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59"/>
  </p:notesMasterIdLst>
  <p:sldIdLst>
    <p:sldId id="264" r:id="rId2"/>
    <p:sldId id="272" r:id="rId3"/>
    <p:sldId id="389" r:id="rId4"/>
    <p:sldId id="367" r:id="rId5"/>
    <p:sldId id="388" r:id="rId6"/>
    <p:sldId id="352" r:id="rId7"/>
    <p:sldId id="291" r:id="rId8"/>
    <p:sldId id="266" r:id="rId9"/>
    <p:sldId id="279" r:id="rId10"/>
    <p:sldId id="280" r:id="rId11"/>
    <p:sldId id="282" r:id="rId12"/>
    <p:sldId id="285" r:id="rId13"/>
    <p:sldId id="286" r:id="rId14"/>
    <p:sldId id="300" r:id="rId15"/>
    <p:sldId id="304" r:id="rId16"/>
    <p:sldId id="302" r:id="rId17"/>
    <p:sldId id="364" r:id="rId18"/>
    <p:sldId id="361" r:id="rId19"/>
    <p:sldId id="363" r:id="rId20"/>
    <p:sldId id="310" r:id="rId21"/>
    <p:sldId id="376" r:id="rId22"/>
    <p:sldId id="289" r:id="rId23"/>
    <p:sldId id="296" r:id="rId24"/>
    <p:sldId id="299" r:id="rId25"/>
    <p:sldId id="298" r:id="rId26"/>
    <p:sldId id="359" r:id="rId27"/>
    <p:sldId id="383" r:id="rId28"/>
    <p:sldId id="365" r:id="rId29"/>
    <p:sldId id="366" r:id="rId30"/>
    <p:sldId id="368" r:id="rId31"/>
    <p:sldId id="372" r:id="rId32"/>
    <p:sldId id="379" r:id="rId33"/>
    <p:sldId id="373" r:id="rId34"/>
    <p:sldId id="378" r:id="rId35"/>
    <p:sldId id="374" r:id="rId36"/>
    <p:sldId id="384" r:id="rId37"/>
    <p:sldId id="325" r:id="rId38"/>
    <p:sldId id="327" r:id="rId39"/>
    <p:sldId id="331" r:id="rId40"/>
    <p:sldId id="333" r:id="rId41"/>
    <p:sldId id="335" r:id="rId42"/>
    <p:sldId id="290" r:id="rId43"/>
    <p:sldId id="377" r:id="rId44"/>
    <p:sldId id="338" r:id="rId45"/>
    <p:sldId id="339" r:id="rId46"/>
    <p:sldId id="343" r:id="rId47"/>
    <p:sldId id="357" r:id="rId48"/>
    <p:sldId id="277" r:id="rId49"/>
    <p:sldId id="312" r:id="rId50"/>
    <p:sldId id="316" r:id="rId51"/>
    <p:sldId id="317" r:id="rId52"/>
    <p:sldId id="318" r:id="rId53"/>
    <p:sldId id="321" r:id="rId54"/>
    <p:sldId id="322" r:id="rId55"/>
    <p:sldId id="324" r:id="rId56"/>
    <p:sldId id="351" r:id="rId57"/>
    <p:sldId id="353" r:id="rId5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61D6FF"/>
    <a:srgbClr val="FFCCFF"/>
    <a:srgbClr val="000099"/>
    <a:srgbClr val="912F83"/>
    <a:srgbClr val="FEE740"/>
    <a:srgbClr val="FFFF99"/>
    <a:srgbClr val="FF3399"/>
    <a:srgbClr val="CB611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536" autoAdjust="0"/>
    <p:restoredTop sz="94727" autoAdjust="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001F3-CEC6-4F2E-B1E0-A868D795E25A}" type="doc">
      <dgm:prSet loTypeId="urn:microsoft.com/office/officeart/2005/8/layout/chevron1" loCatId="process" qsTypeId="urn:microsoft.com/office/officeart/2005/8/quickstyle/3d1" qsCatId="3D" csTypeId="urn:microsoft.com/office/officeart/2005/8/colors/colorful5" csCatId="colorful" phldr="1"/>
      <dgm:spPr/>
    </dgm:pt>
    <dgm:pt modelId="{272C1548-64A9-4E95-9DD8-74B46595D159}">
      <dgm:prSet phldrT="[文字]" custT="1"/>
      <dgm:spPr/>
      <dgm:t>
        <a:bodyPr/>
        <a:lstStyle/>
        <a:p>
          <a:pPr algn="l"/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篩選機制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1D89F949-3291-4AD1-A4FE-91D0ABB6BCC0}" type="parTrans" cxnId="{584EBEF0-09CB-4886-9B57-CF600C89FB8E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0F96A048-A5AF-4289-AD9D-14441A6ED563}" type="sibTrans" cxnId="{584EBEF0-09CB-4886-9B57-CF600C89FB8E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7A2B7663-0177-4D7E-88BA-276E1A9473A9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補救機制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218104D2-860F-4F77-A90C-882B3A44045F}" type="parTrans" cxnId="{7FED3034-EF49-4252-871C-F5542C9A4DA0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C8A86D1D-46C3-42BE-A7C6-8711FAFA149B}" type="sibTrans" cxnId="{7FED3034-EF49-4252-871C-F5542C9A4DA0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37B19E5C-DBF1-478B-A9A5-027BD16A3AA6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檢核機制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0D9D0DD2-5965-4B10-8264-5B74DFC4EED1}" type="parTrans" cxnId="{FF84E58F-FA57-4918-986E-65499D4CBE14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551D3026-BD7C-4EA4-9623-91A3E0CEE89D}" type="sibTrans" cxnId="{FF84E58F-FA57-4918-986E-65499D4CBE14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4CC4286E-7599-4122-A1A9-68743948DC27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找出目標對象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57083C7E-6C59-433F-8D6E-37AFA36785A1}" type="parTrans" cxnId="{6DF1A0A7-A3A2-4D53-9856-FC15C6018CC5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62357AC8-3D04-4629-B730-CE07DA16D11C}" type="sibTrans" cxnId="{6DF1A0A7-A3A2-4D53-9856-FC15C6018CC5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4E53CE0D-0FDD-4E2C-8494-A1308DE0C521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開班受輔率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A817E409-E6C2-4508-8FBB-C170D1EC0473}" type="parTrans" cxnId="{3A52BC83-29D2-41D5-A5AC-F08827B2527C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5C8FE711-A43B-4348-9E80-D8DD183B811A}" type="sibTrans" cxnId="{3A52BC83-29D2-41D5-A5AC-F08827B2527C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A8F6B5E6-CC05-4590-97CC-7C01B73C65C6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形成性評量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94B803D8-146B-488C-9888-57058558AD2E}" type="parTrans" cxnId="{48AB8339-C14D-4BA9-BA15-5835A5074E80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4067AC3F-21A0-4A3A-831E-8E4E8B538EF2}" type="sibTrans" cxnId="{48AB8339-C14D-4BA9-BA15-5835A5074E80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FA13C0B8-5E8F-4BA4-9179-8B4C936F01B3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補救教材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70F13580-7522-493F-AE68-60C9BEC7898C}" type="parTrans" cxnId="{431183A7-6595-40C3-B92A-467FC1C7F06A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4BD22E22-02F0-4AA0-AF52-07F0D91CAB75}" type="sibTrans" cxnId="{431183A7-6595-40C3-B92A-467FC1C7F06A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1AEA2226-4280-4796-AA96-A7903988414B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補救方式與策略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2A40C026-3161-4C4A-907B-A47B2BE2B9A3}" type="parTrans" cxnId="{DCFA7ACE-9975-4FDF-B6BB-450B431B29A2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986310D8-AB8A-46B0-9648-63992A2365F2}" type="sibTrans" cxnId="{DCFA7ACE-9975-4FDF-B6BB-450B431B29A2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EFD80B69-C0F9-495B-96EA-92B56210DB8C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提報篩選率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FAB926A8-E27A-4EB8-90FA-2028C7E194C9}" type="parTrans" cxnId="{B6BEF6CB-2EC3-42D2-91A7-E42B93182B44}">
      <dgm:prSet/>
      <dgm:spPr/>
      <dgm:t>
        <a:bodyPr/>
        <a:lstStyle/>
        <a:p>
          <a:endParaRPr lang="zh-TW" altLang="en-US"/>
        </a:p>
      </dgm:t>
    </dgm:pt>
    <dgm:pt modelId="{0EA73A2F-8C41-47A3-B759-84F9C2F5C2BC}" type="sibTrans" cxnId="{B6BEF6CB-2EC3-42D2-91A7-E42B93182B44}">
      <dgm:prSet/>
      <dgm:spPr/>
      <dgm:t>
        <a:bodyPr/>
        <a:lstStyle/>
        <a:p>
          <a:endParaRPr lang="zh-TW" altLang="en-US"/>
        </a:p>
      </dgm:t>
    </dgm:pt>
    <dgm:pt modelId="{AFDF198C-562B-438B-A1E4-B5C04419D2B4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施測率</a:t>
          </a:r>
          <a:endParaRPr lang="en-US" altLang="zh-TW" sz="2400" dirty="0" smtClean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B16E7324-67FB-435C-B75C-324BCB92632D}" type="parTrans" cxnId="{9C776536-80AA-4000-8FC6-DA0D0CE2C644}">
      <dgm:prSet/>
      <dgm:spPr/>
      <dgm:t>
        <a:bodyPr/>
        <a:lstStyle/>
        <a:p>
          <a:endParaRPr lang="zh-TW" altLang="en-US"/>
        </a:p>
      </dgm:t>
    </dgm:pt>
    <dgm:pt modelId="{B4B10EC7-5EAE-423B-93B2-8622E652AD8D}" type="sibTrans" cxnId="{9C776536-80AA-4000-8FC6-DA0D0CE2C644}">
      <dgm:prSet/>
      <dgm:spPr/>
      <dgm:t>
        <a:bodyPr/>
        <a:lstStyle/>
        <a:p>
          <a:endParaRPr lang="zh-TW" altLang="en-US"/>
        </a:p>
      </dgm:t>
    </dgm:pt>
    <dgm:pt modelId="{B773E2BB-A8E1-43BE-BE00-0C4DC1BF7084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未通過人數</a:t>
          </a:r>
          <a:endParaRPr lang="en-US" altLang="zh-TW" sz="2400" dirty="0" smtClean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0DC5D74F-D781-4BE8-BE13-1C8002233634}" type="parTrans" cxnId="{DC327949-F439-4FED-AFA7-75FF765D8B12}">
      <dgm:prSet/>
      <dgm:spPr/>
      <dgm:t>
        <a:bodyPr/>
        <a:lstStyle/>
        <a:p>
          <a:endParaRPr lang="zh-TW" altLang="en-US"/>
        </a:p>
      </dgm:t>
    </dgm:pt>
    <dgm:pt modelId="{38900544-8D14-41C9-A22A-8F1764FB7451}" type="sibTrans" cxnId="{DC327949-F439-4FED-AFA7-75FF765D8B12}">
      <dgm:prSet/>
      <dgm:spPr/>
      <dgm:t>
        <a:bodyPr/>
        <a:lstStyle/>
        <a:p>
          <a:endParaRPr lang="zh-TW" altLang="en-US"/>
        </a:p>
      </dgm:t>
    </dgm:pt>
    <dgm:pt modelId="{BBE1C264-5082-45EB-A8D2-16BA2AD5CE35}">
      <dgm:prSet custT="1"/>
      <dgm:spPr/>
      <dgm:t>
        <a:bodyPr/>
        <a:lstStyle/>
        <a:p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95BAF76A-1AFA-4851-AFCA-6BAFD47A7DB1}" type="parTrans" cxnId="{A168BCF4-12F7-46DD-94DB-99B96ED6E7A3}">
      <dgm:prSet/>
      <dgm:spPr/>
      <dgm:t>
        <a:bodyPr/>
        <a:lstStyle/>
        <a:p>
          <a:endParaRPr lang="zh-TW" altLang="en-US"/>
        </a:p>
      </dgm:t>
    </dgm:pt>
    <dgm:pt modelId="{1602D2EA-4A0E-4CF1-9863-FA3016D3A534}" type="sibTrans" cxnId="{A168BCF4-12F7-46DD-94DB-99B96ED6E7A3}">
      <dgm:prSet/>
      <dgm:spPr/>
      <dgm:t>
        <a:bodyPr/>
        <a:lstStyle/>
        <a:p>
          <a:endParaRPr lang="zh-TW" altLang="en-US"/>
        </a:p>
      </dgm:t>
    </dgm:pt>
    <dgm:pt modelId="{15FB71B6-9B78-488C-B3B0-0D71F5315196}">
      <dgm:prSet custT="1"/>
      <dgm:spPr/>
      <dgm:t>
        <a:bodyPr/>
        <a:lstStyle/>
        <a:p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D4431A62-E967-4CCC-8E5A-0C554FBCBE5E}" type="parTrans" cxnId="{7B5EAA27-7745-437C-8F68-1BBF50094B70}">
      <dgm:prSet/>
      <dgm:spPr/>
      <dgm:t>
        <a:bodyPr/>
        <a:lstStyle/>
        <a:p>
          <a:endParaRPr lang="zh-TW" altLang="en-US"/>
        </a:p>
      </dgm:t>
    </dgm:pt>
    <dgm:pt modelId="{5557114D-93CE-45C4-8AA0-C22E87964918}" type="sibTrans" cxnId="{7B5EAA27-7745-437C-8F68-1BBF50094B70}">
      <dgm:prSet/>
      <dgm:spPr/>
      <dgm:t>
        <a:bodyPr/>
        <a:lstStyle/>
        <a:p>
          <a:endParaRPr lang="zh-TW" altLang="en-US"/>
        </a:p>
      </dgm:t>
    </dgm:pt>
    <dgm:pt modelId="{6F2BEFFC-1BDD-4DB2-A233-823389D6C87C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回班率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CBEB98DA-6A00-45BA-AD87-A7353F8B023C}" type="parTrans" cxnId="{23E8D55F-049F-447B-88C2-6A2E4DAD177E}">
      <dgm:prSet/>
      <dgm:spPr/>
      <dgm:t>
        <a:bodyPr/>
        <a:lstStyle/>
        <a:p>
          <a:endParaRPr lang="zh-TW" altLang="en-US"/>
        </a:p>
      </dgm:t>
    </dgm:pt>
    <dgm:pt modelId="{5F041937-16BA-47D2-BB47-8AE74F2B1CF6}" type="sibTrans" cxnId="{23E8D55F-049F-447B-88C2-6A2E4DAD177E}">
      <dgm:prSet/>
      <dgm:spPr/>
      <dgm:t>
        <a:bodyPr/>
        <a:lstStyle/>
        <a:p>
          <a:endParaRPr lang="zh-TW" altLang="en-US"/>
        </a:p>
      </dgm:t>
    </dgm:pt>
    <dgm:pt modelId="{31DB924F-282B-448A-A308-641B89F85A20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補救教學師資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216402A4-0042-4C08-8A21-96B470FD59B8}" type="parTrans" cxnId="{FB7FF171-2B5E-4174-AB70-6C9A35830FAC}">
      <dgm:prSet/>
      <dgm:spPr/>
      <dgm:t>
        <a:bodyPr/>
        <a:lstStyle/>
        <a:p>
          <a:endParaRPr lang="zh-TW" altLang="en-US"/>
        </a:p>
      </dgm:t>
    </dgm:pt>
    <dgm:pt modelId="{99FBB613-C329-4AFC-B230-3B625C534201}" type="sibTrans" cxnId="{FB7FF171-2B5E-4174-AB70-6C9A35830FAC}">
      <dgm:prSet/>
      <dgm:spPr/>
      <dgm:t>
        <a:bodyPr/>
        <a:lstStyle/>
        <a:p>
          <a:endParaRPr lang="zh-TW" altLang="en-US"/>
        </a:p>
      </dgm:t>
    </dgm:pt>
    <dgm:pt modelId="{A04B6B8E-276C-429D-8D9E-A915C33A263C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多元性評量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0C9DCFC5-7C87-404C-A059-0E76DBA469E2}" type="parTrans" cxnId="{3AE66C99-700E-4823-ABB5-3CB4DBDA0920}">
      <dgm:prSet/>
      <dgm:spPr/>
      <dgm:t>
        <a:bodyPr/>
        <a:lstStyle/>
        <a:p>
          <a:endParaRPr lang="zh-TW" altLang="en-US"/>
        </a:p>
      </dgm:t>
    </dgm:pt>
    <dgm:pt modelId="{F53A6FC3-3878-4170-B8D2-0E235E4A50BC}" type="sibTrans" cxnId="{3AE66C99-700E-4823-ABB5-3CB4DBDA0920}">
      <dgm:prSet/>
      <dgm:spPr/>
      <dgm:t>
        <a:bodyPr/>
        <a:lstStyle/>
        <a:p>
          <a:endParaRPr lang="zh-TW" altLang="en-US"/>
        </a:p>
      </dgm:t>
    </dgm:pt>
    <dgm:pt modelId="{0EBDC515-D157-425D-A153-36781318ED7E}">
      <dgm:prSet custT="1"/>
      <dgm:spPr/>
      <dgm:t>
        <a:bodyPr/>
        <a:lstStyle/>
        <a:p>
          <a:r>
            <a:rPr lang="en-US" altLang="zh-TW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2</a:t>
          </a:r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、</a:t>
          </a:r>
          <a:r>
            <a:rPr lang="en-US" altLang="zh-TW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6</a:t>
          </a:r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月成長測驗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A5197802-CD0F-4F6D-AC7B-85D5D643368A}" type="parTrans" cxnId="{C0B56CE6-8CE5-449B-BC7E-2B59383CE429}">
      <dgm:prSet/>
      <dgm:spPr/>
      <dgm:t>
        <a:bodyPr/>
        <a:lstStyle/>
        <a:p>
          <a:endParaRPr lang="zh-TW" altLang="en-US"/>
        </a:p>
      </dgm:t>
    </dgm:pt>
    <dgm:pt modelId="{02E7ACE2-061A-4A9A-A86E-D08EE97E4808}" type="sibTrans" cxnId="{C0B56CE6-8CE5-449B-BC7E-2B59383CE429}">
      <dgm:prSet/>
      <dgm:spPr/>
      <dgm:t>
        <a:bodyPr/>
        <a:lstStyle/>
        <a:p>
          <a:endParaRPr lang="zh-TW" altLang="en-US"/>
        </a:p>
      </dgm:t>
    </dgm:pt>
    <dgm:pt modelId="{C536A1DC-028D-4B74-BA43-DA82FA4885A6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進步率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EF7D7D1B-8D10-42F1-8853-01B45A2CF316}" type="sibTrans" cxnId="{42E5DB37-9D54-4227-9669-3FC58FE561E6}">
      <dgm:prSet/>
      <dgm:spPr/>
      <dgm:t>
        <a:bodyPr/>
        <a:lstStyle/>
        <a:p>
          <a:endParaRPr lang="zh-TW" altLang="en-US"/>
        </a:p>
      </dgm:t>
    </dgm:pt>
    <dgm:pt modelId="{BCBE65D4-DEC6-453E-A0B1-BCFEB02DC0C5}" type="parTrans" cxnId="{42E5DB37-9D54-4227-9669-3FC58FE561E6}">
      <dgm:prSet/>
      <dgm:spPr/>
      <dgm:t>
        <a:bodyPr/>
        <a:lstStyle/>
        <a:p>
          <a:endParaRPr lang="zh-TW" altLang="en-US"/>
        </a:p>
      </dgm:t>
    </dgm:pt>
    <dgm:pt modelId="{04D3E5E3-34B0-4F58-BED0-07B4CE5FDA3A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優先補救範圍</a:t>
          </a:r>
          <a:endParaRPr lang="zh-TW" altLang="en-US" sz="24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233342D9-3AE3-42C1-9CF3-4460996DAA64}" type="parTrans" cxnId="{3FC6EB58-FAE4-47F0-AD8C-C5CCF053935B}">
      <dgm:prSet/>
      <dgm:spPr/>
      <dgm:t>
        <a:bodyPr/>
        <a:lstStyle/>
        <a:p>
          <a:endParaRPr lang="zh-TW" altLang="en-US"/>
        </a:p>
      </dgm:t>
    </dgm:pt>
    <dgm:pt modelId="{FDB2777F-EEEA-4E96-81E5-30A66402C570}" type="sibTrans" cxnId="{3FC6EB58-FAE4-47F0-AD8C-C5CCF053935B}">
      <dgm:prSet/>
      <dgm:spPr/>
      <dgm:t>
        <a:bodyPr/>
        <a:lstStyle/>
        <a:p>
          <a:endParaRPr lang="zh-TW" altLang="en-US"/>
        </a:p>
      </dgm:t>
    </dgm:pt>
    <dgm:pt modelId="{ECACE5E1-51AE-46F7-AEFF-613594139237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開班規劃</a:t>
          </a:r>
          <a:endParaRPr lang="en-US" altLang="zh-TW" sz="2400" dirty="0" smtClean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gm:t>
    </dgm:pt>
    <dgm:pt modelId="{B748C0A4-D5F6-410C-B516-4AD2014CC055}" type="parTrans" cxnId="{2C23B3C1-ADF2-4454-A83D-7D893FF26F22}">
      <dgm:prSet/>
      <dgm:spPr/>
      <dgm:t>
        <a:bodyPr/>
        <a:lstStyle/>
        <a:p>
          <a:endParaRPr lang="zh-TW" altLang="en-US"/>
        </a:p>
      </dgm:t>
    </dgm:pt>
    <dgm:pt modelId="{9565C142-8A27-4F70-BEBB-D0DDC901691C}" type="sibTrans" cxnId="{2C23B3C1-ADF2-4454-A83D-7D893FF26F22}">
      <dgm:prSet/>
      <dgm:spPr/>
      <dgm:t>
        <a:bodyPr/>
        <a:lstStyle/>
        <a:p>
          <a:endParaRPr lang="zh-TW" altLang="en-US"/>
        </a:p>
      </dgm:t>
    </dgm:pt>
    <dgm:pt modelId="{1EE3D17D-C9EB-4596-A09E-6563155A2E9C}" type="pres">
      <dgm:prSet presAssocID="{A8C001F3-CEC6-4F2E-B1E0-A868D795E25A}" presName="Name0" presStyleCnt="0">
        <dgm:presLayoutVars>
          <dgm:dir/>
          <dgm:animLvl val="lvl"/>
          <dgm:resizeHandles val="exact"/>
        </dgm:presLayoutVars>
      </dgm:prSet>
      <dgm:spPr/>
    </dgm:pt>
    <dgm:pt modelId="{641B979E-1B4E-488A-8012-D946EC63C504}" type="pres">
      <dgm:prSet presAssocID="{272C1548-64A9-4E95-9DD8-74B46595D159}" presName="composite" presStyleCnt="0"/>
      <dgm:spPr/>
    </dgm:pt>
    <dgm:pt modelId="{EE16806E-FBAF-4FEF-99B6-36CF3B439A57}" type="pres">
      <dgm:prSet presAssocID="{272C1548-64A9-4E95-9DD8-74B46595D159}" presName="parTx" presStyleLbl="node1" presStyleIdx="0" presStyleCnt="3" custScaleX="1069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F38D8E-95C4-4FE1-BB2C-071647F72C26}" type="pres">
      <dgm:prSet presAssocID="{272C1548-64A9-4E95-9DD8-74B46595D159}" presName="desTx" presStyleLbl="revTx" presStyleIdx="0" presStyleCnt="3" custScaleX="109773" custLinFactNeighborX="11289" custLinFactNeighborY="-1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8691BC-0C96-4C20-809D-7481472BD471}" type="pres">
      <dgm:prSet presAssocID="{0F96A048-A5AF-4289-AD9D-14441A6ED563}" presName="space" presStyleCnt="0"/>
      <dgm:spPr/>
    </dgm:pt>
    <dgm:pt modelId="{22EE9F7D-563B-4BED-B719-3BFAB3F39267}" type="pres">
      <dgm:prSet presAssocID="{7A2B7663-0177-4D7E-88BA-276E1A9473A9}" presName="composite" presStyleCnt="0"/>
      <dgm:spPr/>
    </dgm:pt>
    <dgm:pt modelId="{D08D2554-2A52-41BF-B950-114CBA0AF591}" type="pres">
      <dgm:prSet presAssocID="{7A2B7663-0177-4D7E-88BA-276E1A9473A9}" presName="parTx" presStyleLbl="node1" presStyleIdx="1" presStyleCnt="3" custScaleX="1083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1C0F2F-DAB5-497B-8217-7437652A4900}" type="pres">
      <dgm:prSet presAssocID="{7A2B7663-0177-4D7E-88BA-276E1A9473A9}" presName="desTx" presStyleLbl="revTx" presStyleIdx="1" presStyleCnt="3" custScaleX="110425" custLinFactNeighborX="12424" custLinFactNeighborY="-1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85B47F-D032-4AA6-8936-862A6460D486}" type="pres">
      <dgm:prSet presAssocID="{C8A86D1D-46C3-42BE-A7C6-8711FAFA149B}" presName="space" presStyleCnt="0"/>
      <dgm:spPr/>
    </dgm:pt>
    <dgm:pt modelId="{3AF20BDA-CE06-4D1C-B4EC-E746F0DF0AB8}" type="pres">
      <dgm:prSet presAssocID="{37B19E5C-DBF1-478B-A9A5-027BD16A3AA6}" presName="composite" presStyleCnt="0"/>
      <dgm:spPr/>
    </dgm:pt>
    <dgm:pt modelId="{F9C1DA10-262A-4256-832F-9AD56F248E1A}" type="pres">
      <dgm:prSet presAssocID="{37B19E5C-DBF1-478B-A9A5-027BD16A3AA6}" presName="parTx" presStyleLbl="node1" presStyleIdx="2" presStyleCnt="3" custScaleX="1050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038482-4DE0-46C4-9A09-0821E8AFCD4F}" type="pres">
      <dgm:prSet presAssocID="{37B19E5C-DBF1-478B-A9A5-027BD16A3AA6}" presName="desTx" presStyleLbl="revTx" presStyleIdx="2" presStyleCnt="3" custScaleX="111773" custLinFactNeighborX="16166" custLinFactNeighborY="-1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E5DB37-9D54-4227-9669-3FC58FE561E6}" srcId="{37B19E5C-DBF1-478B-A9A5-027BD16A3AA6}" destId="{C536A1DC-028D-4B74-BA43-DA82FA4885A6}" srcOrd="3" destOrd="0" parTransId="{BCBE65D4-DEC6-453E-A0B1-BCFEB02DC0C5}" sibTransId="{EF7D7D1B-8D10-42F1-8853-01B45A2CF316}"/>
    <dgm:cxn modelId="{713160FA-1486-4737-B69E-69B50BC9990F}" type="presOf" srcId="{272C1548-64A9-4E95-9DD8-74B46595D159}" destId="{EE16806E-FBAF-4FEF-99B6-36CF3B439A57}" srcOrd="0" destOrd="0" presId="urn:microsoft.com/office/officeart/2005/8/layout/chevron1"/>
    <dgm:cxn modelId="{DCFA7ACE-9975-4FDF-B6BB-450B431B29A2}" srcId="{7A2B7663-0177-4D7E-88BA-276E1A9473A9}" destId="{1AEA2226-4280-4796-AA96-A7903988414B}" srcOrd="4" destOrd="0" parTransId="{2A40C026-3161-4C4A-907B-A47B2BE2B9A3}" sibTransId="{986310D8-AB8A-46B0-9648-63992A2365F2}"/>
    <dgm:cxn modelId="{CC586B44-1463-437B-ABCC-D48B7B099AEA}" type="presOf" srcId="{FA13C0B8-5E8F-4BA4-9179-8B4C936F01B3}" destId="{881C0F2F-DAB5-497B-8217-7437652A4900}" srcOrd="0" destOrd="3" presId="urn:microsoft.com/office/officeart/2005/8/layout/chevron1"/>
    <dgm:cxn modelId="{C0B56CE6-8CE5-449B-BC7E-2B59383CE429}" srcId="{37B19E5C-DBF1-478B-A9A5-027BD16A3AA6}" destId="{0EBDC515-D157-425D-A153-36781318ED7E}" srcOrd="2" destOrd="0" parTransId="{A5197802-CD0F-4F6D-AC7B-85D5D643368A}" sibTransId="{02E7ACE2-061A-4A9A-A86E-D08EE97E4808}"/>
    <dgm:cxn modelId="{431183A7-6595-40C3-B92A-467FC1C7F06A}" srcId="{7A2B7663-0177-4D7E-88BA-276E1A9473A9}" destId="{FA13C0B8-5E8F-4BA4-9179-8B4C936F01B3}" srcOrd="3" destOrd="0" parTransId="{70F13580-7522-493F-AE68-60C9BEC7898C}" sibTransId="{4BD22E22-02F0-4AA0-AF52-07F0D91CAB75}"/>
    <dgm:cxn modelId="{DC327949-F439-4FED-AFA7-75FF765D8B12}" srcId="{272C1548-64A9-4E95-9DD8-74B46595D159}" destId="{B773E2BB-A8E1-43BE-BE00-0C4DC1BF7084}" srcOrd="3" destOrd="0" parTransId="{0DC5D74F-D781-4BE8-BE13-1C8002233634}" sibTransId="{38900544-8D14-41C9-A22A-8F1764FB7451}"/>
    <dgm:cxn modelId="{3BCC8346-E9A5-4A55-8BD4-4D0299DA578D}" type="presOf" srcId="{15FB71B6-9B78-488C-B3B0-0D71F5315196}" destId="{1F038482-4DE0-46C4-9A09-0821E8AFCD4F}" srcOrd="0" destOrd="5" presId="urn:microsoft.com/office/officeart/2005/8/layout/chevron1"/>
    <dgm:cxn modelId="{48AB8339-C14D-4BA9-BA15-5835A5074E80}" srcId="{37B19E5C-DBF1-478B-A9A5-027BD16A3AA6}" destId="{A8F6B5E6-CC05-4590-97CC-7C01B73C65C6}" srcOrd="0" destOrd="0" parTransId="{94B803D8-146B-488C-9888-57058558AD2E}" sibTransId="{4067AC3F-21A0-4A3A-831E-8E4E8B538EF2}"/>
    <dgm:cxn modelId="{63987B64-FDF0-4358-BDD6-C4D534E4796A}" type="presOf" srcId="{A8F6B5E6-CC05-4590-97CC-7C01B73C65C6}" destId="{1F038482-4DE0-46C4-9A09-0821E8AFCD4F}" srcOrd="0" destOrd="0" presId="urn:microsoft.com/office/officeart/2005/8/layout/chevron1"/>
    <dgm:cxn modelId="{C407E7CE-0A0C-4F70-8465-816B871C70DB}" type="presOf" srcId="{0EBDC515-D157-425D-A153-36781318ED7E}" destId="{1F038482-4DE0-46C4-9A09-0821E8AFCD4F}" srcOrd="0" destOrd="2" presId="urn:microsoft.com/office/officeart/2005/8/layout/chevron1"/>
    <dgm:cxn modelId="{A168BCF4-12F7-46DD-94DB-99B96ED6E7A3}" srcId="{37B19E5C-DBF1-478B-A9A5-027BD16A3AA6}" destId="{BBE1C264-5082-45EB-A8D2-16BA2AD5CE35}" srcOrd="6" destOrd="0" parTransId="{95BAF76A-1AFA-4851-AFCA-6BAFD47A7DB1}" sibTransId="{1602D2EA-4A0E-4CF1-9863-FA3016D3A534}"/>
    <dgm:cxn modelId="{0D739CE8-5D88-4A05-9A7B-76663FD8C61F}" type="presOf" srcId="{4CC4286E-7599-4122-A1A9-68743948DC27}" destId="{B1F38D8E-95C4-4FE1-BB2C-071647F72C26}" srcOrd="0" destOrd="0" presId="urn:microsoft.com/office/officeart/2005/8/layout/chevron1"/>
    <dgm:cxn modelId="{26BE65D5-DA15-4263-958D-B51BB414FA27}" type="presOf" srcId="{31DB924F-282B-448A-A308-641B89F85A20}" destId="{881C0F2F-DAB5-497B-8217-7437652A4900}" srcOrd="0" destOrd="1" presId="urn:microsoft.com/office/officeart/2005/8/layout/chevron1"/>
    <dgm:cxn modelId="{9C776536-80AA-4000-8FC6-DA0D0CE2C644}" srcId="{272C1548-64A9-4E95-9DD8-74B46595D159}" destId="{AFDF198C-562B-438B-A1E4-B5C04419D2B4}" srcOrd="2" destOrd="0" parTransId="{B16E7324-67FB-435C-B75C-324BCB92632D}" sibTransId="{B4B10EC7-5EAE-423B-93B2-8622E652AD8D}"/>
    <dgm:cxn modelId="{3FC6EB58-FAE4-47F0-AD8C-C5CCF053935B}" srcId="{7A2B7663-0177-4D7E-88BA-276E1A9473A9}" destId="{04D3E5E3-34B0-4F58-BED0-07B4CE5FDA3A}" srcOrd="2" destOrd="0" parTransId="{233342D9-3AE3-42C1-9CF3-4460996DAA64}" sibTransId="{FDB2777F-EEEA-4E96-81E5-30A66402C570}"/>
    <dgm:cxn modelId="{C2E4B4EB-E137-4B2C-B51D-D9E975CF3618}" type="presOf" srcId="{EFD80B69-C0F9-495B-96EA-92B56210DB8C}" destId="{B1F38D8E-95C4-4FE1-BB2C-071647F72C26}" srcOrd="0" destOrd="1" presId="urn:microsoft.com/office/officeart/2005/8/layout/chevron1"/>
    <dgm:cxn modelId="{DDDF0AAD-A7EA-4021-96CA-CBE72F5AB162}" type="presOf" srcId="{C536A1DC-028D-4B74-BA43-DA82FA4885A6}" destId="{1F038482-4DE0-46C4-9A09-0821E8AFCD4F}" srcOrd="0" destOrd="3" presId="urn:microsoft.com/office/officeart/2005/8/layout/chevron1"/>
    <dgm:cxn modelId="{6DF1A0A7-A3A2-4D53-9856-FC15C6018CC5}" srcId="{272C1548-64A9-4E95-9DD8-74B46595D159}" destId="{4CC4286E-7599-4122-A1A9-68743948DC27}" srcOrd="0" destOrd="0" parTransId="{57083C7E-6C59-433F-8D6E-37AFA36785A1}" sibTransId="{62357AC8-3D04-4629-B730-CE07DA16D11C}"/>
    <dgm:cxn modelId="{D027BAA2-CFA5-4BDD-B24F-3C14B500225B}" type="presOf" srcId="{A04B6B8E-276C-429D-8D9E-A915C33A263C}" destId="{1F038482-4DE0-46C4-9A09-0821E8AFCD4F}" srcOrd="0" destOrd="1" presId="urn:microsoft.com/office/officeart/2005/8/layout/chevron1"/>
    <dgm:cxn modelId="{B6BEF6CB-2EC3-42D2-91A7-E42B93182B44}" srcId="{272C1548-64A9-4E95-9DD8-74B46595D159}" destId="{EFD80B69-C0F9-495B-96EA-92B56210DB8C}" srcOrd="1" destOrd="0" parTransId="{FAB926A8-E27A-4EB8-90FA-2028C7E194C9}" sibTransId="{0EA73A2F-8C41-47A3-B759-84F9C2F5C2BC}"/>
    <dgm:cxn modelId="{2C23B3C1-ADF2-4454-A83D-7D893FF26F22}" srcId="{272C1548-64A9-4E95-9DD8-74B46595D159}" destId="{ECACE5E1-51AE-46F7-AEFF-613594139237}" srcOrd="4" destOrd="0" parTransId="{B748C0A4-D5F6-410C-B516-4AD2014CC055}" sibTransId="{9565C142-8A27-4F70-BEBB-D0DDC901691C}"/>
    <dgm:cxn modelId="{3A52BC83-29D2-41D5-A5AC-F08827B2527C}" srcId="{7A2B7663-0177-4D7E-88BA-276E1A9473A9}" destId="{4E53CE0D-0FDD-4E2C-8494-A1308DE0C521}" srcOrd="0" destOrd="0" parTransId="{A817E409-E6C2-4508-8FBB-C170D1EC0473}" sibTransId="{5C8FE711-A43B-4348-9E80-D8DD183B811A}"/>
    <dgm:cxn modelId="{8279269F-8DDA-4F1F-96EF-5FA07CC38C64}" type="presOf" srcId="{6F2BEFFC-1BDD-4DB2-A233-823389D6C87C}" destId="{1F038482-4DE0-46C4-9A09-0821E8AFCD4F}" srcOrd="0" destOrd="4" presId="urn:microsoft.com/office/officeart/2005/8/layout/chevron1"/>
    <dgm:cxn modelId="{7FED3034-EF49-4252-871C-F5542C9A4DA0}" srcId="{A8C001F3-CEC6-4F2E-B1E0-A868D795E25A}" destId="{7A2B7663-0177-4D7E-88BA-276E1A9473A9}" srcOrd="1" destOrd="0" parTransId="{218104D2-860F-4F77-A90C-882B3A44045F}" sibTransId="{C8A86D1D-46C3-42BE-A7C6-8711FAFA149B}"/>
    <dgm:cxn modelId="{FF84E58F-FA57-4918-986E-65499D4CBE14}" srcId="{A8C001F3-CEC6-4F2E-B1E0-A868D795E25A}" destId="{37B19E5C-DBF1-478B-A9A5-027BD16A3AA6}" srcOrd="2" destOrd="0" parTransId="{0D9D0DD2-5965-4B10-8264-5B74DFC4EED1}" sibTransId="{551D3026-BD7C-4EA4-9623-91A3E0CEE89D}"/>
    <dgm:cxn modelId="{7C2F3A0E-BCDC-422A-A12A-ED98ACC2F4A2}" type="presOf" srcId="{AFDF198C-562B-438B-A1E4-B5C04419D2B4}" destId="{B1F38D8E-95C4-4FE1-BB2C-071647F72C26}" srcOrd="0" destOrd="2" presId="urn:microsoft.com/office/officeart/2005/8/layout/chevron1"/>
    <dgm:cxn modelId="{E6796D2B-BE16-40B2-ACBB-FC4E70900752}" type="presOf" srcId="{04D3E5E3-34B0-4F58-BED0-07B4CE5FDA3A}" destId="{881C0F2F-DAB5-497B-8217-7437652A4900}" srcOrd="0" destOrd="2" presId="urn:microsoft.com/office/officeart/2005/8/layout/chevron1"/>
    <dgm:cxn modelId="{81AEC3C6-59C5-4D4B-8DDE-4A33F178F390}" type="presOf" srcId="{B773E2BB-A8E1-43BE-BE00-0C4DC1BF7084}" destId="{B1F38D8E-95C4-4FE1-BB2C-071647F72C26}" srcOrd="0" destOrd="3" presId="urn:microsoft.com/office/officeart/2005/8/layout/chevron1"/>
    <dgm:cxn modelId="{584EBEF0-09CB-4886-9B57-CF600C89FB8E}" srcId="{A8C001F3-CEC6-4F2E-B1E0-A868D795E25A}" destId="{272C1548-64A9-4E95-9DD8-74B46595D159}" srcOrd="0" destOrd="0" parTransId="{1D89F949-3291-4AD1-A4FE-91D0ABB6BCC0}" sibTransId="{0F96A048-A5AF-4289-AD9D-14441A6ED563}"/>
    <dgm:cxn modelId="{3AE66C99-700E-4823-ABB5-3CB4DBDA0920}" srcId="{37B19E5C-DBF1-478B-A9A5-027BD16A3AA6}" destId="{A04B6B8E-276C-429D-8D9E-A915C33A263C}" srcOrd="1" destOrd="0" parTransId="{0C9DCFC5-7C87-404C-A059-0E76DBA469E2}" sibTransId="{F53A6FC3-3878-4170-B8D2-0E235E4A50BC}"/>
    <dgm:cxn modelId="{AB9DA1CC-7491-4735-AF87-2234A7C6A258}" type="presOf" srcId="{BBE1C264-5082-45EB-A8D2-16BA2AD5CE35}" destId="{1F038482-4DE0-46C4-9A09-0821E8AFCD4F}" srcOrd="0" destOrd="6" presId="urn:microsoft.com/office/officeart/2005/8/layout/chevron1"/>
    <dgm:cxn modelId="{23E8D55F-049F-447B-88C2-6A2E4DAD177E}" srcId="{37B19E5C-DBF1-478B-A9A5-027BD16A3AA6}" destId="{6F2BEFFC-1BDD-4DB2-A233-823389D6C87C}" srcOrd="4" destOrd="0" parTransId="{CBEB98DA-6A00-45BA-AD87-A7353F8B023C}" sibTransId="{5F041937-16BA-47D2-BB47-8AE74F2B1CF6}"/>
    <dgm:cxn modelId="{EBAF258E-E4C3-44D0-909E-D2EE485913CC}" type="presOf" srcId="{A8C001F3-CEC6-4F2E-B1E0-A868D795E25A}" destId="{1EE3D17D-C9EB-4596-A09E-6563155A2E9C}" srcOrd="0" destOrd="0" presId="urn:microsoft.com/office/officeart/2005/8/layout/chevron1"/>
    <dgm:cxn modelId="{6A746BF7-7C80-4FCB-AA70-57506E0982FB}" type="presOf" srcId="{37B19E5C-DBF1-478B-A9A5-027BD16A3AA6}" destId="{F9C1DA10-262A-4256-832F-9AD56F248E1A}" srcOrd="0" destOrd="0" presId="urn:microsoft.com/office/officeart/2005/8/layout/chevron1"/>
    <dgm:cxn modelId="{A8946979-249C-4FE1-B89C-A44E048E1FD6}" type="presOf" srcId="{1AEA2226-4280-4796-AA96-A7903988414B}" destId="{881C0F2F-DAB5-497B-8217-7437652A4900}" srcOrd="0" destOrd="4" presId="urn:microsoft.com/office/officeart/2005/8/layout/chevron1"/>
    <dgm:cxn modelId="{F35A714C-3B9D-45B7-85D1-1B4923395FE4}" type="presOf" srcId="{ECACE5E1-51AE-46F7-AEFF-613594139237}" destId="{B1F38D8E-95C4-4FE1-BB2C-071647F72C26}" srcOrd="0" destOrd="4" presId="urn:microsoft.com/office/officeart/2005/8/layout/chevron1"/>
    <dgm:cxn modelId="{7276C712-943B-4F69-9EC7-C1137165F9BC}" type="presOf" srcId="{4E53CE0D-0FDD-4E2C-8494-A1308DE0C521}" destId="{881C0F2F-DAB5-497B-8217-7437652A4900}" srcOrd="0" destOrd="0" presId="urn:microsoft.com/office/officeart/2005/8/layout/chevron1"/>
    <dgm:cxn modelId="{FB7FF171-2B5E-4174-AB70-6C9A35830FAC}" srcId="{7A2B7663-0177-4D7E-88BA-276E1A9473A9}" destId="{31DB924F-282B-448A-A308-641B89F85A20}" srcOrd="1" destOrd="0" parTransId="{216402A4-0042-4C08-8A21-96B470FD59B8}" sibTransId="{99FBB613-C329-4AFC-B230-3B625C534201}"/>
    <dgm:cxn modelId="{7B5EAA27-7745-437C-8F68-1BBF50094B70}" srcId="{37B19E5C-DBF1-478B-A9A5-027BD16A3AA6}" destId="{15FB71B6-9B78-488C-B3B0-0D71F5315196}" srcOrd="5" destOrd="0" parTransId="{D4431A62-E967-4CCC-8E5A-0C554FBCBE5E}" sibTransId="{5557114D-93CE-45C4-8AA0-C22E87964918}"/>
    <dgm:cxn modelId="{A41008B1-2BF6-4822-BDB2-695A3198BA66}" type="presOf" srcId="{7A2B7663-0177-4D7E-88BA-276E1A9473A9}" destId="{D08D2554-2A52-41BF-B950-114CBA0AF591}" srcOrd="0" destOrd="0" presId="urn:microsoft.com/office/officeart/2005/8/layout/chevron1"/>
    <dgm:cxn modelId="{FAA679F0-47E9-477D-B2DE-6AFAFD10B39F}" type="presParOf" srcId="{1EE3D17D-C9EB-4596-A09E-6563155A2E9C}" destId="{641B979E-1B4E-488A-8012-D946EC63C504}" srcOrd="0" destOrd="0" presId="urn:microsoft.com/office/officeart/2005/8/layout/chevron1"/>
    <dgm:cxn modelId="{0D3B5D0E-9C7D-4B5E-B67D-4B7C65C3F105}" type="presParOf" srcId="{641B979E-1B4E-488A-8012-D946EC63C504}" destId="{EE16806E-FBAF-4FEF-99B6-36CF3B439A57}" srcOrd="0" destOrd="0" presId="urn:microsoft.com/office/officeart/2005/8/layout/chevron1"/>
    <dgm:cxn modelId="{61DDE662-1B9A-4A17-B684-61BFFA5157E6}" type="presParOf" srcId="{641B979E-1B4E-488A-8012-D946EC63C504}" destId="{B1F38D8E-95C4-4FE1-BB2C-071647F72C26}" srcOrd="1" destOrd="0" presId="urn:microsoft.com/office/officeart/2005/8/layout/chevron1"/>
    <dgm:cxn modelId="{DB0AED63-343E-472E-9368-8C94E5633257}" type="presParOf" srcId="{1EE3D17D-C9EB-4596-A09E-6563155A2E9C}" destId="{E68691BC-0C96-4C20-809D-7481472BD471}" srcOrd="1" destOrd="0" presId="urn:microsoft.com/office/officeart/2005/8/layout/chevron1"/>
    <dgm:cxn modelId="{33C420C6-E6DD-486E-B995-63F29218E71A}" type="presParOf" srcId="{1EE3D17D-C9EB-4596-A09E-6563155A2E9C}" destId="{22EE9F7D-563B-4BED-B719-3BFAB3F39267}" srcOrd="2" destOrd="0" presId="urn:microsoft.com/office/officeart/2005/8/layout/chevron1"/>
    <dgm:cxn modelId="{7F9096BC-0097-42CA-9805-41AAAD848589}" type="presParOf" srcId="{22EE9F7D-563B-4BED-B719-3BFAB3F39267}" destId="{D08D2554-2A52-41BF-B950-114CBA0AF591}" srcOrd="0" destOrd="0" presId="urn:microsoft.com/office/officeart/2005/8/layout/chevron1"/>
    <dgm:cxn modelId="{8EEA4714-2137-4488-AF49-4C0214E1B682}" type="presParOf" srcId="{22EE9F7D-563B-4BED-B719-3BFAB3F39267}" destId="{881C0F2F-DAB5-497B-8217-7437652A4900}" srcOrd="1" destOrd="0" presId="urn:microsoft.com/office/officeart/2005/8/layout/chevron1"/>
    <dgm:cxn modelId="{DB59214A-B397-4012-BBDC-05EC6308F138}" type="presParOf" srcId="{1EE3D17D-C9EB-4596-A09E-6563155A2E9C}" destId="{9685B47F-D032-4AA6-8936-862A6460D486}" srcOrd="3" destOrd="0" presId="urn:microsoft.com/office/officeart/2005/8/layout/chevron1"/>
    <dgm:cxn modelId="{B66B70B1-D430-45EB-BD35-9E816DB648AE}" type="presParOf" srcId="{1EE3D17D-C9EB-4596-A09E-6563155A2E9C}" destId="{3AF20BDA-CE06-4D1C-B4EC-E746F0DF0AB8}" srcOrd="4" destOrd="0" presId="urn:microsoft.com/office/officeart/2005/8/layout/chevron1"/>
    <dgm:cxn modelId="{C7B18DA7-0ED6-445D-85E9-207E26FB5D2A}" type="presParOf" srcId="{3AF20BDA-CE06-4D1C-B4EC-E746F0DF0AB8}" destId="{F9C1DA10-262A-4256-832F-9AD56F248E1A}" srcOrd="0" destOrd="0" presId="urn:microsoft.com/office/officeart/2005/8/layout/chevron1"/>
    <dgm:cxn modelId="{B015CE06-506C-4831-835B-324E05AD29DC}" type="presParOf" srcId="{3AF20BDA-CE06-4D1C-B4EC-E746F0DF0AB8}" destId="{1F038482-4DE0-46C4-9A09-0821E8AFCD4F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09C02F-86A3-4BDA-980E-765F9A548625}" type="doc">
      <dgm:prSet loTypeId="urn:microsoft.com/office/officeart/2005/8/layout/h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9804E5F-41E7-421D-98BB-D5E1849FC540}">
      <dgm:prSet phldrT="[文字]" custT="1"/>
      <dgm:spPr/>
      <dgm:t>
        <a:bodyPr lIns="18000" tIns="18000" rIns="18000" bIns="18000"/>
        <a:lstStyle/>
        <a:p>
          <a:r>
            <a:rPr lang="en-US" altLang="zh-TW" sz="2800" dirty="0" smtClean="0"/>
            <a:t>9</a:t>
          </a:r>
          <a:r>
            <a:rPr lang="zh-TW" altLang="en-US" sz="2800" dirty="0" smtClean="0"/>
            <a:t>月篩選測驗</a:t>
          </a:r>
          <a:endParaRPr lang="zh-TW" altLang="en-US" sz="2800" dirty="0"/>
        </a:p>
      </dgm:t>
    </dgm:pt>
    <dgm:pt modelId="{D7C7F128-BB5B-42C4-8FC0-B975C336985F}" type="parTrans" cxnId="{5A8B8D2A-BDBC-411E-A924-81FE521DB4AB}">
      <dgm:prSet/>
      <dgm:spPr/>
      <dgm:t>
        <a:bodyPr/>
        <a:lstStyle/>
        <a:p>
          <a:endParaRPr lang="zh-TW" altLang="en-US"/>
        </a:p>
      </dgm:t>
    </dgm:pt>
    <dgm:pt modelId="{6596ABED-3701-401C-AF4F-797DAEC16C31}" type="sibTrans" cxnId="{5A8B8D2A-BDBC-411E-A924-81FE521DB4AB}">
      <dgm:prSet/>
      <dgm:spPr/>
      <dgm:t>
        <a:bodyPr/>
        <a:lstStyle/>
        <a:p>
          <a:endParaRPr lang="zh-TW" altLang="en-US"/>
        </a:p>
      </dgm:t>
    </dgm:pt>
    <dgm:pt modelId="{50CCF1E1-F0B1-4D40-80F4-435DC4299CDE}">
      <dgm:prSet phldrT="[文字]" custT="1"/>
      <dgm:spPr/>
      <dgm:t>
        <a:bodyPr/>
        <a:lstStyle/>
        <a:p>
          <a:pPr marL="174625" indent="-174625">
            <a:lnSpc>
              <a:spcPts val="3200"/>
            </a:lnSpc>
            <a:spcAft>
              <a:spcPts val="0"/>
            </a:spcAft>
          </a:pPr>
          <a:r>
            <a:rPr lang="zh-TW" altLang="en-US" sz="2400" dirty="0" smtClean="0"/>
            <a:t>找出目標學生</a:t>
          </a:r>
          <a:r>
            <a:rPr lang="en-US" altLang="zh-TW" sz="2400" dirty="0" smtClean="0"/>
            <a:t>(</a:t>
          </a:r>
          <a:r>
            <a:rPr lang="zh-TW" altLang="en-US" sz="2400" dirty="0" smtClean="0"/>
            <a:t>個案名單</a:t>
          </a:r>
          <a:r>
            <a:rPr lang="en-US" altLang="zh-TW" sz="2400" dirty="0" smtClean="0"/>
            <a:t>)</a:t>
          </a:r>
          <a:endParaRPr lang="zh-TW" altLang="en-US" sz="2400" dirty="0"/>
        </a:p>
      </dgm:t>
    </dgm:pt>
    <dgm:pt modelId="{A15CAEA4-C8AB-4BA5-B9A1-EBEFA91861D4}" type="parTrans" cxnId="{DC8EF5A3-F513-48CD-AAEC-1121FC6D402D}">
      <dgm:prSet/>
      <dgm:spPr/>
      <dgm:t>
        <a:bodyPr/>
        <a:lstStyle/>
        <a:p>
          <a:endParaRPr lang="zh-TW" altLang="en-US"/>
        </a:p>
      </dgm:t>
    </dgm:pt>
    <dgm:pt modelId="{99C22ABC-9F3B-4863-869E-1BDF2D7CD2EA}" type="sibTrans" cxnId="{DC8EF5A3-F513-48CD-AAEC-1121FC6D402D}">
      <dgm:prSet/>
      <dgm:spPr/>
      <dgm:t>
        <a:bodyPr/>
        <a:lstStyle/>
        <a:p>
          <a:endParaRPr lang="zh-TW" altLang="en-US"/>
        </a:p>
      </dgm:t>
    </dgm:pt>
    <dgm:pt modelId="{B27753AA-E6FE-4417-AA6E-F58922FD3475}">
      <dgm:prSet phldrT="[文字]"/>
      <dgm:spPr/>
      <dgm:t>
        <a:bodyPr/>
        <a:lstStyle/>
        <a:p>
          <a:pPr marL="174625" indent="-174625">
            <a:lnSpc>
              <a:spcPts val="3200"/>
            </a:lnSpc>
            <a:spcAft>
              <a:spcPts val="0"/>
            </a:spcAft>
          </a:pPr>
          <a:r>
            <a:rPr lang="zh-TW" altLang="en-US" sz="2400" dirty="0" smtClean="0"/>
            <a:t>開班規劃</a:t>
          </a:r>
          <a:endParaRPr lang="zh-TW" altLang="en-US" sz="2400" dirty="0"/>
        </a:p>
      </dgm:t>
    </dgm:pt>
    <dgm:pt modelId="{08236D2B-E2E4-446F-B3C7-7011E709C2A7}" type="parTrans" cxnId="{8B94A1D9-EB1C-4B5D-AE2D-FF547D87E2D6}">
      <dgm:prSet/>
      <dgm:spPr/>
      <dgm:t>
        <a:bodyPr/>
        <a:lstStyle/>
        <a:p>
          <a:endParaRPr lang="zh-TW" altLang="en-US"/>
        </a:p>
      </dgm:t>
    </dgm:pt>
    <dgm:pt modelId="{D7F0A2AC-C9BD-4D1D-92F3-9119304B66F5}" type="sibTrans" cxnId="{8B94A1D9-EB1C-4B5D-AE2D-FF547D87E2D6}">
      <dgm:prSet/>
      <dgm:spPr/>
      <dgm:t>
        <a:bodyPr/>
        <a:lstStyle/>
        <a:p>
          <a:endParaRPr lang="zh-TW" altLang="en-US"/>
        </a:p>
      </dgm:t>
    </dgm:pt>
    <dgm:pt modelId="{EBD8D85C-627A-4172-8E22-63931FF6DCD3}">
      <dgm:prSet phldrT="[文字]" custT="1"/>
      <dgm:spPr/>
      <dgm:t>
        <a:bodyPr/>
        <a:lstStyle/>
        <a:p>
          <a:r>
            <a:rPr lang="en-US" altLang="zh-TW" sz="2800" dirty="0" smtClean="0"/>
            <a:t>2</a:t>
          </a:r>
          <a:r>
            <a:rPr lang="zh-TW" altLang="en-US" sz="2800" dirty="0" smtClean="0"/>
            <a:t>月成長測驗</a:t>
          </a:r>
          <a:endParaRPr lang="zh-TW" altLang="en-US" sz="2800" dirty="0"/>
        </a:p>
      </dgm:t>
    </dgm:pt>
    <dgm:pt modelId="{B9EB1351-B3ED-451D-8219-C8E2E991AC36}" type="parTrans" cxnId="{F9831B03-1899-4F61-AAB7-3EFBE4987B47}">
      <dgm:prSet/>
      <dgm:spPr/>
      <dgm:t>
        <a:bodyPr/>
        <a:lstStyle/>
        <a:p>
          <a:endParaRPr lang="zh-TW" altLang="en-US"/>
        </a:p>
      </dgm:t>
    </dgm:pt>
    <dgm:pt modelId="{140E6440-E342-4BC1-A09A-00C419B81BFE}" type="sibTrans" cxnId="{F9831B03-1899-4F61-AAB7-3EFBE4987B47}">
      <dgm:prSet/>
      <dgm:spPr/>
      <dgm:t>
        <a:bodyPr/>
        <a:lstStyle/>
        <a:p>
          <a:endParaRPr lang="zh-TW" altLang="en-US"/>
        </a:p>
      </dgm:t>
    </dgm:pt>
    <dgm:pt modelId="{C2F8BD5F-1D3B-4442-9483-F0F9E23E213C}">
      <dgm:prSet phldrT="[文字]" custT="1"/>
      <dgm:spPr/>
      <dgm:t>
        <a:bodyPr/>
        <a:lstStyle/>
        <a:p>
          <a:pPr marL="174625" indent="-174625">
            <a:lnSpc>
              <a:spcPts val="3200"/>
            </a:lnSpc>
            <a:spcAft>
              <a:spcPts val="0"/>
            </a:spcAft>
          </a:pPr>
          <a:r>
            <a:rPr lang="zh-TW" altLang="en-US" sz="2400" dirty="0" smtClean="0"/>
            <a:t>追蹤個案學生成績進步情形</a:t>
          </a:r>
          <a:endParaRPr lang="zh-TW" altLang="en-US" sz="2400" dirty="0"/>
        </a:p>
      </dgm:t>
    </dgm:pt>
    <dgm:pt modelId="{88B62C1B-D23C-49AE-A060-D33FBACB81CB}" type="parTrans" cxnId="{3844A1A1-1C27-4B1C-814F-7E02DE80D4D5}">
      <dgm:prSet/>
      <dgm:spPr/>
      <dgm:t>
        <a:bodyPr/>
        <a:lstStyle/>
        <a:p>
          <a:endParaRPr lang="zh-TW" altLang="en-US"/>
        </a:p>
      </dgm:t>
    </dgm:pt>
    <dgm:pt modelId="{874B4F7C-8F8F-4877-A77D-C40D5B63C247}" type="sibTrans" cxnId="{3844A1A1-1C27-4B1C-814F-7E02DE80D4D5}">
      <dgm:prSet/>
      <dgm:spPr/>
      <dgm:t>
        <a:bodyPr/>
        <a:lstStyle/>
        <a:p>
          <a:endParaRPr lang="zh-TW" altLang="en-US"/>
        </a:p>
      </dgm:t>
    </dgm:pt>
    <dgm:pt modelId="{3DF2ED13-CC17-44DB-BDD9-D30BE6BA9B6C}">
      <dgm:prSet phldrT="[文字]"/>
      <dgm:spPr/>
      <dgm:t>
        <a:bodyPr/>
        <a:lstStyle/>
        <a:p>
          <a:pPr marL="174625" indent="-174625">
            <a:lnSpc>
              <a:spcPts val="3200"/>
            </a:lnSpc>
            <a:spcAft>
              <a:spcPts val="0"/>
            </a:spcAft>
          </a:pPr>
          <a:r>
            <a:rPr lang="zh-TW" altLang="en-US" sz="2400" dirty="0" smtClean="0"/>
            <a:t>作為</a:t>
          </a:r>
          <a:r>
            <a:rPr lang="en-US" altLang="zh-TW" sz="2400" dirty="0" smtClean="0"/>
            <a:t>2-6</a:t>
          </a:r>
          <a:r>
            <a:rPr lang="zh-TW" altLang="en-US" sz="2400" dirty="0" smtClean="0"/>
            <a:t>月補救內容依據</a:t>
          </a:r>
          <a:endParaRPr lang="zh-TW" altLang="en-US" sz="2400" dirty="0"/>
        </a:p>
      </dgm:t>
    </dgm:pt>
    <dgm:pt modelId="{AF3A85AA-5AE7-435E-9F33-3433ED00226D}" type="parTrans" cxnId="{27BD8508-5F8D-4CD2-89F7-19B2412F1481}">
      <dgm:prSet/>
      <dgm:spPr/>
      <dgm:t>
        <a:bodyPr/>
        <a:lstStyle/>
        <a:p>
          <a:endParaRPr lang="zh-TW" altLang="en-US"/>
        </a:p>
      </dgm:t>
    </dgm:pt>
    <dgm:pt modelId="{926F103D-5BEE-48C9-840F-4531F686DA0A}" type="sibTrans" cxnId="{27BD8508-5F8D-4CD2-89F7-19B2412F1481}">
      <dgm:prSet/>
      <dgm:spPr/>
      <dgm:t>
        <a:bodyPr/>
        <a:lstStyle/>
        <a:p>
          <a:endParaRPr lang="zh-TW" altLang="en-US"/>
        </a:p>
      </dgm:t>
    </dgm:pt>
    <dgm:pt modelId="{2484DD05-378B-49E1-81CA-F33B7B557245}">
      <dgm:prSet phldrT="[文字]" custT="1"/>
      <dgm:spPr/>
      <dgm:t>
        <a:bodyPr/>
        <a:lstStyle/>
        <a:p>
          <a:r>
            <a:rPr lang="en-US" altLang="zh-TW" sz="2800" dirty="0" smtClean="0"/>
            <a:t>6</a:t>
          </a:r>
          <a:r>
            <a:rPr lang="zh-TW" altLang="en-US" sz="2800" dirty="0" smtClean="0"/>
            <a:t>月成長測驗</a:t>
          </a:r>
          <a:endParaRPr lang="zh-TW" altLang="en-US" sz="2800" dirty="0"/>
        </a:p>
      </dgm:t>
    </dgm:pt>
    <dgm:pt modelId="{34C23CF7-4E0B-4AE1-A7D8-8CF75F070F20}" type="parTrans" cxnId="{79E77A04-716A-4556-9C13-54AA49041573}">
      <dgm:prSet/>
      <dgm:spPr/>
      <dgm:t>
        <a:bodyPr/>
        <a:lstStyle/>
        <a:p>
          <a:endParaRPr lang="zh-TW" altLang="en-US"/>
        </a:p>
      </dgm:t>
    </dgm:pt>
    <dgm:pt modelId="{C4CE17B1-4C57-4191-A9FD-774B66CFF9BE}" type="sibTrans" cxnId="{79E77A04-716A-4556-9C13-54AA49041573}">
      <dgm:prSet/>
      <dgm:spPr/>
      <dgm:t>
        <a:bodyPr/>
        <a:lstStyle/>
        <a:p>
          <a:endParaRPr lang="zh-TW" altLang="en-US"/>
        </a:p>
      </dgm:t>
    </dgm:pt>
    <dgm:pt modelId="{4E7FE6B1-7C5B-4BBC-9360-500D9978450B}">
      <dgm:prSet phldrT="[文字]" custT="1"/>
      <dgm:spPr/>
      <dgm:t>
        <a:bodyPr/>
        <a:lstStyle/>
        <a:p>
          <a:pPr marL="174625" indent="-174625">
            <a:lnSpc>
              <a:spcPts val="3200"/>
            </a:lnSpc>
            <a:spcAft>
              <a:spcPts val="0"/>
            </a:spcAft>
          </a:pPr>
          <a:r>
            <a:rPr lang="zh-TW" altLang="en-US" sz="2400" dirty="0" smtClean="0"/>
            <a:t>追蹤個案學生成績進步情形</a:t>
          </a:r>
          <a:endParaRPr lang="zh-TW" altLang="en-US" sz="2400" dirty="0"/>
        </a:p>
      </dgm:t>
    </dgm:pt>
    <dgm:pt modelId="{161AC2F3-EC3D-40F9-A11D-118EC7337358}" type="parTrans" cxnId="{CA2AF6D0-C719-4CC3-98C9-31B0E50949C9}">
      <dgm:prSet/>
      <dgm:spPr/>
      <dgm:t>
        <a:bodyPr/>
        <a:lstStyle/>
        <a:p>
          <a:endParaRPr lang="zh-TW" altLang="en-US"/>
        </a:p>
      </dgm:t>
    </dgm:pt>
    <dgm:pt modelId="{04C636EA-58B1-496D-96C5-AB5C574BA53B}" type="sibTrans" cxnId="{CA2AF6D0-C719-4CC3-98C9-31B0E50949C9}">
      <dgm:prSet/>
      <dgm:spPr/>
      <dgm:t>
        <a:bodyPr/>
        <a:lstStyle/>
        <a:p>
          <a:endParaRPr lang="zh-TW" altLang="en-US"/>
        </a:p>
      </dgm:t>
    </dgm:pt>
    <dgm:pt modelId="{1DA0FDE8-8CBF-4E1C-92B9-4235285BA2FD}">
      <dgm:prSet phldrT="[文字]" custT="1"/>
      <dgm:spPr/>
      <dgm:t>
        <a:bodyPr/>
        <a:lstStyle/>
        <a:p>
          <a:pPr marL="174625" indent="-174625">
            <a:lnSpc>
              <a:spcPts val="3200"/>
            </a:lnSpc>
            <a:spcAft>
              <a:spcPts val="0"/>
            </a:spcAft>
          </a:pPr>
          <a:r>
            <a:rPr lang="zh-TW" altLang="en-US" sz="2400" dirty="0" smtClean="0"/>
            <a:t>作為</a:t>
          </a:r>
          <a:r>
            <a:rPr lang="en-US" altLang="zh-TW" sz="2400" dirty="0" smtClean="0"/>
            <a:t>9-1</a:t>
          </a:r>
          <a:r>
            <a:rPr lang="zh-TW" altLang="en-US" sz="2400" dirty="0" smtClean="0"/>
            <a:t>月補救內容依據</a:t>
          </a:r>
          <a:endParaRPr lang="zh-TW" altLang="en-US" sz="2400" dirty="0"/>
        </a:p>
      </dgm:t>
    </dgm:pt>
    <dgm:pt modelId="{E56F2DD3-82C6-429E-BA9B-901BF02972C8}" type="parTrans" cxnId="{D0DF7948-97B7-4C10-BC52-2CA310496A3D}">
      <dgm:prSet/>
      <dgm:spPr/>
      <dgm:t>
        <a:bodyPr/>
        <a:lstStyle/>
        <a:p>
          <a:endParaRPr lang="zh-TW" altLang="en-US"/>
        </a:p>
      </dgm:t>
    </dgm:pt>
    <dgm:pt modelId="{89AA49AB-7415-4B33-BE38-0341F7043829}" type="sibTrans" cxnId="{D0DF7948-97B7-4C10-BC52-2CA310496A3D}">
      <dgm:prSet/>
      <dgm:spPr/>
      <dgm:t>
        <a:bodyPr/>
        <a:lstStyle/>
        <a:p>
          <a:endParaRPr lang="zh-TW" altLang="en-US"/>
        </a:p>
      </dgm:t>
    </dgm:pt>
    <dgm:pt modelId="{5A00EC21-D261-43BD-8F9B-BE6DBACDF61F}">
      <dgm:prSet phldrT="[文字]" custT="1"/>
      <dgm:spPr/>
      <dgm:t>
        <a:bodyPr/>
        <a:lstStyle/>
        <a:p>
          <a:pPr marL="174625" indent="-174625">
            <a:lnSpc>
              <a:spcPts val="3200"/>
            </a:lnSpc>
            <a:spcAft>
              <a:spcPts val="0"/>
            </a:spcAft>
          </a:pPr>
          <a:r>
            <a:rPr lang="zh-TW" altLang="en-US" sz="2400" dirty="0" smtClean="0"/>
            <a:t>評估個案學生回班的可能性</a:t>
          </a:r>
          <a:endParaRPr lang="zh-TW" altLang="en-US" sz="2400" dirty="0"/>
        </a:p>
      </dgm:t>
    </dgm:pt>
    <dgm:pt modelId="{6B74D303-0938-454F-A66B-560DE725970F}" type="parTrans" cxnId="{3B223225-03B9-4A89-9F17-95B5C6FDD454}">
      <dgm:prSet/>
      <dgm:spPr/>
      <dgm:t>
        <a:bodyPr/>
        <a:lstStyle/>
        <a:p>
          <a:endParaRPr lang="zh-TW" altLang="en-US"/>
        </a:p>
      </dgm:t>
    </dgm:pt>
    <dgm:pt modelId="{C4EC60E9-2BEA-43A8-B162-DA75D6CB22F1}" type="sibTrans" cxnId="{3B223225-03B9-4A89-9F17-95B5C6FDD454}">
      <dgm:prSet/>
      <dgm:spPr/>
      <dgm:t>
        <a:bodyPr/>
        <a:lstStyle/>
        <a:p>
          <a:endParaRPr lang="zh-TW" altLang="en-US"/>
        </a:p>
      </dgm:t>
    </dgm:pt>
    <dgm:pt modelId="{E6959B75-6C89-48F2-B5F2-AE7CD4A30079}" type="pres">
      <dgm:prSet presAssocID="{0509C02F-86A3-4BDA-980E-765F9A5486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6F90CB9-93E7-45F1-B291-40961DC58FDA}" type="pres">
      <dgm:prSet presAssocID="{D9804E5F-41E7-421D-98BB-D5E1849FC540}" presName="composite" presStyleCnt="0"/>
      <dgm:spPr/>
      <dgm:t>
        <a:bodyPr/>
        <a:lstStyle/>
        <a:p>
          <a:endParaRPr lang="zh-TW" altLang="en-US"/>
        </a:p>
      </dgm:t>
    </dgm:pt>
    <dgm:pt modelId="{94F9D04B-8899-4FB5-89D8-AC5508468494}" type="pres">
      <dgm:prSet presAssocID="{D9804E5F-41E7-421D-98BB-D5E1849FC54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D13BE0-6A88-4AB3-A856-945559837CBD}" type="pres">
      <dgm:prSet presAssocID="{D9804E5F-41E7-421D-98BB-D5E1849FC54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9C0632-E164-4763-B528-F60ADAB87267}" type="pres">
      <dgm:prSet presAssocID="{6596ABED-3701-401C-AF4F-797DAEC16C31}" presName="space" presStyleCnt="0"/>
      <dgm:spPr/>
      <dgm:t>
        <a:bodyPr/>
        <a:lstStyle/>
        <a:p>
          <a:endParaRPr lang="zh-TW" altLang="en-US"/>
        </a:p>
      </dgm:t>
    </dgm:pt>
    <dgm:pt modelId="{B3318E69-280E-4651-BE2F-03E9AE654F0C}" type="pres">
      <dgm:prSet presAssocID="{EBD8D85C-627A-4172-8E22-63931FF6DCD3}" presName="composite" presStyleCnt="0"/>
      <dgm:spPr/>
      <dgm:t>
        <a:bodyPr/>
        <a:lstStyle/>
        <a:p>
          <a:endParaRPr lang="zh-TW" altLang="en-US"/>
        </a:p>
      </dgm:t>
    </dgm:pt>
    <dgm:pt modelId="{1706457A-3A8E-4814-9C32-50E997295602}" type="pres">
      <dgm:prSet presAssocID="{EBD8D85C-627A-4172-8E22-63931FF6DCD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E14389-2DE7-4165-82C7-14FD6750246C}" type="pres">
      <dgm:prSet presAssocID="{EBD8D85C-627A-4172-8E22-63931FF6DCD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65C713-CF00-4504-AD0E-9B12EE44CB4D}" type="pres">
      <dgm:prSet presAssocID="{140E6440-E342-4BC1-A09A-00C419B81BFE}" presName="space" presStyleCnt="0"/>
      <dgm:spPr/>
      <dgm:t>
        <a:bodyPr/>
        <a:lstStyle/>
        <a:p>
          <a:endParaRPr lang="zh-TW" altLang="en-US"/>
        </a:p>
      </dgm:t>
    </dgm:pt>
    <dgm:pt modelId="{91D7E90A-B54E-4B1A-8289-5AC2C20ED46F}" type="pres">
      <dgm:prSet presAssocID="{2484DD05-378B-49E1-81CA-F33B7B557245}" presName="composite" presStyleCnt="0"/>
      <dgm:spPr/>
      <dgm:t>
        <a:bodyPr/>
        <a:lstStyle/>
        <a:p>
          <a:endParaRPr lang="zh-TW" altLang="en-US"/>
        </a:p>
      </dgm:t>
    </dgm:pt>
    <dgm:pt modelId="{1870BC58-6CD9-442C-A202-72D1ECFD4000}" type="pres">
      <dgm:prSet presAssocID="{2484DD05-378B-49E1-81CA-F33B7B55724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6B3B85-1C91-422A-8676-0462D76FE713}" type="pres">
      <dgm:prSet presAssocID="{2484DD05-378B-49E1-81CA-F33B7B55724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B94A1D9-EB1C-4B5D-AE2D-FF547D87E2D6}" srcId="{D9804E5F-41E7-421D-98BB-D5E1849FC540}" destId="{B27753AA-E6FE-4417-AA6E-F58922FD3475}" srcOrd="1" destOrd="0" parTransId="{08236D2B-E2E4-446F-B3C7-7011E709C2A7}" sibTransId="{D7F0A2AC-C9BD-4D1D-92F3-9119304B66F5}"/>
    <dgm:cxn modelId="{79E77A04-716A-4556-9C13-54AA49041573}" srcId="{0509C02F-86A3-4BDA-980E-765F9A548625}" destId="{2484DD05-378B-49E1-81CA-F33B7B557245}" srcOrd="2" destOrd="0" parTransId="{34C23CF7-4E0B-4AE1-A7D8-8CF75F070F20}" sibTransId="{C4CE17B1-4C57-4191-A9FD-774B66CFF9BE}"/>
    <dgm:cxn modelId="{3EAF4369-BC31-4350-893B-16D05E677D99}" type="presOf" srcId="{5A00EC21-D261-43BD-8F9B-BE6DBACDF61F}" destId="{706B3B85-1C91-422A-8676-0462D76FE713}" srcOrd="0" destOrd="1" presId="urn:microsoft.com/office/officeart/2005/8/layout/hList1"/>
    <dgm:cxn modelId="{3541939D-25BA-43EC-9459-FFFDFCBFD987}" type="presOf" srcId="{2484DD05-378B-49E1-81CA-F33B7B557245}" destId="{1870BC58-6CD9-442C-A202-72D1ECFD4000}" srcOrd="0" destOrd="0" presId="urn:microsoft.com/office/officeart/2005/8/layout/hList1"/>
    <dgm:cxn modelId="{5A8B8D2A-BDBC-411E-A924-81FE521DB4AB}" srcId="{0509C02F-86A3-4BDA-980E-765F9A548625}" destId="{D9804E5F-41E7-421D-98BB-D5E1849FC540}" srcOrd="0" destOrd="0" parTransId="{D7C7F128-BB5B-42C4-8FC0-B975C336985F}" sibTransId="{6596ABED-3701-401C-AF4F-797DAEC16C31}"/>
    <dgm:cxn modelId="{3844A1A1-1C27-4B1C-814F-7E02DE80D4D5}" srcId="{EBD8D85C-627A-4172-8E22-63931FF6DCD3}" destId="{C2F8BD5F-1D3B-4442-9483-F0F9E23E213C}" srcOrd="0" destOrd="0" parTransId="{88B62C1B-D23C-49AE-A060-D33FBACB81CB}" sibTransId="{874B4F7C-8F8F-4877-A77D-C40D5B63C247}"/>
    <dgm:cxn modelId="{D98CBAC9-C6E4-4D8A-AB97-5ABD3B4E5AC2}" type="presOf" srcId="{C2F8BD5F-1D3B-4442-9483-F0F9E23E213C}" destId="{91E14389-2DE7-4165-82C7-14FD6750246C}" srcOrd="0" destOrd="0" presId="urn:microsoft.com/office/officeart/2005/8/layout/hList1"/>
    <dgm:cxn modelId="{DC8EF5A3-F513-48CD-AAEC-1121FC6D402D}" srcId="{D9804E5F-41E7-421D-98BB-D5E1849FC540}" destId="{50CCF1E1-F0B1-4D40-80F4-435DC4299CDE}" srcOrd="0" destOrd="0" parTransId="{A15CAEA4-C8AB-4BA5-B9A1-EBEFA91861D4}" sibTransId="{99C22ABC-9F3B-4863-869E-1BDF2D7CD2EA}"/>
    <dgm:cxn modelId="{AC1BBF53-0371-4F98-8A27-297213F701AA}" type="presOf" srcId="{0509C02F-86A3-4BDA-980E-765F9A548625}" destId="{E6959B75-6C89-48F2-B5F2-AE7CD4A30079}" srcOrd="0" destOrd="0" presId="urn:microsoft.com/office/officeart/2005/8/layout/hList1"/>
    <dgm:cxn modelId="{D0DF7948-97B7-4C10-BC52-2CA310496A3D}" srcId="{D9804E5F-41E7-421D-98BB-D5E1849FC540}" destId="{1DA0FDE8-8CBF-4E1C-92B9-4235285BA2FD}" srcOrd="2" destOrd="0" parTransId="{E56F2DD3-82C6-429E-BA9B-901BF02972C8}" sibTransId="{89AA49AB-7415-4B33-BE38-0341F7043829}"/>
    <dgm:cxn modelId="{3B223225-03B9-4A89-9F17-95B5C6FDD454}" srcId="{2484DD05-378B-49E1-81CA-F33B7B557245}" destId="{5A00EC21-D261-43BD-8F9B-BE6DBACDF61F}" srcOrd="1" destOrd="0" parTransId="{6B74D303-0938-454F-A66B-560DE725970F}" sibTransId="{C4EC60E9-2BEA-43A8-B162-DA75D6CB22F1}"/>
    <dgm:cxn modelId="{F9831B03-1899-4F61-AAB7-3EFBE4987B47}" srcId="{0509C02F-86A3-4BDA-980E-765F9A548625}" destId="{EBD8D85C-627A-4172-8E22-63931FF6DCD3}" srcOrd="1" destOrd="0" parTransId="{B9EB1351-B3ED-451D-8219-C8E2E991AC36}" sibTransId="{140E6440-E342-4BC1-A09A-00C419B81BFE}"/>
    <dgm:cxn modelId="{E5A1EA44-2610-47D7-8CAE-790E17C2468E}" type="presOf" srcId="{4E7FE6B1-7C5B-4BBC-9360-500D9978450B}" destId="{706B3B85-1C91-422A-8676-0462D76FE713}" srcOrd="0" destOrd="0" presId="urn:microsoft.com/office/officeart/2005/8/layout/hList1"/>
    <dgm:cxn modelId="{973A6F9F-02E0-434E-91D8-F2B47F3437D9}" type="presOf" srcId="{EBD8D85C-627A-4172-8E22-63931FF6DCD3}" destId="{1706457A-3A8E-4814-9C32-50E997295602}" srcOrd="0" destOrd="0" presId="urn:microsoft.com/office/officeart/2005/8/layout/hList1"/>
    <dgm:cxn modelId="{C89679D8-AAA5-4DB4-9D94-0F5652C85718}" type="presOf" srcId="{B27753AA-E6FE-4417-AA6E-F58922FD3475}" destId="{D3D13BE0-6A88-4AB3-A856-945559837CBD}" srcOrd="0" destOrd="1" presId="urn:microsoft.com/office/officeart/2005/8/layout/hList1"/>
    <dgm:cxn modelId="{C24D0C8B-435D-4196-A0FA-4CC6DFF86F72}" type="presOf" srcId="{1DA0FDE8-8CBF-4E1C-92B9-4235285BA2FD}" destId="{D3D13BE0-6A88-4AB3-A856-945559837CBD}" srcOrd="0" destOrd="2" presId="urn:microsoft.com/office/officeart/2005/8/layout/hList1"/>
    <dgm:cxn modelId="{CA2AF6D0-C719-4CC3-98C9-31B0E50949C9}" srcId="{2484DD05-378B-49E1-81CA-F33B7B557245}" destId="{4E7FE6B1-7C5B-4BBC-9360-500D9978450B}" srcOrd="0" destOrd="0" parTransId="{161AC2F3-EC3D-40F9-A11D-118EC7337358}" sibTransId="{04C636EA-58B1-496D-96C5-AB5C574BA53B}"/>
    <dgm:cxn modelId="{4899FB6B-799C-40F1-812E-2C40DAE6F706}" type="presOf" srcId="{50CCF1E1-F0B1-4D40-80F4-435DC4299CDE}" destId="{D3D13BE0-6A88-4AB3-A856-945559837CBD}" srcOrd="0" destOrd="0" presId="urn:microsoft.com/office/officeart/2005/8/layout/hList1"/>
    <dgm:cxn modelId="{673E1FA7-3A6C-4438-BF81-AEEF0AB61620}" type="presOf" srcId="{3DF2ED13-CC17-44DB-BDD9-D30BE6BA9B6C}" destId="{91E14389-2DE7-4165-82C7-14FD6750246C}" srcOrd="0" destOrd="1" presId="urn:microsoft.com/office/officeart/2005/8/layout/hList1"/>
    <dgm:cxn modelId="{7B1A3D4B-7821-42F0-B5CC-061B713B994B}" type="presOf" srcId="{D9804E5F-41E7-421D-98BB-D5E1849FC540}" destId="{94F9D04B-8899-4FB5-89D8-AC5508468494}" srcOrd="0" destOrd="0" presId="urn:microsoft.com/office/officeart/2005/8/layout/hList1"/>
    <dgm:cxn modelId="{27BD8508-5F8D-4CD2-89F7-19B2412F1481}" srcId="{EBD8D85C-627A-4172-8E22-63931FF6DCD3}" destId="{3DF2ED13-CC17-44DB-BDD9-D30BE6BA9B6C}" srcOrd="1" destOrd="0" parTransId="{AF3A85AA-5AE7-435E-9F33-3433ED00226D}" sibTransId="{926F103D-5BEE-48C9-840F-4531F686DA0A}"/>
    <dgm:cxn modelId="{917C6D82-6076-4300-A5CA-AD57B7E09337}" type="presParOf" srcId="{E6959B75-6C89-48F2-B5F2-AE7CD4A30079}" destId="{66F90CB9-93E7-45F1-B291-40961DC58FDA}" srcOrd="0" destOrd="0" presId="urn:microsoft.com/office/officeart/2005/8/layout/hList1"/>
    <dgm:cxn modelId="{7BEABF01-1162-4F40-9784-024BF9344F67}" type="presParOf" srcId="{66F90CB9-93E7-45F1-B291-40961DC58FDA}" destId="{94F9D04B-8899-4FB5-89D8-AC5508468494}" srcOrd="0" destOrd="0" presId="urn:microsoft.com/office/officeart/2005/8/layout/hList1"/>
    <dgm:cxn modelId="{8F94224B-EF9F-4F22-876E-D2ABD08E51BE}" type="presParOf" srcId="{66F90CB9-93E7-45F1-B291-40961DC58FDA}" destId="{D3D13BE0-6A88-4AB3-A856-945559837CBD}" srcOrd="1" destOrd="0" presId="urn:microsoft.com/office/officeart/2005/8/layout/hList1"/>
    <dgm:cxn modelId="{FE8D34EA-84C7-4C4C-B553-D9A404575B72}" type="presParOf" srcId="{E6959B75-6C89-48F2-B5F2-AE7CD4A30079}" destId="{5A9C0632-E164-4763-B528-F60ADAB87267}" srcOrd="1" destOrd="0" presId="urn:microsoft.com/office/officeart/2005/8/layout/hList1"/>
    <dgm:cxn modelId="{7C499CB4-1FEF-4E92-A7F7-E3B66CF82D05}" type="presParOf" srcId="{E6959B75-6C89-48F2-B5F2-AE7CD4A30079}" destId="{B3318E69-280E-4651-BE2F-03E9AE654F0C}" srcOrd="2" destOrd="0" presId="urn:microsoft.com/office/officeart/2005/8/layout/hList1"/>
    <dgm:cxn modelId="{89ED635E-3CF4-408A-8F08-F3D9AB3B3422}" type="presParOf" srcId="{B3318E69-280E-4651-BE2F-03E9AE654F0C}" destId="{1706457A-3A8E-4814-9C32-50E997295602}" srcOrd="0" destOrd="0" presId="urn:microsoft.com/office/officeart/2005/8/layout/hList1"/>
    <dgm:cxn modelId="{1A450DD7-263A-45E4-88EB-5F924F8EDF52}" type="presParOf" srcId="{B3318E69-280E-4651-BE2F-03E9AE654F0C}" destId="{91E14389-2DE7-4165-82C7-14FD6750246C}" srcOrd="1" destOrd="0" presId="urn:microsoft.com/office/officeart/2005/8/layout/hList1"/>
    <dgm:cxn modelId="{88E8C0CE-C7FB-4457-8DE4-ABF90769112A}" type="presParOf" srcId="{E6959B75-6C89-48F2-B5F2-AE7CD4A30079}" destId="{D565C713-CF00-4504-AD0E-9B12EE44CB4D}" srcOrd="3" destOrd="0" presId="urn:microsoft.com/office/officeart/2005/8/layout/hList1"/>
    <dgm:cxn modelId="{E7743A9A-4FEC-4B0C-AA71-D30ECE3B90F5}" type="presParOf" srcId="{E6959B75-6C89-48F2-B5F2-AE7CD4A30079}" destId="{91D7E90A-B54E-4B1A-8289-5AC2C20ED46F}" srcOrd="4" destOrd="0" presId="urn:microsoft.com/office/officeart/2005/8/layout/hList1"/>
    <dgm:cxn modelId="{4E2E14D2-46B2-4FE1-8CE5-3A307FFEEBE8}" type="presParOf" srcId="{91D7E90A-B54E-4B1A-8289-5AC2C20ED46F}" destId="{1870BC58-6CD9-442C-A202-72D1ECFD4000}" srcOrd="0" destOrd="0" presId="urn:microsoft.com/office/officeart/2005/8/layout/hList1"/>
    <dgm:cxn modelId="{77FBCBE4-EC97-4DDA-BC56-62FCF47D4024}" type="presParOf" srcId="{91D7E90A-B54E-4B1A-8289-5AC2C20ED46F}" destId="{706B3B85-1C91-422A-8676-0462D76FE71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6806E-FBAF-4FEF-99B6-36CF3B439A57}">
      <dsp:nvSpPr>
        <dsp:cNvPr id="0" name=""/>
        <dsp:cNvSpPr/>
      </dsp:nvSpPr>
      <dsp:spPr>
        <a:xfrm>
          <a:off x="17093" y="75576"/>
          <a:ext cx="2830583" cy="81000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篩選機制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22093" y="75576"/>
        <a:ext cx="2020583" cy="810000"/>
      </dsp:txXfrm>
    </dsp:sp>
    <dsp:sp modelId="{B1F38D8E-95C4-4FE1-BB2C-071647F72C26}">
      <dsp:nvSpPr>
        <dsp:cNvPr id="0" name=""/>
        <dsp:cNvSpPr/>
      </dsp:nvSpPr>
      <dsp:spPr>
        <a:xfrm>
          <a:off x="244125" y="982140"/>
          <a:ext cx="2325216" cy="323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找出目標對象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提報篩選率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施測率</a:t>
          </a:r>
          <a:endParaRPr lang="en-US" altLang="zh-TW" sz="2400" kern="1200" dirty="0" smtClean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未通過人數</a:t>
          </a:r>
          <a:endParaRPr lang="en-US" altLang="zh-TW" sz="2400" kern="1200" dirty="0" smtClean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開班規劃</a:t>
          </a:r>
          <a:endParaRPr lang="en-US" altLang="zh-TW" sz="2400" kern="1200" dirty="0" smtClean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sp:txBody>
      <dsp:txXfrm>
        <a:off x="244125" y="982140"/>
        <a:ext cx="2325216" cy="3231298"/>
      </dsp:txXfrm>
    </dsp:sp>
    <dsp:sp modelId="{D08D2554-2A52-41BF-B950-114CBA0AF591}">
      <dsp:nvSpPr>
        <dsp:cNvPr id="0" name=""/>
        <dsp:cNvSpPr/>
      </dsp:nvSpPr>
      <dsp:spPr>
        <a:xfrm>
          <a:off x="2631676" y="75576"/>
          <a:ext cx="2869716" cy="810000"/>
        </a:xfrm>
        <a:prstGeom prst="chevron">
          <a:avLst/>
        </a:prstGeom>
        <a:gradFill rotWithShape="0">
          <a:gsLst>
            <a:gs pos="0">
              <a:schemeClr val="accent5">
                <a:hueOff val="-4710273"/>
                <a:satOff val="22337"/>
                <a:lumOff val="-19019"/>
                <a:alphaOff val="0"/>
                <a:shade val="51000"/>
                <a:satMod val="130000"/>
              </a:schemeClr>
            </a:gs>
            <a:gs pos="80000">
              <a:schemeClr val="accent5">
                <a:hueOff val="-4710273"/>
                <a:satOff val="22337"/>
                <a:lumOff val="-19019"/>
                <a:alphaOff val="0"/>
                <a:shade val="93000"/>
                <a:satMod val="130000"/>
              </a:schemeClr>
            </a:gs>
            <a:gs pos="100000">
              <a:schemeClr val="accent5">
                <a:hueOff val="-4710273"/>
                <a:satOff val="22337"/>
                <a:lumOff val="-190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補救機制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3036676" y="75576"/>
        <a:ext cx="2059716" cy="810000"/>
      </dsp:txXfrm>
    </dsp:sp>
    <dsp:sp modelId="{881C0F2F-DAB5-497B-8217-7437652A4900}">
      <dsp:nvSpPr>
        <dsp:cNvPr id="0" name=""/>
        <dsp:cNvSpPr/>
      </dsp:nvSpPr>
      <dsp:spPr>
        <a:xfrm>
          <a:off x="2895411" y="982140"/>
          <a:ext cx="2339027" cy="323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開班受輔率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補救教學師資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優先補救範圍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補救教材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補救方式與策略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</dsp:txBody>
      <dsp:txXfrm>
        <a:off x="2895411" y="982140"/>
        <a:ext cx="2339027" cy="3231298"/>
      </dsp:txXfrm>
    </dsp:sp>
    <dsp:sp modelId="{F9C1DA10-262A-4256-832F-9AD56F248E1A}">
      <dsp:nvSpPr>
        <dsp:cNvPr id="0" name=""/>
        <dsp:cNvSpPr/>
      </dsp:nvSpPr>
      <dsp:spPr>
        <a:xfrm>
          <a:off x="5343080" y="75576"/>
          <a:ext cx="2781758" cy="810000"/>
        </a:xfrm>
        <a:prstGeom prst="chevron">
          <a:avLst/>
        </a:prstGeom>
        <a:gradFill rotWithShape="0">
          <a:gsLst>
            <a:gs pos="0">
              <a:schemeClr val="accent5">
                <a:hueOff val="-9420546"/>
                <a:satOff val="44673"/>
                <a:lumOff val="-38039"/>
                <a:alphaOff val="0"/>
                <a:shade val="51000"/>
                <a:satMod val="130000"/>
              </a:schemeClr>
            </a:gs>
            <a:gs pos="80000">
              <a:schemeClr val="accent5">
                <a:hueOff val="-9420546"/>
                <a:satOff val="44673"/>
                <a:lumOff val="-38039"/>
                <a:alphaOff val="0"/>
                <a:shade val="93000"/>
                <a:satMod val="130000"/>
              </a:schemeClr>
            </a:gs>
            <a:gs pos="100000">
              <a:schemeClr val="accent5">
                <a:hueOff val="-9420546"/>
                <a:satOff val="44673"/>
                <a:lumOff val="-380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檢核機制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5748080" y="75576"/>
        <a:ext cx="1971758" cy="810000"/>
      </dsp:txXfrm>
    </dsp:sp>
    <dsp:sp modelId="{1F038482-4DE0-46C4-9A09-0821E8AFCD4F}">
      <dsp:nvSpPr>
        <dsp:cNvPr id="0" name=""/>
        <dsp:cNvSpPr/>
      </dsp:nvSpPr>
      <dsp:spPr>
        <a:xfrm>
          <a:off x="5627822" y="982140"/>
          <a:ext cx="2367580" cy="323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形成性評量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多元性評量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2</a:t>
          </a: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、</a:t>
          </a:r>
          <a:r>
            <a:rPr lang="en-US" altLang="zh-TW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6</a:t>
          </a: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月成長測驗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進步率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chemeClr val="tx1"/>
              </a:solidFill>
              <a:latin typeface="Arial" pitchFamily="34" charset="0"/>
              <a:ea typeface="標楷體" pitchFamily="65" charset="-120"/>
              <a:cs typeface="Arial" pitchFamily="34" charset="0"/>
            </a:rPr>
            <a:t>回班率</a:t>
          </a:r>
          <a:endParaRPr lang="zh-TW" altLang="en-US" sz="2400" kern="1200" dirty="0">
            <a:solidFill>
              <a:schemeClr val="tx1"/>
            </a:solidFill>
            <a:latin typeface="Arial" pitchFamily="34" charset="0"/>
            <a:ea typeface="標楷體" pitchFamily="65" charset="-12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5627822" y="982140"/>
        <a:ext cx="2367580" cy="3231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9D04B-8899-4FB5-89D8-AC5508468494}">
      <dsp:nvSpPr>
        <dsp:cNvPr id="0" name=""/>
        <dsp:cNvSpPr/>
      </dsp:nvSpPr>
      <dsp:spPr>
        <a:xfrm>
          <a:off x="2649" y="12265"/>
          <a:ext cx="2583085" cy="10332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" tIns="18000" rIns="18000" bIns="1800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9</a:t>
          </a:r>
          <a:r>
            <a:rPr lang="zh-TW" altLang="en-US" sz="2800" kern="1200" dirty="0" smtClean="0"/>
            <a:t>月篩選測驗</a:t>
          </a:r>
          <a:endParaRPr lang="zh-TW" altLang="en-US" sz="2800" kern="1200" dirty="0"/>
        </a:p>
      </dsp:txBody>
      <dsp:txXfrm>
        <a:off x="2649" y="12265"/>
        <a:ext cx="2583085" cy="1033234"/>
      </dsp:txXfrm>
    </dsp:sp>
    <dsp:sp modelId="{D3D13BE0-6A88-4AB3-A856-945559837CBD}">
      <dsp:nvSpPr>
        <dsp:cNvPr id="0" name=""/>
        <dsp:cNvSpPr/>
      </dsp:nvSpPr>
      <dsp:spPr>
        <a:xfrm>
          <a:off x="2649" y="1045499"/>
          <a:ext cx="2583085" cy="235520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174625" lvl="1" indent="-174625" algn="l" defTabSz="1066800">
            <a:lnSpc>
              <a:spcPts val="3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kern="1200" dirty="0" smtClean="0"/>
            <a:t>找出目標學生</a:t>
          </a:r>
          <a:r>
            <a:rPr lang="en-US" altLang="zh-TW" sz="2400" kern="1200" dirty="0" smtClean="0"/>
            <a:t>(</a:t>
          </a:r>
          <a:r>
            <a:rPr lang="zh-TW" altLang="en-US" sz="2400" kern="1200" dirty="0" smtClean="0"/>
            <a:t>個案名單</a:t>
          </a:r>
          <a:r>
            <a:rPr lang="en-US" altLang="zh-TW" sz="2400" kern="1200" dirty="0" smtClean="0"/>
            <a:t>)</a:t>
          </a:r>
          <a:endParaRPr lang="zh-TW" altLang="en-US" sz="2400" kern="1200" dirty="0"/>
        </a:p>
        <a:p>
          <a:pPr marL="174625" lvl="1" indent="-174625" algn="l" defTabSz="1066800">
            <a:lnSpc>
              <a:spcPts val="3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kern="1200" dirty="0" smtClean="0"/>
            <a:t>開班規劃</a:t>
          </a:r>
          <a:endParaRPr lang="zh-TW" altLang="en-US" sz="2400" kern="1200" dirty="0"/>
        </a:p>
        <a:p>
          <a:pPr marL="174625" lvl="1" indent="-174625" algn="l" defTabSz="1066800">
            <a:lnSpc>
              <a:spcPts val="3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kern="1200" dirty="0" smtClean="0"/>
            <a:t>作為</a:t>
          </a:r>
          <a:r>
            <a:rPr lang="en-US" altLang="zh-TW" sz="2400" kern="1200" dirty="0" smtClean="0"/>
            <a:t>9-1</a:t>
          </a:r>
          <a:r>
            <a:rPr lang="zh-TW" altLang="en-US" sz="2400" kern="1200" dirty="0" smtClean="0"/>
            <a:t>月補救內容依據</a:t>
          </a:r>
          <a:endParaRPr lang="zh-TW" altLang="en-US" sz="2400" kern="1200" dirty="0"/>
        </a:p>
      </dsp:txBody>
      <dsp:txXfrm>
        <a:off x="2649" y="1045499"/>
        <a:ext cx="2583085" cy="2355209"/>
      </dsp:txXfrm>
    </dsp:sp>
    <dsp:sp modelId="{1706457A-3A8E-4814-9C32-50E997295602}">
      <dsp:nvSpPr>
        <dsp:cNvPr id="0" name=""/>
        <dsp:cNvSpPr/>
      </dsp:nvSpPr>
      <dsp:spPr>
        <a:xfrm>
          <a:off x="2947367" y="12265"/>
          <a:ext cx="2583085" cy="1033234"/>
        </a:xfrm>
        <a:prstGeom prst="rect">
          <a:avLst/>
        </a:prstGeom>
        <a:gradFill rotWithShape="0">
          <a:gsLst>
            <a:gs pos="0">
              <a:schemeClr val="accent2">
                <a:hueOff val="6300005"/>
                <a:satOff val="-23387"/>
                <a:lumOff val="15686"/>
                <a:alphaOff val="0"/>
                <a:shade val="51000"/>
                <a:satMod val="130000"/>
              </a:schemeClr>
            </a:gs>
            <a:gs pos="80000">
              <a:schemeClr val="accent2">
                <a:hueOff val="6300005"/>
                <a:satOff val="-23387"/>
                <a:lumOff val="15686"/>
                <a:alphaOff val="0"/>
                <a:shade val="93000"/>
                <a:satMod val="130000"/>
              </a:schemeClr>
            </a:gs>
            <a:gs pos="100000">
              <a:schemeClr val="accent2">
                <a:hueOff val="6300005"/>
                <a:satOff val="-23387"/>
                <a:lumOff val="15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6300005"/>
              <a:satOff val="-23387"/>
              <a:lumOff val="15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2</a:t>
          </a:r>
          <a:r>
            <a:rPr lang="zh-TW" altLang="en-US" sz="2800" kern="1200" dirty="0" smtClean="0"/>
            <a:t>月成長測驗</a:t>
          </a:r>
          <a:endParaRPr lang="zh-TW" altLang="en-US" sz="2800" kern="1200" dirty="0"/>
        </a:p>
      </dsp:txBody>
      <dsp:txXfrm>
        <a:off x="2947367" y="12265"/>
        <a:ext cx="2583085" cy="1033234"/>
      </dsp:txXfrm>
    </dsp:sp>
    <dsp:sp modelId="{91E14389-2DE7-4165-82C7-14FD6750246C}">
      <dsp:nvSpPr>
        <dsp:cNvPr id="0" name=""/>
        <dsp:cNvSpPr/>
      </dsp:nvSpPr>
      <dsp:spPr>
        <a:xfrm>
          <a:off x="2947367" y="1045499"/>
          <a:ext cx="2583085" cy="2355209"/>
        </a:xfrm>
        <a:prstGeom prst="rect">
          <a:avLst/>
        </a:prstGeom>
        <a:solidFill>
          <a:schemeClr val="accent2">
            <a:tint val="40000"/>
            <a:alpha val="90000"/>
            <a:hueOff val="6553162"/>
            <a:satOff val="-6669"/>
            <a:lumOff val="299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6553162"/>
              <a:satOff val="-6669"/>
              <a:lumOff val="29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174625" lvl="1" indent="-174625" algn="l" defTabSz="1066800">
            <a:lnSpc>
              <a:spcPts val="3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kern="1200" dirty="0" smtClean="0"/>
            <a:t>追蹤個案學生成績進步情形</a:t>
          </a:r>
          <a:endParaRPr lang="zh-TW" altLang="en-US" sz="2400" kern="1200" dirty="0"/>
        </a:p>
        <a:p>
          <a:pPr marL="174625" lvl="1" indent="-174625" algn="l" defTabSz="1066800">
            <a:lnSpc>
              <a:spcPts val="3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kern="1200" dirty="0" smtClean="0"/>
            <a:t>作為</a:t>
          </a:r>
          <a:r>
            <a:rPr lang="en-US" altLang="zh-TW" sz="2400" kern="1200" dirty="0" smtClean="0"/>
            <a:t>2-6</a:t>
          </a:r>
          <a:r>
            <a:rPr lang="zh-TW" altLang="en-US" sz="2400" kern="1200" dirty="0" smtClean="0"/>
            <a:t>月補救內容依據</a:t>
          </a:r>
          <a:endParaRPr lang="zh-TW" altLang="en-US" sz="2400" kern="1200" dirty="0"/>
        </a:p>
      </dsp:txBody>
      <dsp:txXfrm>
        <a:off x="2947367" y="1045499"/>
        <a:ext cx="2583085" cy="2355209"/>
      </dsp:txXfrm>
    </dsp:sp>
    <dsp:sp modelId="{1870BC58-6CD9-442C-A202-72D1ECFD4000}">
      <dsp:nvSpPr>
        <dsp:cNvPr id="0" name=""/>
        <dsp:cNvSpPr/>
      </dsp:nvSpPr>
      <dsp:spPr>
        <a:xfrm>
          <a:off x="5892084" y="12265"/>
          <a:ext cx="2583085" cy="1033234"/>
        </a:xfrm>
        <a:prstGeom prst="rect">
          <a:avLst/>
        </a:prstGeom>
        <a:gradFill rotWithShape="0">
          <a:gsLst>
            <a:gs pos="0">
              <a:schemeClr val="accent2">
                <a:hueOff val="12600010"/>
                <a:satOff val="-46774"/>
                <a:lumOff val="31371"/>
                <a:alphaOff val="0"/>
                <a:shade val="51000"/>
                <a:satMod val="130000"/>
              </a:schemeClr>
            </a:gs>
            <a:gs pos="80000">
              <a:schemeClr val="accent2">
                <a:hueOff val="12600010"/>
                <a:satOff val="-46774"/>
                <a:lumOff val="31371"/>
                <a:alphaOff val="0"/>
                <a:shade val="93000"/>
                <a:satMod val="130000"/>
              </a:schemeClr>
            </a:gs>
            <a:gs pos="100000">
              <a:schemeClr val="accent2">
                <a:hueOff val="12600010"/>
                <a:satOff val="-46774"/>
                <a:lumOff val="3137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2600010"/>
              <a:satOff val="-46774"/>
              <a:lumOff val="313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6</a:t>
          </a:r>
          <a:r>
            <a:rPr lang="zh-TW" altLang="en-US" sz="2800" kern="1200" dirty="0" smtClean="0"/>
            <a:t>月成長測驗</a:t>
          </a:r>
          <a:endParaRPr lang="zh-TW" altLang="en-US" sz="2800" kern="1200" dirty="0"/>
        </a:p>
      </dsp:txBody>
      <dsp:txXfrm>
        <a:off x="5892084" y="12265"/>
        <a:ext cx="2583085" cy="1033234"/>
      </dsp:txXfrm>
    </dsp:sp>
    <dsp:sp modelId="{706B3B85-1C91-422A-8676-0462D76FE713}">
      <dsp:nvSpPr>
        <dsp:cNvPr id="0" name=""/>
        <dsp:cNvSpPr/>
      </dsp:nvSpPr>
      <dsp:spPr>
        <a:xfrm>
          <a:off x="5892084" y="1045499"/>
          <a:ext cx="2583085" cy="2355209"/>
        </a:xfrm>
        <a:prstGeom prst="rect">
          <a:avLst/>
        </a:prstGeom>
        <a:solidFill>
          <a:schemeClr val="accent2">
            <a:tint val="40000"/>
            <a:alpha val="90000"/>
            <a:hueOff val="13106323"/>
            <a:satOff val="-13339"/>
            <a:lumOff val="599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3106323"/>
              <a:satOff val="-13339"/>
              <a:lumOff val="59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174625" lvl="1" indent="-174625" algn="l" defTabSz="1066800">
            <a:lnSpc>
              <a:spcPts val="3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kern="1200" dirty="0" smtClean="0"/>
            <a:t>追蹤個案學生成績進步情形</a:t>
          </a:r>
          <a:endParaRPr lang="zh-TW" altLang="en-US" sz="2400" kern="1200" dirty="0"/>
        </a:p>
        <a:p>
          <a:pPr marL="174625" lvl="1" indent="-174625" algn="l" defTabSz="1066800">
            <a:lnSpc>
              <a:spcPts val="3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kern="1200" dirty="0" smtClean="0"/>
            <a:t>評估個案學生回班的可能性</a:t>
          </a:r>
          <a:endParaRPr lang="zh-TW" altLang="en-US" sz="2400" kern="1200" dirty="0"/>
        </a:p>
      </dsp:txBody>
      <dsp:txXfrm>
        <a:off x="5892084" y="1045499"/>
        <a:ext cx="2583085" cy="2355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E14B652-E38E-4C10-ABFA-F58CEA41DEE4}" type="datetimeFigureOut">
              <a:rPr lang="zh-TW" altLang="en-US"/>
              <a:pPr>
                <a:defRPr/>
              </a:pPr>
              <a:t>2016/3/13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5A369C3-EBE2-4B5C-A95F-1E8C7DA0CA9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2983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04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AD335F2-316B-43ED-8DF4-29F291D00668}" type="slidenum">
              <a:rPr lang="zh-TW" altLang="en-US"/>
              <a:pPr eaLnBrk="1" hangingPunct="1"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D764F-A1BA-46DA-88B2-F3C98609CC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327423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6184C-3930-4C6D-8214-B47EF9F487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19880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DCA5C-46E7-4E00-AC64-E8F0C39894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5872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5761E-4175-45B7-8161-B76B1C8FB6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13077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4352F-64A2-4C56-8172-F2DE513F7F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80631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24AFC-D28A-4916-960C-1C7E92E5E5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76355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D0BFD-B7A0-4291-B3F3-39A3F5D239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20908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0012-BBD2-459B-88B2-2982CB4A8B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70514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8DA33-C134-4507-96E2-47A09305B7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57999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75601-763F-42BB-B6BA-C81043454D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79100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0B96-A36A-4A33-AC0C-DD44E705AC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922193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A1D56-54F9-4F68-8A8C-63B5C0DF39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riori.moe.gov.tw/index.php?mod=resource/index/content/material_ch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http://163.17.55.33/%C0R%BA_/P1050718.JPG" TargetMode="External"/><Relationship Id="rId7" Type="http://schemas.openxmlformats.org/officeDocument/2006/relationships/image" Target="http://163.17.55.33/%C0R%BA_/P1050715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http://163.17.55.33/%C0R%BA_/P1050719.JPG" TargetMode="External"/><Relationship Id="rId4" Type="http://schemas.openxmlformats.org/officeDocument/2006/relationships/image" Target="../media/image28.jpeg"/><Relationship Id="rId9" Type="http://schemas.openxmlformats.org/officeDocument/2006/relationships/image" Target="http://163.17.55.33/%C0R%BA_/P1050714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http://163.17.55.33/%C0R%BA_/P1050726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163.17.55.33/%C0R%BA_/P1050727.JPG" TargetMode="Externa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week.org/.../2008/04/02/31plc_ep.h27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 noChangeArrowheads="1"/>
          </p:cNvPicPr>
          <p:nvPr/>
        </p:nvPicPr>
        <p:blipFill>
          <a:blip r:embed="rId2">
            <a:lum bright="18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7465" r="1498" b="15851"/>
          <a:stretch>
            <a:fillRect/>
          </a:stretch>
        </p:blipFill>
        <p:spPr bwMode="auto">
          <a:xfrm>
            <a:off x="179388" y="188913"/>
            <a:ext cx="60483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7794625" y="188913"/>
            <a:ext cx="1098550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Algerian" pitchFamily="82" charset="0"/>
                <a:ea typeface="平成角ｺﾞｼｯｸ体W5P" pitchFamily="50" charset="-128"/>
              </a:rPr>
              <a:t>補救教學概論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7164388" y="1773238"/>
            <a:ext cx="793750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4000" b="1">
                <a:ea typeface="平成明朝体W3P" pitchFamily="18" charset="-128"/>
              </a:rPr>
              <a:t>理論與技術</a:t>
            </a: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6372225" y="2322513"/>
            <a:ext cx="73342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</a:rPr>
              <a:t>臺中市國教輔導國中英語輔導團員        </a:t>
            </a:r>
            <a:br>
              <a:rPr lang="zh-TW" altLang="en-US" sz="1800">
                <a:solidFill>
                  <a:srgbClr val="FFFFFF"/>
                </a:solidFill>
              </a:rPr>
            </a:br>
            <a:r>
              <a:rPr lang="zh-TW" altLang="en-US" sz="1800">
                <a:solidFill>
                  <a:srgbClr val="FFFFFF"/>
                </a:solidFill>
              </a:rPr>
              <a:t>                                                     曾靜榕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8" descr="圖片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47775"/>
            <a:ext cx="8640763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 txBox="1">
            <a:spLocks/>
          </p:cNvSpPr>
          <p:nvPr/>
        </p:nvSpPr>
        <p:spPr>
          <a:xfrm>
            <a:off x="493713" y="404813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kern="0" dirty="0" smtClean="0"/>
              <a:t>測驗結果為開班規劃依據 </a:t>
            </a:r>
            <a:r>
              <a:rPr lang="en-US" altLang="zh-TW" kern="0" dirty="0" smtClean="0"/>
              <a:t>2</a:t>
            </a:r>
            <a:endParaRPr lang="zh-TW" altLang="en-US" kern="0" dirty="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 rot="-770529">
            <a:off x="592138" y="3341688"/>
            <a:ext cx="81518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考量各科未通過測驗學生人數與分數的差異性，評估與規劃開班事宜。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b="1" dirty="0" smtClean="0">
                <a:solidFill>
                  <a:srgbClr val="FFFF00"/>
                </a:solidFill>
                <a:latin typeface="+mj-ea"/>
              </a:rPr>
              <a:t>補救教學的診斷報告應用</a:t>
            </a:r>
            <a:endParaRPr lang="zh-TW" altLang="en-US" sz="5400" b="1" dirty="0">
              <a:solidFill>
                <a:srgbClr val="FFFF00"/>
              </a:solidFill>
              <a:latin typeface="+mj-ea"/>
            </a:endParaRPr>
          </a:p>
        </p:txBody>
      </p:sp>
      <p:sp>
        <p:nvSpPr>
          <p:cNvPr id="23" name="內容版面配置區 22"/>
          <p:cNvSpPr>
            <a:spLocks noGrp="1"/>
          </p:cNvSpPr>
          <p:nvPr>
            <p:ph idx="1"/>
          </p:nvPr>
        </p:nvSpPr>
        <p:spPr>
          <a:xfrm>
            <a:off x="468313" y="1773238"/>
            <a:ext cx="8207375" cy="55165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以學生的測驗結果的弱點分析，訂定補救教學計畫，</a:t>
            </a:r>
            <a:r>
              <a:rPr lang="zh-TW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優先補救</a:t>
            </a:r>
            <a:r>
              <a:rPr lang="zh-TW" altLang="en-US" dirty="0" smtClean="0"/>
              <a:t>該系統所顯示之該學童尚未達成的基本學習能力。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對應基本學習內容之教育部彙編教材</a:t>
            </a:r>
            <a:r>
              <a:rPr lang="en-US" altLang="zh-TW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或民間教材</a:t>
            </a:r>
            <a:endParaRPr lang="en-US" altLang="zh-TW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8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B5CA6F-DF38-4B54-8000-7CB4AD9FBE6C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242888"/>
            <a:ext cx="9144000" cy="7100888"/>
          </a:xfrm>
          <a:prstGeom prst="rect">
            <a:avLst/>
          </a:prstGeom>
          <a:solidFill>
            <a:srgbClr val="0300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07950" y="-6350"/>
            <a:ext cx="84963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5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檢測工具怎麼說</a:t>
            </a:r>
            <a:r>
              <a:rPr lang="en-US" altLang="zh-TW" sz="5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400" b="1" i="1" dirty="0">
              <a:solidFill>
                <a:schemeClr val="accent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3663" y="917575"/>
            <a:ext cx="90376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教育部</a:t>
            </a:r>
            <a:r>
              <a:rPr lang="en-US" altLang="zh-TW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zh-TW" alt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國民小學及國民中學補救教學科技化評量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-8365" r="9319" b="38058"/>
          <a:stretch>
            <a:fillRect/>
          </a:stretch>
        </p:blipFill>
        <p:spPr bwMode="auto">
          <a:xfrm>
            <a:off x="214313" y="915988"/>
            <a:ext cx="8815387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946400" y="4581525"/>
            <a:ext cx="504825" cy="19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946400" y="5754688"/>
            <a:ext cx="504825" cy="19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946400" y="6118225"/>
            <a:ext cx="504825" cy="19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946400" y="6527800"/>
            <a:ext cx="504825" cy="19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946400" y="4965700"/>
            <a:ext cx="504825" cy="193675"/>
          </a:xfrm>
          <a:prstGeom prst="rect">
            <a:avLst/>
          </a:prstGeom>
          <a:solidFill>
            <a:srgbClr val="C60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946400" y="5373688"/>
            <a:ext cx="504825" cy="193675"/>
          </a:xfrm>
          <a:prstGeom prst="rect">
            <a:avLst/>
          </a:prstGeom>
          <a:solidFill>
            <a:srgbClr val="C60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向下箭號圖說文字 17"/>
          <p:cNvSpPr/>
          <p:nvPr/>
        </p:nvSpPr>
        <p:spPr>
          <a:xfrm rot="502048">
            <a:off x="7034213" y="1922463"/>
            <a:ext cx="1255712" cy="2678112"/>
          </a:xfrm>
          <a:prstGeom prst="downArrowCallout">
            <a:avLst>
              <a:gd name="adj1" fmla="val 11023"/>
              <a:gd name="adj2" fmla="val 15724"/>
              <a:gd name="adj3" fmla="val 52558"/>
              <a:gd name="adj4" fmla="val 497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301" name="文字方塊 18"/>
          <p:cNvSpPr txBox="1">
            <a:spLocks noChangeArrowheads="1"/>
          </p:cNvSpPr>
          <p:nvPr/>
        </p:nvSpPr>
        <p:spPr bwMode="auto">
          <a:xfrm rot="450506">
            <a:off x="7183438" y="2173288"/>
            <a:ext cx="11096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i="1">
                <a:solidFill>
                  <a:srgbClr val="FFFF00"/>
                </a:solidFill>
              </a:rPr>
              <a:t>趕快瞧瞧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0" t="19852" r="15910" b="4889"/>
          <a:stretch>
            <a:fillRect/>
          </a:stretch>
        </p:blipFill>
        <p:spPr bwMode="auto">
          <a:xfrm>
            <a:off x="-80963" y="0"/>
            <a:ext cx="9224963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051050" y="1139825"/>
            <a:ext cx="504825" cy="215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向下箭號 2"/>
          <p:cNvSpPr/>
          <p:nvPr/>
        </p:nvSpPr>
        <p:spPr>
          <a:xfrm rot="2181846">
            <a:off x="7694613" y="2114550"/>
            <a:ext cx="342900" cy="1749425"/>
          </a:xfrm>
          <a:prstGeom prst="downArrow">
            <a:avLst>
              <a:gd name="adj1" fmla="val 50000"/>
              <a:gd name="adj2" fmla="val 11685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十角星形 4"/>
          <p:cNvSpPr/>
          <p:nvPr/>
        </p:nvSpPr>
        <p:spPr>
          <a:xfrm rot="443673">
            <a:off x="5724525" y="404813"/>
            <a:ext cx="3311525" cy="2438400"/>
          </a:xfrm>
          <a:prstGeom prst="star10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 rot="544284">
            <a:off x="6048375" y="771525"/>
            <a:ext cx="2663825" cy="1447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哇！</a:t>
            </a:r>
            <a:r>
              <a:rPr lang="en-US" altLang="zh-TW" sz="44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發現救星！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20050" r="15215" b="39091"/>
          <a:stretch>
            <a:fillRect/>
          </a:stretch>
        </p:blipFill>
        <p:spPr bwMode="auto">
          <a:xfrm>
            <a:off x="525463" y="2924175"/>
            <a:ext cx="84074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十二角星形 2"/>
          <p:cNvSpPr/>
          <p:nvPr/>
        </p:nvSpPr>
        <p:spPr>
          <a:xfrm>
            <a:off x="323850" y="188913"/>
            <a:ext cx="8609013" cy="2592387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411413" y="495300"/>
            <a:ext cx="6048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800" b="1">
                <a:solidFill>
                  <a:srgbClr val="FF0000"/>
                </a:solidFill>
              </a:rPr>
              <a:t>針對錯誤題目</a:t>
            </a:r>
            <a:r>
              <a:rPr lang="en-US" altLang="zh-TW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TW" alt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zh-TW" alt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每題都有回饋訊息</a:t>
            </a:r>
            <a:r>
              <a:rPr lang="en-US" altLang="zh-TW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zh-TW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5794" r="14929" b="33971"/>
          <a:stretch>
            <a:fillRect/>
          </a:stretch>
        </p:blipFill>
        <p:spPr bwMode="auto">
          <a:xfrm>
            <a:off x="0" y="-15875"/>
            <a:ext cx="9144000" cy="70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175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6387" name="Picture 2" descr="C:\Users\user\AppData\Local\Microsoft\Windows\Temporary Internet Files\Content.IE5\KDJYN8DL\IMG_0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23026"/>
          <a:stretch>
            <a:fillRect/>
          </a:stretch>
        </p:blipFill>
        <p:spPr bwMode="auto">
          <a:xfrm rot="-364145">
            <a:off x="436563" y="1538288"/>
            <a:ext cx="52911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C:\Users\user\AppData\Local\Microsoft\Windows\Temporary Internet Files\Content.IE5\T6J9AIQ1\IMG_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29153" r="12852"/>
          <a:stretch>
            <a:fillRect/>
          </a:stretch>
        </p:blipFill>
        <p:spPr bwMode="auto">
          <a:xfrm rot="1122187">
            <a:off x="4030663" y="2549525"/>
            <a:ext cx="44767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文字方塊 2"/>
          <p:cNvSpPr txBox="1">
            <a:spLocks noChangeArrowheads="1"/>
          </p:cNvSpPr>
          <p:nvPr/>
        </p:nvSpPr>
        <p:spPr bwMode="auto">
          <a:xfrm>
            <a:off x="0" y="311150"/>
            <a:ext cx="87947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600" b="1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  建立我們自己的</a:t>
            </a:r>
            <a:r>
              <a:rPr lang="en-US" altLang="zh-TW" sz="6600" b="1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GPS</a:t>
            </a:r>
            <a:endParaRPr lang="zh-TW" altLang="en-US" sz="6600" b="1">
              <a:solidFill>
                <a:schemeClr val="bg2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6" name="文字方塊 7"/>
          <p:cNvSpPr txBox="1">
            <a:spLocks noChangeArrowheads="1"/>
          </p:cNvSpPr>
          <p:nvPr/>
        </p:nvSpPr>
        <p:spPr bwMode="auto">
          <a:xfrm>
            <a:off x="250825" y="188913"/>
            <a:ext cx="8642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 b="1">
                <a:latin typeface="標楷體" pitchFamily="65" charset="-120"/>
                <a:ea typeface="標楷體" pitchFamily="65" charset="-120"/>
              </a:rPr>
              <a:t>弱勢：學習、族群、區域、經濟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 b="1">
                <a:latin typeface="標楷體" pitchFamily="65" charset="-120"/>
                <a:ea typeface="標楷體" pitchFamily="65" charset="-120"/>
              </a:rPr>
              <a:t>      低成就背後多元的成因</a:t>
            </a:r>
          </a:p>
        </p:txBody>
      </p:sp>
      <p:sp>
        <p:nvSpPr>
          <p:cNvPr id="166917" name="Text Box 2"/>
          <p:cNvSpPr txBox="1">
            <a:spLocks noChangeArrowheads="1"/>
          </p:cNvSpPr>
          <p:nvPr/>
        </p:nvSpPr>
        <p:spPr bwMode="auto">
          <a:xfrm>
            <a:off x="900113" y="1628775"/>
            <a:ext cx="2757487" cy="32861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CC66"/>
                </a:solidFill>
                <a:latin typeface="Times New Roman" pitchFamily="18" charset="0"/>
                <a:ea typeface="華康中黑體"/>
                <a:cs typeface="華康中黑體"/>
              </a:rPr>
              <a:t>外在環境因素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66"/>
                </a:solidFill>
                <a:latin typeface="華康中黑體"/>
                <a:ea typeface="華康中黑體"/>
                <a:cs typeface="華康中黑體"/>
              </a:rPr>
              <a:t>  </a:t>
            </a:r>
            <a:r>
              <a:rPr kumimoji="0" lang="zh-TW" altLang="en-US" sz="2400" b="1">
                <a:solidFill>
                  <a:srgbClr val="FFCC66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缺乏學習機會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66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  文化不利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66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  經濟不利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66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  教學不當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kumimoji="0" lang="en-US" altLang="zh-TW" sz="2400" b="1">
              <a:solidFill>
                <a:srgbClr val="CCCC00"/>
              </a:solidFill>
              <a:latin typeface="華康中黑體"/>
              <a:ea typeface="華康中黑體"/>
              <a:cs typeface="華康中黑體"/>
            </a:endParaRPr>
          </a:p>
        </p:txBody>
      </p:sp>
      <p:sp>
        <p:nvSpPr>
          <p:cNvPr id="166918" name="Text Box 3"/>
          <p:cNvSpPr txBox="1">
            <a:spLocks noChangeArrowheads="1"/>
          </p:cNvSpPr>
          <p:nvPr/>
        </p:nvSpPr>
        <p:spPr bwMode="auto">
          <a:xfrm>
            <a:off x="5086350" y="1601788"/>
            <a:ext cx="2819400" cy="32861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CCFF"/>
                </a:solidFill>
                <a:latin typeface="Times New Roman" pitchFamily="18" charset="0"/>
                <a:ea typeface="華康中黑體"/>
                <a:cs typeface="華康中黑體"/>
              </a:rPr>
              <a:t>個人內在因素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>
                <a:solidFill>
                  <a:srgbClr val="FFCCFF"/>
                </a:solidFill>
                <a:latin typeface="Times New Roman" pitchFamily="18" charset="0"/>
              </a:rPr>
              <a:t>    </a:t>
            </a: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智能障礙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感官障礙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情緒或行為障礙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學習障礙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生理病弱</a:t>
            </a:r>
          </a:p>
        </p:txBody>
      </p:sp>
      <p:sp>
        <p:nvSpPr>
          <p:cNvPr id="166919" name="Oval 4"/>
          <p:cNvSpPr>
            <a:spLocks noChangeArrowheads="1"/>
          </p:cNvSpPr>
          <p:nvPr/>
        </p:nvSpPr>
        <p:spPr bwMode="auto">
          <a:xfrm>
            <a:off x="1979613" y="5013325"/>
            <a:ext cx="4752975" cy="11430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>
                <a:latin typeface="Times New Roman" pitchFamily="18" charset="0"/>
              </a:rPr>
              <a:t>學業低成就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800" b="1">
                <a:latin typeface="Times New Roman" pitchFamily="18" charset="0"/>
              </a:rPr>
              <a:t>Under /low achievement</a:t>
            </a:r>
          </a:p>
        </p:txBody>
      </p:sp>
      <p:sp>
        <p:nvSpPr>
          <p:cNvPr id="166920" name="Line 5"/>
          <p:cNvSpPr>
            <a:spLocks noChangeShapeType="1"/>
          </p:cNvSpPr>
          <p:nvPr/>
        </p:nvSpPr>
        <p:spPr bwMode="auto">
          <a:xfrm>
            <a:off x="2425700" y="4900613"/>
            <a:ext cx="473075" cy="3683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21" name="Line 6"/>
          <p:cNvSpPr>
            <a:spLocks noChangeShapeType="1"/>
          </p:cNvSpPr>
          <p:nvPr/>
        </p:nvSpPr>
        <p:spPr bwMode="auto">
          <a:xfrm flipH="1">
            <a:off x="5795963" y="4873625"/>
            <a:ext cx="504825" cy="41751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/>
      <p:bldP spid="166917" grpId="0" animBg="1"/>
      <p:bldP spid="166918" grpId="0" animBg="1"/>
      <p:bldP spid="166919" grpId="0" animBg="1"/>
      <p:bldP spid="166920" grpId="0" animBg="1"/>
      <p:bldP spid="1669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內容版面配置區 2"/>
          <p:cNvSpPr>
            <a:spLocks noGrp="1"/>
          </p:cNvSpPr>
          <p:nvPr>
            <p:ph type="body" idx="1"/>
          </p:nvPr>
        </p:nvSpPr>
        <p:spPr>
          <a:xfrm>
            <a:off x="457200" y="188913"/>
            <a:ext cx="8435975" cy="5937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625475" indent="-625475" eaLnBrk="1" hangingPunct="1">
              <a:tabLst>
                <a:tab pos="625475" algn="l"/>
              </a:tabLst>
            </a:pPr>
            <a:r>
              <a:rPr lang="zh-TW" altLang="en-US" sz="4000" b="1" smtClean="0">
                <a:solidFill>
                  <a:srgbClr val="FFFFFF"/>
                </a:solidFill>
              </a:rPr>
              <a:t>教學心理學：</a:t>
            </a:r>
            <a:br>
              <a:rPr lang="zh-TW" altLang="en-US" sz="4000" b="1" smtClean="0">
                <a:solidFill>
                  <a:srgbClr val="FFFFFF"/>
                </a:solidFill>
              </a:rPr>
            </a:br>
            <a:r>
              <a:rPr lang="zh-TW" altLang="en-US" sz="4000" b="1" smtClean="0">
                <a:solidFill>
                  <a:srgbClr val="FFFFFF"/>
                </a:solidFill>
              </a:rPr>
              <a:t>學生如何學，比老師如何教重要。</a:t>
            </a:r>
            <a:br>
              <a:rPr lang="zh-TW" altLang="en-US" sz="4000" b="1" smtClean="0">
                <a:solidFill>
                  <a:srgbClr val="FFFFFF"/>
                </a:solidFill>
              </a:rPr>
            </a:br>
            <a:r>
              <a:rPr lang="zh-TW" altLang="en-US" sz="4000" b="1" smtClean="0">
                <a:solidFill>
                  <a:srgbClr val="FFFFFF"/>
                </a:solidFill>
              </a:rPr>
              <a:t/>
            </a:r>
            <a:br>
              <a:rPr lang="zh-TW" altLang="en-US" sz="4000" b="1" smtClean="0">
                <a:solidFill>
                  <a:srgbClr val="FFFFFF"/>
                </a:solidFill>
              </a:rPr>
            </a:br>
            <a:r>
              <a:rPr lang="zh-TW" altLang="en-US" b="1" smtClean="0"/>
              <a:t>當學生學會了，老師也許不完全清楚學生是如何學會的，但如果學生學不會，老師應該具備分析的能力。</a:t>
            </a:r>
            <a:r>
              <a:rPr lang="zh-TW" altLang="en-US" smtClean="0"/>
              <a:t/>
            </a:r>
            <a:br>
              <a:rPr lang="zh-TW" altLang="en-US" smtClean="0"/>
            </a:br>
            <a:r>
              <a:rPr lang="zh-TW" altLang="en-US" smtClean="0"/>
              <a:t/>
            </a:r>
            <a:br>
              <a:rPr lang="zh-TW" altLang="en-US" smtClean="0"/>
            </a:br>
            <a:r>
              <a:rPr lang="zh-TW" altLang="en-US" b="1" smtClean="0"/>
              <a:t>例如：</a:t>
            </a:r>
            <a:br>
              <a:rPr lang="zh-TW" altLang="en-US" b="1" smtClean="0"/>
            </a:br>
            <a:r>
              <a:rPr lang="zh-TW" altLang="en-US" b="1" smtClean="0"/>
              <a:t>一個三年級學生在國語段考的選擇題幾乎都答對，但是，填充以及造樣造句，都是錯的？</a:t>
            </a:r>
            <a:endParaRPr lang="zh-TW" altLang="en-US" smtClean="0"/>
          </a:p>
          <a:p>
            <a:pPr marL="625475" indent="-625475" eaLnBrk="1" hangingPunct="1">
              <a:tabLst>
                <a:tab pos="625475" algn="l"/>
              </a:tabLst>
            </a:pPr>
            <a:endParaRPr lang="en-US" altLang="zh-TW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5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6" name="文字方塊 7"/>
          <p:cNvSpPr txBox="1">
            <a:spLocks noChangeArrowheads="1"/>
          </p:cNvSpPr>
          <p:nvPr/>
        </p:nvSpPr>
        <p:spPr bwMode="auto">
          <a:xfrm>
            <a:off x="250825" y="188913"/>
            <a:ext cx="8642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 b="1">
                <a:latin typeface="標楷體" pitchFamily="65" charset="-120"/>
                <a:ea typeface="標楷體" pitchFamily="65" charset="-120"/>
              </a:rPr>
              <a:t>弱勢：學習、族群、區域、經濟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 b="1">
                <a:latin typeface="標楷體" pitchFamily="65" charset="-120"/>
                <a:ea typeface="標楷體" pitchFamily="65" charset="-120"/>
              </a:rPr>
              <a:t>      低成就背後多元的成因</a:t>
            </a:r>
          </a:p>
        </p:txBody>
      </p:sp>
      <p:sp>
        <p:nvSpPr>
          <p:cNvPr id="166917" name="Text Box 2"/>
          <p:cNvSpPr txBox="1">
            <a:spLocks noChangeArrowheads="1"/>
          </p:cNvSpPr>
          <p:nvPr/>
        </p:nvSpPr>
        <p:spPr bwMode="auto">
          <a:xfrm>
            <a:off x="900113" y="1628775"/>
            <a:ext cx="2757487" cy="32861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CC66"/>
                </a:solidFill>
                <a:latin typeface="Times New Roman" pitchFamily="18" charset="0"/>
                <a:ea typeface="華康中黑體"/>
                <a:cs typeface="華康中黑體"/>
              </a:rPr>
              <a:t>外在環境因素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66"/>
                </a:solidFill>
                <a:latin typeface="華康中黑體"/>
                <a:ea typeface="華康中黑體"/>
                <a:cs typeface="華康中黑體"/>
              </a:rPr>
              <a:t>  </a:t>
            </a:r>
            <a:r>
              <a:rPr kumimoji="0" lang="zh-TW" altLang="en-US" sz="2400" b="1">
                <a:solidFill>
                  <a:srgbClr val="FFCC66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缺乏學習機會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66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  文化不利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66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  經濟不利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66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  教學不當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kumimoji="0" lang="en-US" altLang="zh-TW" sz="2400" b="1">
              <a:solidFill>
                <a:srgbClr val="CCCC00"/>
              </a:solidFill>
              <a:latin typeface="華康中黑體"/>
              <a:ea typeface="華康中黑體"/>
              <a:cs typeface="華康中黑體"/>
            </a:endParaRPr>
          </a:p>
        </p:txBody>
      </p:sp>
      <p:sp>
        <p:nvSpPr>
          <p:cNvPr id="166918" name="Text Box 3"/>
          <p:cNvSpPr txBox="1">
            <a:spLocks noChangeArrowheads="1"/>
          </p:cNvSpPr>
          <p:nvPr/>
        </p:nvSpPr>
        <p:spPr bwMode="auto">
          <a:xfrm>
            <a:off x="5086350" y="1601788"/>
            <a:ext cx="2819400" cy="32861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CCFF"/>
                </a:solidFill>
                <a:latin typeface="Times New Roman" pitchFamily="18" charset="0"/>
                <a:ea typeface="華康中黑體"/>
                <a:cs typeface="華康中黑體"/>
              </a:rPr>
              <a:t>個人內在因素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>
                <a:solidFill>
                  <a:srgbClr val="FFCCFF"/>
                </a:solidFill>
                <a:latin typeface="Times New Roman" pitchFamily="18" charset="0"/>
              </a:rPr>
              <a:t>    </a:t>
            </a: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智能障礙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感官障礙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情緒或行為障礙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學習障礙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  <a:cs typeface="華康中黑體"/>
              </a:rPr>
              <a:t>  生理病弱</a:t>
            </a:r>
          </a:p>
        </p:txBody>
      </p:sp>
      <p:sp>
        <p:nvSpPr>
          <p:cNvPr id="166919" name="Oval 4"/>
          <p:cNvSpPr>
            <a:spLocks noChangeArrowheads="1"/>
          </p:cNvSpPr>
          <p:nvPr/>
        </p:nvSpPr>
        <p:spPr bwMode="auto">
          <a:xfrm>
            <a:off x="1979613" y="5013325"/>
            <a:ext cx="4752975" cy="11430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>
                <a:latin typeface="Times New Roman" pitchFamily="18" charset="0"/>
              </a:rPr>
              <a:t>學業低成就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800" b="1">
                <a:latin typeface="Times New Roman" pitchFamily="18" charset="0"/>
              </a:rPr>
              <a:t>Under /low achievement</a:t>
            </a:r>
          </a:p>
        </p:txBody>
      </p:sp>
      <p:sp>
        <p:nvSpPr>
          <p:cNvPr id="166920" name="Line 5"/>
          <p:cNvSpPr>
            <a:spLocks noChangeShapeType="1"/>
          </p:cNvSpPr>
          <p:nvPr/>
        </p:nvSpPr>
        <p:spPr bwMode="auto">
          <a:xfrm>
            <a:off x="2425700" y="4900613"/>
            <a:ext cx="473075" cy="3683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21" name="Line 6"/>
          <p:cNvSpPr>
            <a:spLocks noChangeShapeType="1"/>
          </p:cNvSpPr>
          <p:nvPr/>
        </p:nvSpPr>
        <p:spPr bwMode="auto">
          <a:xfrm flipH="1">
            <a:off x="5795963" y="4873625"/>
            <a:ext cx="504825" cy="41751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/>
      <p:bldP spid="166917" grpId="0" animBg="1"/>
      <p:bldP spid="166918" grpId="0" animBg="1"/>
      <p:bldP spid="166919" grpId="0" animBg="1"/>
      <p:bldP spid="166920" grpId="0" animBg="1"/>
      <p:bldP spid="1669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4625"/>
            <a:ext cx="5870575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 rot="1071715">
            <a:off x="6573838" y="2316163"/>
            <a:ext cx="26003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9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39688"/>
            <a:ext cx="9144000" cy="6958013"/>
          </a:xfrm>
          <a:prstGeom prst="rect">
            <a:avLst/>
          </a:prstGeom>
          <a:solidFill>
            <a:srgbClr val="36000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30188" y="0"/>
            <a:ext cx="83534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教材哪裡找</a:t>
            </a:r>
            <a:r>
              <a:rPr lang="en-US" altLang="zh-TW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400" b="1" dirty="0">
              <a:solidFill>
                <a:schemeClr val="accent4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5288" y="1341438"/>
            <a:ext cx="8064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3200" b="1" i="1" dirty="0">
                <a:solidFill>
                  <a:schemeClr val="bg2">
                    <a:lumMod val="75000"/>
                  </a:schemeClr>
                </a:solidFill>
                <a:latin typeface="新細明體" panose="02020500000000000000" pitchFamily="18" charset="-120"/>
              </a:rPr>
              <a:t>1</a:t>
            </a:r>
            <a:r>
              <a:rPr lang="en-US" altLang="zh-TW" sz="3200" b="1" i="1" dirty="0">
                <a:solidFill>
                  <a:schemeClr val="bg2">
                    <a:lumMod val="75000"/>
                  </a:schemeClr>
                </a:solidFill>
                <a:latin typeface="新細明體" panose="02020500000000000000" pitchFamily="18" charset="-120"/>
                <a:cs typeface="Times New Roman"/>
              </a:rPr>
              <a:t>.</a:t>
            </a:r>
            <a:r>
              <a:rPr lang="zh-TW" altLang="en-US" sz="3200" b="1" i="1" dirty="0">
                <a:solidFill>
                  <a:schemeClr val="bg2">
                    <a:lumMod val="75000"/>
                  </a:schemeClr>
                </a:solidFill>
                <a:latin typeface="新細明體" panose="02020500000000000000" pitchFamily="18" charset="-120"/>
                <a:cs typeface="Times New Roman"/>
              </a:rPr>
              <a:t> 教育部補救教學平台</a:t>
            </a:r>
            <a:endParaRPr lang="zh-TW" altLang="en-US" sz="3200" b="1" i="1" dirty="0">
              <a:solidFill>
                <a:schemeClr val="bg2">
                  <a:lumMod val="75000"/>
                </a:schemeClr>
              </a:solidFill>
              <a:latin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68300" y="2133600"/>
            <a:ext cx="67691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  <a:t>2.</a:t>
            </a:r>
            <a:r>
              <a:rPr lang="zh-TW" altLang="en-US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  <a:t> 民間補救教學團體</a:t>
            </a:r>
            <a:r>
              <a:rPr lang="en-US" altLang="zh-TW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  <a:t/>
            </a:r>
            <a:br>
              <a:rPr lang="en-US" altLang="zh-TW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</a:br>
            <a:r>
              <a:rPr lang="zh-TW" altLang="en-US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  <a:t>    博幼</a:t>
            </a:r>
            <a:r>
              <a:rPr lang="en-US" altLang="zh-TW" b="1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zh-TW" altLang="en-US" b="1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均一</a:t>
            </a:r>
            <a:r>
              <a:rPr lang="en-US" altLang="zh-TW" b="1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  <a:endParaRPr lang="zh-TW" altLang="en-US" b="1" i="1">
              <a:solidFill>
                <a:srgbClr val="00B0F0"/>
              </a:solidFill>
              <a:latin typeface="新細明體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2575" y="3370263"/>
            <a:ext cx="845185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400" b="1" i="1" dirty="0">
                <a:solidFill>
                  <a:srgbClr val="FF0000"/>
                </a:solidFill>
                <a:latin typeface="新細明體" panose="02020500000000000000" pitchFamily="18" charset="-120"/>
                <a:cs typeface="Times New Roman"/>
              </a:rPr>
              <a:t>3.</a:t>
            </a:r>
            <a:r>
              <a:rPr lang="zh-TW" altLang="en-US" sz="4400" b="1" i="1" dirty="0">
                <a:solidFill>
                  <a:srgbClr val="FF0000"/>
                </a:solidFill>
                <a:latin typeface="新細明體" panose="02020500000000000000" pitchFamily="18" charset="-120"/>
                <a:cs typeface="Times New Roman"/>
              </a:rPr>
              <a:t> 接受補救教學的學生身上    </a:t>
            </a:r>
            <a:endParaRPr lang="zh-TW" altLang="en-US" sz="3200" b="1" dirty="0">
              <a:solidFill>
                <a:schemeClr val="bg2">
                  <a:lumMod val="90000"/>
                </a:schemeClr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8300" y="4437063"/>
            <a:ext cx="30511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2">
                    <a:lumMod val="90000"/>
                  </a:schemeClr>
                </a:solidFill>
                <a:latin typeface="新細明體" panose="02020500000000000000" pitchFamily="18" charset="-120"/>
                <a:cs typeface="Times New Roman"/>
              </a:rPr>
              <a:t>學生</a:t>
            </a:r>
            <a:r>
              <a:rPr lang="zh-TW" altLang="en-US" sz="2400" b="1" dirty="0">
                <a:solidFill>
                  <a:schemeClr val="bg2">
                    <a:lumMod val="90000"/>
                  </a:schemeClr>
                </a:solidFill>
                <a:latin typeface="新細明體" panose="02020500000000000000" pitchFamily="18" charset="-120"/>
                <a:cs typeface="Times New Roman"/>
              </a:rPr>
              <a:t>現有能力</a:t>
            </a:r>
            <a:r>
              <a:rPr lang="en-US" altLang="zh-TW" sz="3200" b="1" dirty="0">
                <a:solidFill>
                  <a:schemeClr val="bg2">
                    <a:lumMod val="90000"/>
                  </a:schemeClr>
                </a:solidFill>
                <a:latin typeface="新細明體" panose="02020500000000000000" pitchFamily="18" charset="-120"/>
                <a:cs typeface="Times New Roman"/>
              </a:rPr>
              <a:t/>
            </a:r>
            <a:br>
              <a:rPr lang="en-US" altLang="zh-TW" sz="3200" b="1" dirty="0">
                <a:solidFill>
                  <a:schemeClr val="bg2">
                    <a:lumMod val="90000"/>
                  </a:schemeClr>
                </a:solidFill>
                <a:latin typeface="新細明體" panose="02020500000000000000" pitchFamily="18" charset="-120"/>
                <a:cs typeface="Times New Roman"/>
              </a:rPr>
            </a:br>
            <a:r>
              <a:rPr lang="zh-TW" altLang="en-US" sz="3200" b="1" dirty="0">
                <a:solidFill>
                  <a:schemeClr val="bg2">
                    <a:lumMod val="90000"/>
                  </a:schemeClr>
                </a:solidFill>
                <a:latin typeface="新細明體" panose="02020500000000000000" pitchFamily="18" charset="-120"/>
                <a:cs typeface="Times New Roman"/>
              </a:rPr>
              <a:t>        </a:t>
            </a:r>
            <a:r>
              <a:rPr lang="zh-TW" altLang="en-US" sz="2400" b="1" dirty="0">
                <a:solidFill>
                  <a:schemeClr val="bg2">
                    <a:lumMod val="90000"/>
                  </a:schemeClr>
                </a:solidFill>
                <a:latin typeface="新細明體" panose="02020500000000000000" pitchFamily="18" charset="-120"/>
                <a:cs typeface="Times New Roman"/>
              </a:rPr>
              <a:t>學習狀況</a:t>
            </a:r>
            <a:endParaRPr lang="zh-TW" altLang="en-US" sz="2400" dirty="0"/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5084763" y="4391025"/>
            <a:ext cx="2808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C000"/>
                </a:solidFill>
              </a:rPr>
              <a:t>學生</a:t>
            </a:r>
            <a:r>
              <a:rPr lang="zh-TW" altLang="en-US" sz="2400" b="1">
                <a:solidFill>
                  <a:srgbClr val="FFC000"/>
                </a:solidFill>
                <a:latin typeface="新細明體" pitchFamily="18" charset="-120"/>
              </a:rPr>
              <a:t>應達到的</a:t>
            </a:r>
            <a:r>
              <a:rPr lang="en-US" altLang="zh-TW" sz="2400" b="1">
                <a:solidFill>
                  <a:srgbClr val="FFC000"/>
                </a:solidFill>
                <a:latin typeface="新細明體" pitchFamily="18" charset="-120"/>
              </a:rPr>
              <a:t/>
            </a:r>
            <a:br>
              <a:rPr lang="en-US" altLang="zh-TW" sz="2400" b="1">
                <a:solidFill>
                  <a:srgbClr val="FFC000"/>
                </a:solidFill>
                <a:latin typeface="新細明體" pitchFamily="18" charset="-120"/>
              </a:rPr>
            </a:br>
            <a:r>
              <a:rPr lang="zh-TW" altLang="en-US" sz="2400" b="1">
                <a:solidFill>
                  <a:srgbClr val="FFC000"/>
                </a:solidFill>
                <a:latin typeface="新細明體" pitchFamily="18" charset="-120"/>
              </a:rPr>
              <a:t>        能力指標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203575" y="4376738"/>
            <a:ext cx="1512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7200" b="1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VS.</a:t>
            </a:r>
            <a:endParaRPr lang="zh-TW" altLang="en-US" sz="7200" b="1" i="1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4289" r="4464" b="10764"/>
          <a:stretch/>
        </p:blipFill>
        <p:spPr bwMode="auto">
          <a:xfrm>
            <a:off x="323528" y="260648"/>
            <a:ext cx="8487271" cy="56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66688"/>
            <a:ext cx="86995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708400" y="4221163"/>
            <a:ext cx="5256213" cy="215900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339975" y="4437063"/>
            <a:ext cx="6624638" cy="287337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39975" y="4868863"/>
            <a:ext cx="1152525" cy="215900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339975" y="4724400"/>
            <a:ext cx="6624638" cy="144463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>
            <a:hlinkClick r:id="rId3"/>
          </p:cNvPr>
          <p:cNvSpPr/>
          <p:nvPr/>
        </p:nvSpPr>
        <p:spPr>
          <a:xfrm>
            <a:off x="323850" y="3429000"/>
            <a:ext cx="1511300" cy="287338"/>
          </a:xfrm>
          <a:prstGeom prst="rect">
            <a:avLst/>
          </a:prstGeom>
          <a:solidFill>
            <a:srgbClr val="FFFFFF">
              <a:alpha val="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r="3986"/>
          <a:stretch>
            <a:fillRect/>
          </a:stretch>
        </p:blipFill>
        <p:spPr bwMode="auto">
          <a:xfrm>
            <a:off x="22225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19336" r="17821"/>
          <a:stretch>
            <a:fillRect/>
          </a:stretch>
        </p:blipFill>
        <p:spPr bwMode="auto">
          <a:xfrm>
            <a:off x="107950" y="188913"/>
            <a:ext cx="890746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t="7259" r="34074" b="6250"/>
          <a:stretch>
            <a:fillRect/>
          </a:stretch>
        </p:blipFill>
        <p:spPr bwMode="auto">
          <a:xfrm rot="-902891">
            <a:off x="968375" y="568325"/>
            <a:ext cx="39782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t="15625" r="43082" b="6848"/>
          <a:stretch>
            <a:fillRect/>
          </a:stretch>
        </p:blipFill>
        <p:spPr bwMode="auto">
          <a:xfrm rot="839092">
            <a:off x="4000500" y="546100"/>
            <a:ext cx="4202113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205913" cy="6858000"/>
          </a:xfrm>
          <a:prstGeom prst="rect">
            <a:avLst/>
          </a:prstGeom>
          <a:solidFill>
            <a:srgbClr val="0300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187325" y="368300"/>
            <a:ext cx="8769350" cy="61214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87325" y="981075"/>
            <a:ext cx="8769350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１</a:t>
            </a:r>
            <a: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､</a:t>
            </a: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 化危機為轉機</a:t>
            </a:r>
            <a: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/>
            </a:r>
            <a:b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</a:b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２</a:t>
            </a:r>
            <a: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､</a:t>
            </a: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 收心 操</a:t>
            </a:r>
            <a: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/>
            </a:r>
            <a:b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</a:b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３</a:t>
            </a:r>
            <a: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､</a:t>
            </a: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 弱水三千只取一瓢</a:t>
            </a:r>
            <a: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/>
            </a:r>
            <a:b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</a:b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４</a:t>
            </a:r>
            <a: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､</a:t>
            </a: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 少量多餐</a:t>
            </a:r>
            <a:endParaRPr lang="en-US" altLang="zh-TW" sz="4400" b="1" i="1" dirty="0">
              <a:solidFill>
                <a:schemeClr val="bg1">
                  <a:lumMod val="85000"/>
                </a:schemeClr>
              </a:solidFill>
              <a:latin typeface="新細明體" panose="02020500000000000000" pitchFamily="18" charset="-120"/>
            </a:endParaRPr>
          </a:p>
          <a:p>
            <a:pPr>
              <a:defRPr/>
            </a:pPr>
            <a:r>
              <a:rPr lang="zh-TW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５</a:t>
            </a:r>
            <a:r>
              <a:rPr lang="en-US" altLang="zh-TW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､</a:t>
            </a:r>
            <a:r>
              <a:rPr lang="zh-TW" altLang="en-US" sz="4400" b="1" i="1" dirty="0">
                <a:solidFill>
                  <a:schemeClr val="bg1">
                    <a:lumMod val="85000"/>
                  </a:schemeClr>
                </a:solidFill>
                <a:latin typeface="新細明體" panose="02020500000000000000" pitchFamily="18" charset="-120"/>
              </a:rPr>
              <a:t> 找回失落的心</a:t>
            </a:r>
          </a:p>
        </p:txBody>
      </p:sp>
      <p:sp>
        <p:nvSpPr>
          <p:cNvPr id="5" name="向左箭號圖說文字 4"/>
          <p:cNvSpPr/>
          <p:nvPr/>
        </p:nvSpPr>
        <p:spPr>
          <a:xfrm rot="21241833">
            <a:off x="4879975" y="604838"/>
            <a:ext cx="3940175" cy="760412"/>
          </a:xfrm>
          <a:prstGeom prst="leftArrowCallout">
            <a:avLst>
              <a:gd name="adj1" fmla="val 25000"/>
              <a:gd name="adj2" fmla="val 25000"/>
              <a:gd name="adj3" fmla="val 76999"/>
              <a:gd name="adj4" fmla="val 7116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 rot="-418463">
            <a:off x="6022975" y="569913"/>
            <a:ext cx="2800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仰賴知己知彼</a:t>
            </a:r>
            <a:endParaRPr lang="zh-TW" altLang="en-US">
              <a:solidFill>
                <a:srgbClr val="00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向左箭號圖說文字 6"/>
          <p:cNvSpPr/>
          <p:nvPr/>
        </p:nvSpPr>
        <p:spPr>
          <a:xfrm rot="21358017">
            <a:off x="3455988" y="1504950"/>
            <a:ext cx="4535487" cy="760413"/>
          </a:xfrm>
          <a:prstGeom prst="leftArrowCallout">
            <a:avLst>
              <a:gd name="adj1" fmla="val 25000"/>
              <a:gd name="adj2" fmla="val 25000"/>
              <a:gd name="adj3" fmla="val 78488"/>
              <a:gd name="adj4" fmla="val 7805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 rot="-213554">
            <a:off x="4649788" y="1535113"/>
            <a:ext cx="2971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rgbClr val="28016D"/>
                </a:solidFill>
                <a:latin typeface="標楷體" pitchFamily="65" charset="-120"/>
                <a:ea typeface="標楷體" pitchFamily="65" charset="-120"/>
              </a:rPr>
              <a:t>先收心，再操</a:t>
            </a:r>
          </a:p>
        </p:txBody>
      </p:sp>
      <p:sp>
        <p:nvSpPr>
          <p:cNvPr id="11" name="向左箭號圖說文字 10"/>
          <p:cNvSpPr/>
          <p:nvPr/>
        </p:nvSpPr>
        <p:spPr>
          <a:xfrm>
            <a:off x="5999163" y="2325688"/>
            <a:ext cx="2513012" cy="815975"/>
          </a:xfrm>
          <a:prstGeom prst="leftArrowCallout">
            <a:avLst>
              <a:gd name="adj1" fmla="val 21886"/>
              <a:gd name="adj2" fmla="val 20329"/>
              <a:gd name="adj3" fmla="val 60101"/>
              <a:gd name="adj4" fmla="val 6381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916738" y="2424113"/>
            <a:ext cx="1439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別貪心</a:t>
            </a:r>
          </a:p>
        </p:txBody>
      </p:sp>
      <p:sp>
        <p:nvSpPr>
          <p:cNvPr id="13" name="向左箭號圖說文字 12"/>
          <p:cNvSpPr/>
          <p:nvPr/>
        </p:nvSpPr>
        <p:spPr>
          <a:xfrm rot="336605">
            <a:off x="3906838" y="3189288"/>
            <a:ext cx="2933700" cy="760412"/>
          </a:xfrm>
          <a:prstGeom prst="leftArrowCallout">
            <a:avLst>
              <a:gd name="adj1" fmla="val 25000"/>
              <a:gd name="adj2" fmla="val 25000"/>
              <a:gd name="adj3" fmla="val 111918"/>
              <a:gd name="adj4" fmla="val 5213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 rot="304687">
            <a:off x="5375275" y="3276600"/>
            <a:ext cx="14398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標楷體" pitchFamily="65" charset="-120"/>
                <a:ea typeface="標楷體" pitchFamily="65" charset="-120"/>
              </a:rPr>
              <a:t>別躁進</a:t>
            </a:r>
          </a:p>
        </p:txBody>
      </p:sp>
      <p:sp>
        <p:nvSpPr>
          <p:cNvPr id="15" name="向左箭號圖說文字 14"/>
          <p:cNvSpPr/>
          <p:nvPr/>
        </p:nvSpPr>
        <p:spPr>
          <a:xfrm rot="896858">
            <a:off x="4657725" y="4271963"/>
            <a:ext cx="4289425" cy="758825"/>
          </a:xfrm>
          <a:prstGeom prst="leftArrowCallout">
            <a:avLst>
              <a:gd name="adj1" fmla="val 23947"/>
              <a:gd name="adj2" fmla="val 25000"/>
              <a:gd name="adj3" fmla="val 78488"/>
              <a:gd name="adj4" fmla="val 66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 rot="906310">
            <a:off x="6162675" y="4540250"/>
            <a:ext cx="2852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重拾學習熱情</a:t>
            </a:r>
          </a:p>
        </p:txBody>
      </p:sp>
      <p:sp>
        <p:nvSpPr>
          <p:cNvPr id="21" name="右彎箭號 20"/>
          <p:cNvSpPr/>
          <p:nvPr/>
        </p:nvSpPr>
        <p:spPr>
          <a:xfrm rot="16200000">
            <a:off x="1935163" y="4432300"/>
            <a:ext cx="935037" cy="989013"/>
          </a:xfrm>
          <a:prstGeom prst="bentArrow">
            <a:avLst>
              <a:gd name="adj1" fmla="val 25000"/>
              <a:gd name="adj2" fmla="val 24322"/>
              <a:gd name="adj3" fmla="val 50000"/>
              <a:gd name="adj4" fmla="val 24756"/>
            </a:avLst>
          </a:prstGeom>
          <a:solidFill>
            <a:srgbClr val="C60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897188" y="4953000"/>
            <a:ext cx="3101975" cy="1211263"/>
          </a:xfrm>
          <a:prstGeom prst="rect">
            <a:avLst/>
          </a:prstGeom>
          <a:solidFill>
            <a:srgbClr val="C60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3082925" y="4948238"/>
            <a:ext cx="297815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建立成就感</a:t>
            </a:r>
            <a:endParaRPr lang="en-US" altLang="zh-TW" sz="3200" b="1" dirty="0">
              <a:solidFill>
                <a:schemeClr val="accent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(</a:t>
            </a:r>
            <a:r>
              <a:rPr lang="zh-TW" alt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讚賞</a:t>
            </a:r>
            <a:r>
              <a:rPr lang="en-US" altLang="zh-TW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､</a:t>
            </a:r>
            <a:r>
              <a:rPr lang="zh-TW" alt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肯定</a:t>
            </a:r>
            <a:r>
              <a:rPr lang="en-US" altLang="zh-TW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)</a:t>
            </a:r>
            <a:endParaRPr lang="zh-TW" alt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  <p:bldP spid="22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39313" r="40377" b="14719"/>
          <a:stretch/>
        </p:blipFill>
        <p:spPr bwMode="auto">
          <a:xfrm>
            <a:off x="755576" y="404664"/>
            <a:ext cx="756084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8313" y="260350"/>
            <a:ext cx="8280400" cy="6264275"/>
          </a:xfrm>
          <a:prstGeom prst="rect">
            <a:avLst/>
          </a:prstGeom>
          <a:solidFill>
            <a:schemeClr val="tx1">
              <a:lumMod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en-US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低成就學生的心理特質</a:t>
            </a:r>
            <a:endParaRPr lang="zh-TW" altLang="en-US" sz="54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zh-TW" altLang="en-US" sz="4000" b="1" dirty="0">
                <a:latin typeface="Calibri" pitchFamily="34" charset="0"/>
              </a:rPr>
              <a:t>一</a:t>
            </a:r>
            <a:r>
              <a:rPr lang="zh-TW" altLang="en-US" sz="4000" b="1" dirty="0">
                <a:latin typeface="新細明體" pitchFamily="18" charset="-120"/>
              </a:rPr>
              <a:t>、</a:t>
            </a:r>
            <a:r>
              <a:rPr lang="zh-TW" altLang="en-US" sz="4000" b="1" dirty="0">
                <a:latin typeface="Calibri" pitchFamily="34" charset="0"/>
              </a:rPr>
              <a:t>關於人際依附方面</a:t>
            </a:r>
            <a:r>
              <a:rPr lang="zh-TW" altLang="en-US" sz="4000" b="1" dirty="0">
                <a:latin typeface="Times New Roman" pitchFamily="18" charset="0"/>
              </a:rPr>
              <a:t/>
            </a:r>
            <a:br>
              <a:rPr lang="zh-TW" altLang="en-US" sz="4000" b="1" dirty="0">
                <a:latin typeface="Times New Roman" pitchFamily="18" charset="0"/>
              </a:rPr>
            </a:br>
            <a:r>
              <a:rPr lang="zh-TW" altLang="en-US" sz="4000" b="1" dirty="0">
                <a:latin typeface="新細明體" pitchFamily="18" charset="-120"/>
              </a:rPr>
              <a:t>◆</a:t>
            </a:r>
            <a:r>
              <a:rPr lang="zh-TW" altLang="en-US" sz="4000" b="1" dirty="0">
                <a:latin typeface="Calibri" pitchFamily="34" charset="0"/>
              </a:rPr>
              <a:t>缺乏長期穩定的人際依附關係</a:t>
            </a:r>
            <a:r>
              <a:rPr lang="zh-TW" altLang="en-US" sz="4000" b="1" dirty="0">
                <a:latin typeface="Times New Roman" pitchFamily="18" charset="0"/>
              </a:rPr>
              <a:t/>
            </a:r>
            <a:br>
              <a:rPr lang="zh-TW" altLang="en-US" sz="4000" b="1" dirty="0">
                <a:latin typeface="Times New Roman" pitchFamily="18" charset="0"/>
              </a:rPr>
            </a:br>
            <a:r>
              <a:rPr lang="zh-TW" altLang="en-US" sz="4000" b="1" dirty="0">
                <a:latin typeface="新細明體" pitchFamily="18" charset="-120"/>
              </a:rPr>
              <a:t>◆</a:t>
            </a:r>
            <a:r>
              <a:rPr lang="zh-TW" altLang="en-US" sz="4000" b="1" dirty="0">
                <a:latin typeface="Calibri" pitchFamily="34" charset="0"/>
              </a:rPr>
              <a:t>親和動機猶如一把雙刃劍</a:t>
            </a:r>
            <a:r>
              <a:rPr lang="zh-TW" altLang="en-US" sz="4000" b="1" dirty="0">
                <a:latin typeface="Times New Roman" pitchFamily="18" charset="0"/>
              </a:rPr>
              <a:t/>
            </a:r>
            <a:br>
              <a:rPr lang="zh-TW" altLang="en-US" sz="4000" b="1" dirty="0">
                <a:latin typeface="Times New Roman" pitchFamily="18" charset="0"/>
              </a:rPr>
            </a:br>
            <a:r>
              <a:rPr lang="zh-TW" altLang="en-US" sz="4000" b="1" dirty="0">
                <a:latin typeface="新細明體" pitchFamily="18" charset="-120"/>
              </a:rPr>
              <a:t>◆「避敗」動機大於「求成」動機</a:t>
            </a:r>
            <a:br>
              <a:rPr lang="zh-TW" altLang="en-US" sz="4000" b="1" dirty="0">
                <a:latin typeface="新細明體" pitchFamily="18" charset="-120"/>
              </a:rPr>
            </a:br>
            <a:r>
              <a:rPr lang="zh-TW" altLang="en-US" sz="4000" b="1" dirty="0">
                <a:latin typeface="新細明體" pitchFamily="18" charset="-120"/>
              </a:rPr>
              <a:t>◆失敗是一種獨立宣言</a:t>
            </a:r>
            <a:r>
              <a:rPr lang="zh-TW" altLang="en-US" sz="4000" b="1" dirty="0">
                <a:latin typeface="Times New Roman" pitchFamily="18" charset="0"/>
              </a:rPr>
              <a:t/>
            </a:r>
            <a:br>
              <a:rPr lang="zh-TW" altLang="en-US" sz="4000" b="1" dirty="0">
                <a:latin typeface="Times New Roman" pitchFamily="18" charset="0"/>
              </a:rPr>
            </a:br>
            <a:r>
              <a:rPr lang="zh-TW" altLang="en-US" sz="4000" b="1" dirty="0">
                <a:latin typeface="新細明體" pitchFamily="18" charset="-120"/>
              </a:rPr>
              <a:t>    </a:t>
            </a:r>
            <a:endParaRPr lang="zh-TW" altLang="zh-TW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188" y="333375"/>
            <a:ext cx="7921625" cy="597535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en-US" sz="5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低成就學生的心理特質</a:t>
            </a:r>
            <a:r>
              <a:rPr lang="zh-TW" altLang="en-US" sz="5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zh-TW" altLang="en-US" sz="5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Calibri" pitchFamily="34" charset="0"/>
              </a:rPr>
              <a:t>二</a:t>
            </a:r>
            <a:r>
              <a:rPr lang="zh-TW" altLang="en-US" sz="4400" b="1" dirty="0">
                <a:solidFill>
                  <a:srgbClr val="0070C0"/>
                </a:solidFill>
                <a:latin typeface="新細明體" pitchFamily="18" charset="-120"/>
              </a:rPr>
              <a:t>、</a:t>
            </a:r>
            <a:r>
              <a:rPr lang="zh-TW" altLang="en-US" sz="4400" b="1" dirty="0">
                <a:solidFill>
                  <a:srgbClr val="0070C0"/>
                </a:solidFill>
                <a:latin typeface="Calibri" pitchFamily="34" charset="0"/>
              </a:rPr>
              <a:t>關於目標結構方面</a:t>
            </a:r>
            <a: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rgbClr val="0070C0"/>
                </a:solidFill>
                <a:latin typeface="Calibri" pitchFamily="34" charset="0"/>
              </a:rPr>
              <a:t>防衛性逃避的動機策略</a:t>
            </a:r>
            <a: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rgbClr val="0070C0"/>
                </a:solidFill>
                <a:latin typeface="Calibri" pitchFamily="34" charset="0"/>
              </a:rPr>
              <a:t>不良的歸因風格</a:t>
            </a:r>
            <a: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rgbClr val="0070C0"/>
                </a:solidFill>
                <a:latin typeface="Calibri" pitchFamily="34" charset="0"/>
              </a:rPr>
              <a:t>自我跛足策略</a:t>
            </a:r>
            <a: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rgbClr val="0070C0"/>
                </a:solidFill>
                <a:latin typeface="Calibri" pitchFamily="34" charset="0"/>
              </a:rPr>
              <a:t>缺乏任性的自我效能</a:t>
            </a:r>
            <a: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0070C0"/>
                </a:solidFill>
                <a:latin typeface="Times New Roman" pitchFamily="18" charset="0"/>
              </a:rPr>
            </a:br>
            <a:endParaRPr lang="zh-TW" altLang="zh-TW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260648"/>
            <a:ext cx="8172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Bloom</a:t>
            </a:r>
            <a:r>
              <a:rPr lang="zh-TW" altLang="zh-TW" sz="3600" b="1" dirty="0">
                <a:solidFill>
                  <a:srgbClr val="FFFF00"/>
                </a:solidFill>
                <a:latin typeface="+mj-ea"/>
                <a:ea typeface="+mj-ea"/>
              </a:rPr>
              <a:t>的認知領域六個</a:t>
            </a:r>
            <a:r>
              <a:rPr lang="zh-TW" altLang="zh-TW" sz="3600" b="1" dirty="0" smtClean="0">
                <a:solidFill>
                  <a:srgbClr val="FFFF00"/>
                </a:solidFill>
                <a:latin typeface="+mj-ea"/>
                <a:ea typeface="+mj-ea"/>
              </a:rPr>
              <a:t>層次</a:t>
            </a:r>
            <a:endParaRPr lang="zh-TW" altLang="zh-TW" sz="3600" b="1" dirty="0">
              <a:solidFill>
                <a:srgbClr val="FFFF00"/>
              </a:solidFill>
              <a:latin typeface="+mj-ea"/>
              <a:ea typeface="+mj-ea"/>
            </a:endParaRPr>
          </a:p>
          <a:p>
            <a:r>
              <a:rPr lang="zh-TW" altLang="en-US" dirty="0" smtClean="0"/>
              <a:t>根據</a:t>
            </a:r>
            <a:r>
              <a:rPr lang="zh-TW" altLang="zh-TW" dirty="0" smtClean="0"/>
              <a:t>美國</a:t>
            </a:r>
            <a:r>
              <a:rPr lang="zh-TW" altLang="zh-TW" dirty="0"/>
              <a:t>教育學者</a:t>
            </a:r>
            <a:r>
              <a:rPr lang="en-US" altLang="zh-TW" dirty="0"/>
              <a:t>Bloom</a:t>
            </a:r>
            <a:r>
              <a:rPr lang="zh-TW" altLang="zh-TW" dirty="0"/>
              <a:t>提到的教育目標中，將認知領域分為六個層次：知識、理解、應用、分析、綜合、</a:t>
            </a:r>
            <a:r>
              <a:rPr lang="zh-TW" altLang="zh-TW" dirty="0" smtClean="0"/>
              <a:t>評鑑）：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zh-TW" dirty="0"/>
          </a:p>
          <a:p>
            <a:pPr lvl="0"/>
            <a:r>
              <a:rPr lang="zh-TW" altLang="zh-TW" sz="2800" b="1" dirty="0">
                <a:solidFill>
                  <a:srgbClr val="61D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知識：</a:t>
            </a:r>
            <a:r>
              <a:rPr lang="zh-TW" altLang="zh-TW" dirty="0"/>
              <a:t>包括記憶名詞、事實、規則和原理原則。表示的行為動詞有：指出</a:t>
            </a:r>
            <a:r>
              <a:rPr lang="zh-TW" altLang="zh-TW" dirty="0" smtClean="0"/>
              <a:t>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</a:t>
            </a:r>
            <a:r>
              <a:rPr lang="zh-TW" altLang="zh-TW" dirty="0" smtClean="0"/>
              <a:t>寫出</a:t>
            </a:r>
            <a:r>
              <a:rPr lang="zh-TW" altLang="zh-TW" dirty="0"/>
              <a:t>、界定、說明、列舉、命名、認明等。</a:t>
            </a:r>
          </a:p>
          <a:p>
            <a:pPr lvl="0"/>
            <a:r>
              <a:rPr lang="zh-TW" altLang="zh-TW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理解：</a:t>
            </a:r>
            <a:r>
              <a:rPr lang="zh-TW" altLang="zh-TW" dirty="0"/>
              <a:t>只能把握所學過的知識或概念。表示的行為動詞有：解釋、說明</a:t>
            </a:r>
            <a:r>
              <a:rPr lang="zh-TW" altLang="zh-TW" dirty="0" smtClean="0"/>
              <a:t>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</a:t>
            </a:r>
            <a:r>
              <a:rPr lang="zh-TW" altLang="zh-TW" dirty="0" smtClean="0"/>
              <a:t>舉例說明</a:t>
            </a:r>
            <a:r>
              <a:rPr lang="zh-TW" altLang="zh-TW" dirty="0"/>
              <a:t>、摘要、歸納和區別。</a:t>
            </a:r>
          </a:p>
          <a:p>
            <a:pPr lvl="0"/>
            <a:r>
              <a:rPr lang="zh-TW" altLang="zh-TW" sz="2800" b="1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應用：</a:t>
            </a:r>
            <a:r>
              <a:rPr lang="zh-TW" altLang="zh-TW" dirty="0"/>
              <a:t>將所學到的規則、方法、步驟、原理、原則、概念，應用到新情境</a:t>
            </a:r>
            <a:r>
              <a:rPr lang="zh-TW" altLang="zh-TW" dirty="0" smtClean="0"/>
              <a:t>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</a:t>
            </a:r>
            <a:r>
              <a:rPr lang="zh-TW" altLang="zh-TW" dirty="0" smtClean="0"/>
              <a:t>表示</a:t>
            </a:r>
            <a:r>
              <a:rPr lang="zh-TW" altLang="zh-TW" dirty="0"/>
              <a:t>的行為動詞有：預測、證明、解決、應用、說明……理由。</a:t>
            </a:r>
          </a:p>
          <a:p>
            <a:pPr lvl="0"/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分析：</a:t>
            </a:r>
            <a:r>
              <a:rPr lang="zh-TW" altLang="zh-TW" dirty="0"/>
              <a:t>將所學的概念或原則，分析為各個構成的部分，或找出各部分間</a:t>
            </a:r>
            <a:r>
              <a:rPr lang="zh-TW" altLang="zh-TW" dirty="0" smtClean="0"/>
              <a:t>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</a:t>
            </a:r>
            <a:r>
              <a:rPr lang="zh-TW" altLang="zh-TW" dirty="0" smtClean="0"/>
              <a:t>相互</a:t>
            </a:r>
            <a:r>
              <a:rPr lang="zh-TW" altLang="zh-TW" dirty="0"/>
              <a:t>關係。表示的行為動詞有：選出、分析、判斷、區別、指出…</a:t>
            </a:r>
            <a:r>
              <a:rPr lang="zh-TW" altLang="zh-TW" dirty="0" smtClean="0"/>
              <a:t>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</a:t>
            </a:r>
            <a:r>
              <a:rPr lang="zh-TW" altLang="zh-TW" dirty="0" smtClean="0"/>
              <a:t>組成</a:t>
            </a:r>
            <a:r>
              <a:rPr lang="zh-TW" altLang="zh-TW" dirty="0"/>
              <a:t>要素、指出……相互關係。</a:t>
            </a:r>
          </a:p>
          <a:p>
            <a:pPr lvl="0"/>
            <a:r>
              <a:rPr lang="zh-TW" altLang="zh-TW" sz="2800" b="1" dirty="0">
                <a:solidFill>
                  <a:srgbClr val="FF99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綜合：</a:t>
            </a:r>
            <a:r>
              <a:rPr lang="zh-TW" altLang="zh-TW" dirty="0"/>
              <a:t>將所學到的片段概念或知識、原理原則與事實等統合成新的整體</a:t>
            </a:r>
            <a:r>
              <a:rPr lang="zh-TW" altLang="zh-TW" dirty="0" smtClean="0"/>
              <a:t>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</a:t>
            </a:r>
            <a:r>
              <a:rPr lang="zh-TW" altLang="zh-TW" dirty="0" smtClean="0"/>
              <a:t>表示</a:t>
            </a:r>
            <a:r>
              <a:rPr lang="zh-TW" altLang="zh-TW" dirty="0"/>
              <a:t>的行為動詞有：設計、組織、綜合、創造、歸納、聯合等。</a:t>
            </a:r>
          </a:p>
          <a:p>
            <a:pPr lvl="0"/>
            <a:r>
              <a:rPr lang="zh-TW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評鑑：</a:t>
            </a:r>
            <a:r>
              <a:rPr lang="zh-TW" altLang="zh-TW" dirty="0"/>
              <a:t>依據某項標準作價值判斷的能力。表示的行為動詞有：評鑑、判斷</a:t>
            </a:r>
            <a:r>
              <a:rPr lang="zh-TW" altLang="zh-TW" dirty="0" smtClean="0"/>
              <a:t>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</a:t>
            </a:r>
            <a:r>
              <a:rPr lang="zh-TW" altLang="zh-TW" dirty="0" smtClean="0"/>
              <a:t>評論</a:t>
            </a:r>
            <a:r>
              <a:rPr lang="zh-TW" altLang="zh-TW" dirty="0"/>
              <a:t>、比較和批判。</a:t>
            </a:r>
          </a:p>
        </p:txBody>
      </p:sp>
    </p:spTree>
    <p:extLst>
      <p:ext uri="{BB962C8B-B14F-4D97-AF65-F5344CB8AC3E}">
        <p14:creationId xmlns:p14="http://schemas.microsoft.com/office/powerpoint/2010/main" val="3979729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288" y="333375"/>
            <a:ext cx="8280400" cy="619125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en-US" sz="54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低成就學生的心理特質</a:t>
            </a:r>
            <a:r>
              <a:rPr lang="zh-TW" altLang="en-US" sz="5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zh-TW" altLang="en-US" sz="5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7030A0"/>
                </a:solidFill>
                <a:latin typeface="Calibri" pitchFamily="34" charset="0"/>
              </a:rPr>
              <a:t>三</a:t>
            </a:r>
            <a:r>
              <a:rPr lang="zh-TW" altLang="en-US" sz="4400" b="1" dirty="0">
                <a:solidFill>
                  <a:srgbClr val="7030A0"/>
                </a:solidFill>
                <a:latin typeface="新細明體" pitchFamily="18" charset="-120"/>
              </a:rPr>
              <a:t>、</a:t>
            </a:r>
            <a:r>
              <a:rPr lang="zh-TW" altLang="en-US" sz="4400" b="1" dirty="0">
                <a:solidFill>
                  <a:srgbClr val="7030A0"/>
                </a:solidFill>
                <a:latin typeface="Calibri" pitchFamily="34" charset="0"/>
              </a:rPr>
              <a:t>關於知識信念方面</a:t>
            </a:r>
            <a: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  <a:t>     </a:t>
            </a:r>
            <a:r>
              <a:rPr lang="zh-TW" altLang="en-US" sz="4400" b="1" dirty="0">
                <a:solidFill>
                  <a:srgbClr val="7030A0"/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rgbClr val="7030A0"/>
                </a:solidFill>
                <a:latin typeface="Calibri" pitchFamily="34" charset="0"/>
              </a:rPr>
              <a:t>知識簡單</a:t>
            </a:r>
            <a: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  <a:t>     </a:t>
            </a:r>
            <a:r>
              <a:rPr lang="zh-TW" altLang="en-US" sz="4400" b="1" dirty="0">
                <a:solidFill>
                  <a:srgbClr val="7030A0"/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rgbClr val="7030A0"/>
                </a:solidFill>
                <a:latin typeface="Calibri" pitchFamily="34" charset="0"/>
              </a:rPr>
              <a:t>知識確定</a:t>
            </a:r>
            <a: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  <a:t>     </a:t>
            </a:r>
            <a:r>
              <a:rPr lang="zh-TW" altLang="en-US" sz="4400" b="1" dirty="0">
                <a:solidFill>
                  <a:srgbClr val="7030A0"/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rgbClr val="7030A0"/>
                </a:solidFill>
                <a:latin typeface="Calibri" pitchFamily="34" charset="0"/>
              </a:rPr>
              <a:t>快速習得</a:t>
            </a:r>
            <a: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rgbClr val="7030A0"/>
                </a:solidFill>
                <a:latin typeface="Times New Roman" pitchFamily="18" charset="0"/>
              </a:rPr>
              <a:t>     </a:t>
            </a:r>
            <a:r>
              <a:rPr lang="zh-TW" altLang="en-US" sz="4400" b="1" dirty="0">
                <a:solidFill>
                  <a:srgbClr val="7030A0"/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rgbClr val="7030A0"/>
                </a:solidFill>
                <a:latin typeface="Calibri" pitchFamily="34" charset="0"/>
              </a:rPr>
              <a:t>能力天生</a:t>
            </a:r>
            <a:endParaRPr lang="zh-TW" altLang="en-US" sz="4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zh-TW" altLang="en-US" sz="1200" dirty="0">
              <a:latin typeface="Times New Roman" pitchFamily="18" charset="0"/>
            </a:endParaRPr>
          </a:p>
          <a:p>
            <a:pPr algn="ctr">
              <a:defRPr/>
            </a:pPr>
            <a:r>
              <a:rPr lang="zh-TW" altLang="en-US" sz="1200" dirty="0">
                <a:latin typeface="Times New Roman" pitchFamily="18" charset="0"/>
              </a:rPr>
              <a:t/>
            </a:r>
            <a:br>
              <a:rPr lang="zh-TW" altLang="en-US" sz="1200" dirty="0">
                <a:latin typeface="Times New Roman" pitchFamily="18" charset="0"/>
              </a:rPr>
            </a:br>
            <a:r>
              <a:rPr lang="zh-TW" altLang="en-US" sz="1200" dirty="0">
                <a:latin typeface="Times New Roman" pitchFamily="18" charset="0"/>
              </a:rPr>
              <a:t/>
            </a:r>
            <a:br>
              <a:rPr lang="zh-TW" altLang="en-US" sz="1200" dirty="0">
                <a:latin typeface="Times New Roman" pitchFamily="18" charset="0"/>
              </a:rPr>
            </a:br>
            <a:endParaRPr lang="zh-TW" altLang="en-US" sz="1200" dirty="0">
              <a:latin typeface="Times New Roman" pitchFamily="18" charset="0"/>
            </a:endParaRPr>
          </a:p>
          <a:p>
            <a:pPr>
              <a:defRPr/>
            </a:pPr>
            <a:endParaRPr lang="zh-TW" altLang="zh-TW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8313" y="260350"/>
            <a:ext cx="8207375" cy="63373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en-US" sz="5400" b="1" dirty="0">
                <a:solidFill>
                  <a:srgbClr val="C00000"/>
                </a:solidFill>
                <a:latin typeface="Calibri" pitchFamily="34" charset="0"/>
              </a:rPr>
              <a:t>低成就學生的心理特質</a:t>
            </a:r>
            <a:r>
              <a:rPr lang="zh-TW" altLang="en-US" sz="5400" b="1" dirty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zh-TW" altLang="en-US" sz="5400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Calibri" pitchFamily="34" charset="0"/>
              </a:rPr>
              <a:t>四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新細明體" pitchFamily="18" charset="-120"/>
              </a:rPr>
              <a:t>、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Calibri" pitchFamily="34" charset="0"/>
              </a:rPr>
              <a:t>關於自我調整策略方面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  <a:t>    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Calibri" pitchFamily="34" charset="0"/>
              </a:rPr>
              <a:t>後設認知欠佳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  <a:t>    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Calibri" pitchFamily="34" charset="0"/>
              </a:rPr>
              <a:t>負向的情緒迴路設定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  <a:t/>
            </a:r>
            <a:b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</a:b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</a:rPr>
              <a:t>    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新細明體" pitchFamily="18" charset="-120"/>
              </a:rPr>
              <a:t>◆</a:t>
            </a:r>
            <a:r>
              <a:rPr lang="zh-TW" altLang="en-US" sz="4400" b="1" dirty="0">
                <a:solidFill>
                  <a:schemeClr val="tx1">
                    <a:lumMod val="10000"/>
                  </a:schemeClr>
                </a:solidFill>
                <a:latin typeface="Calibri" pitchFamily="34" charset="0"/>
              </a:rPr>
              <a:t>失衡的時間觀</a:t>
            </a:r>
            <a:endParaRPr lang="zh-TW" altLang="en-US" sz="44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defRPr/>
            </a:pPr>
            <a:endParaRPr lang="zh-TW" altLang="en-US" sz="44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defRPr/>
            </a:pPr>
            <a:endParaRPr lang="zh-TW" altLang="en-US" sz="1200" dirty="0">
              <a:latin typeface="Times New Roman" pitchFamily="18" charset="0"/>
            </a:endParaRPr>
          </a:p>
          <a:p>
            <a:pPr>
              <a:defRPr/>
            </a:pPr>
            <a:endParaRPr lang="zh-TW" altLang="en-US" sz="1200" dirty="0">
              <a:latin typeface="Times New Roman" pitchFamily="18" charset="0"/>
            </a:endParaRPr>
          </a:p>
          <a:p>
            <a:pPr>
              <a:defRPr/>
            </a:pPr>
            <a:endParaRPr lang="zh-TW" altLang="en-US" sz="1200" dirty="0">
              <a:latin typeface="Times New Roman" pitchFamily="18" charset="0"/>
            </a:endParaRPr>
          </a:p>
          <a:p>
            <a:pPr>
              <a:defRPr/>
            </a:pPr>
            <a:endParaRPr lang="zh-TW" altLang="zh-TW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26613" r="41057" b="27016"/>
          <a:stretch/>
        </p:blipFill>
        <p:spPr bwMode="auto">
          <a:xfrm>
            <a:off x="755576" y="548680"/>
            <a:ext cx="748451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788024" y="65243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i="1" dirty="0" smtClean="0">
                <a:solidFill>
                  <a:srgbClr val="C00000"/>
                </a:solidFill>
              </a:rPr>
              <a:t>內容取自台中科大曾綺芬教授</a:t>
            </a:r>
            <a:endParaRPr lang="zh-TW" alt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t="36088" r="40401" b="26782"/>
          <a:stretch/>
        </p:blipFill>
        <p:spPr bwMode="auto">
          <a:xfrm>
            <a:off x="611561" y="692696"/>
            <a:ext cx="7704856" cy="5295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44008" y="10527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i="1" dirty="0" smtClean="0">
                <a:solidFill>
                  <a:srgbClr val="C00000"/>
                </a:solidFill>
              </a:rPr>
              <a:t>內容取自台中科大曾綺芬教授</a:t>
            </a:r>
            <a:endParaRPr lang="zh-TW" alt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t="39314" r="39923" b="23387"/>
          <a:stretch/>
        </p:blipFill>
        <p:spPr bwMode="auto">
          <a:xfrm>
            <a:off x="857686" y="620688"/>
            <a:ext cx="738672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650854" y="70958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i="1" dirty="0" smtClean="0">
                <a:solidFill>
                  <a:srgbClr val="C00000"/>
                </a:solidFill>
              </a:rPr>
              <a:t>內容取自台中科大曾綺芬教授</a:t>
            </a:r>
            <a:endParaRPr lang="zh-TW" alt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33065" r="40263" b="21572"/>
          <a:stretch/>
        </p:blipFill>
        <p:spPr bwMode="auto">
          <a:xfrm>
            <a:off x="802585" y="692696"/>
            <a:ext cx="746193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559819" y="863531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i="1" dirty="0" smtClean="0">
                <a:solidFill>
                  <a:srgbClr val="C00000"/>
                </a:solidFill>
              </a:rPr>
              <a:t>內容取自台中科大曾綺芬教授</a:t>
            </a:r>
            <a:endParaRPr lang="zh-TW" alt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7" t="30646" r="42757" b="23242"/>
          <a:stretch>
            <a:fillRect/>
          </a:stretch>
        </p:blipFill>
        <p:spPr bwMode="auto">
          <a:xfrm>
            <a:off x="827088" y="577850"/>
            <a:ext cx="72009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644008" y="70744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i="1" dirty="0" smtClean="0">
                <a:solidFill>
                  <a:srgbClr val="C00000"/>
                </a:solidFill>
              </a:rPr>
              <a:t>內容取自台中科大曾綺芬教授</a:t>
            </a:r>
            <a:endParaRPr lang="zh-TW" altLang="en-US" b="1" i="1" dirty="0">
              <a:solidFill>
                <a:srgbClr val="C00000"/>
              </a:solidFill>
            </a:endParaRPr>
          </a:p>
        </p:txBody>
      </p:sp>
      <p:sp>
        <p:nvSpPr>
          <p:cNvPr id="3" name="手繪多邊形 2"/>
          <p:cNvSpPr/>
          <p:nvPr/>
        </p:nvSpPr>
        <p:spPr>
          <a:xfrm>
            <a:off x="1097280" y="1617785"/>
            <a:ext cx="815926" cy="590843"/>
          </a:xfrm>
          <a:custGeom>
            <a:avLst/>
            <a:gdLst>
              <a:gd name="connsiteX0" fmla="*/ 0 w 815926"/>
              <a:gd name="connsiteY0" fmla="*/ 351692 h 590843"/>
              <a:gd name="connsiteX1" fmla="*/ 14068 w 815926"/>
              <a:gd name="connsiteY1" fmla="*/ 182880 h 590843"/>
              <a:gd name="connsiteX2" fmla="*/ 28135 w 815926"/>
              <a:gd name="connsiteY2" fmla="*/ 140677 h 590843"/>
              <a:gd name="connsiteX3" fmla="*/ 70338 w 815926"/>
              <a:gd name="connsiteY3" fmla="*/ 112541 h 590843"/>
              <a:gd name="connsiteX4" fmla="*/ 126609 w 815926"/>
              <a:gd name="connsiteY4" fmla="*/ 56270 h 590843"/>
              <a:gd name="connsiteX5" fmla="*/ 154745 w 815926"/>
              <a:gd name="connsiteY5" fmla="*/ 28135 h 590843"/>
              <a:gd name="connsiteX6" fmla="*/ 239151 w 815926"/>
              <a:gd name="connsiteY6" fmla="*/ 0 h 590843"/>
              <a:gd name="connsiteX7" fmla="*/ 548640 w 815926"/>
              <a:gd name="connsiteY7" fmla="*/ 14067 h 590843"/>
              <a:gd name="connsiteX8" fmla="*/ 604911 w 815926"/>
              <a:gd name="connsiteY8" fmla="*/ 70338 h 590843"/>
              <a:gd name="connsiteX9" fmla="*/ 647114 w 815926"/>
              <a:gd name="connsiteY9" fmla="*/ 140677 h 590843"/>
              <a:gd name="connsiteX10" fmla="*/ 661182 w 815926"/>
              <a:gd name="connsiteY10" fmla="*/ 182880 h 590843"/>
              <a:gd name="connsiteX11" fmla="*/ 731520 w 815926"/>
              <a:gd name="connsiteY11" fmla="*/ 253218 h 590843"/>
              <a:gd name="connsiteX12" fmla="*/ 745588 w 815926"/>
              <a:gd name="connsiteY12" fmla="*/ 295421 h 590843"/>
              <a:gd name="connsiteX13" fmla="*/ 759655 w 815926"/>
              <a:gd name="connsiteY13" fmla="*/ 492369 h 590843"/>
              <a:gd name="connsiteX14" fmla="*/ 703385 w 815926"/>
              <a:gd name="connsiteY14" fmla="*/ 506437 h 590843"/>
              <a:gd name="connsiteX15" fmla="*/ 675249 w 815926"/>
              <a:gd name="connsiteY15" fmla="*/ 534572 h 590843"/>
              <a:gd name="connsiteX16" fmla="*/ 618978 w 815926"/>
              <a:gd name="connsiteY16" fmla="*/ 548640 h 590843"/>
              <a:gd name="connsiteX17" fmla="*/ 534572 w 815926"/>
              <a:gd name="connsiteY17" fmla="*/ 576775 h 590843"/>
              <a:gd name="connsiteX18" fmla="*/ 492369 w 815926"/>
              <a:gd name="connsiteY18" fmla="*/ 590843 h 590843"/>
              <a:gd name="connsiteX19" fmla="*/ 140677 w 815926"/>
              <a:gd name="connsiteY19" fmla="*/ 576775 h 590843"/>
              <a:gd name="connsiteX20" fmla="*/ 112542 w 815926"/>
              <a:gd name="connsiteY20" fmla="*/ 534572 h 590843"/>
              <a:gd name="connsiteX21" fmla="*/ 56271 w 815926"/>
              <a:gd name="connsiteY21" fmla="*/ 478301 h 590843"/>
              <a:gd name="connsiteX22" fmla="*/ 56271 w 815926"/>
              <a:gd name="connsiteY22" fmla="*/ 281353 h 590843"/>
              <a:gd name="connsiteX23" fmla="*/ 98474 w 815926"/>
              <a:gd name="connsiteY23" fmla="*/ 211015 h 590843"/>
              <a:gd name="connsiteX24" fmla="*/ 154745 w 815926"/>
              <a:gd name="connsiteY24" fmla="*/ 196947 h 590843"/>
              <a:gd name="connsiteX25" fmla="*/ 281354 w 815926"/>
              <a:gd name="connsiteY25" fmla="*/ 140677 h 590843"/>
              <a:gd name="connsiteX26" fmla="*/ 323557 w 815926"/>
              <a:gd name="connsiteY26" fmla="*/ 126609 h 590843"/>
              <a:gd name="connsiteX27" fmla="*/ 464234 w 815926"/>
              <a:gd name="connsiteY27" fmla="*/ 84406 h 590843"/>
              <a:gd name="connsiteX28" fmla="*/ 548640 w 815926"/>
              <a:gd name="connsiteY28" fmla="*/ 56270 h 590843"/>
              <a:gd name="connsiteX29" fmla="*/ 675249 w 815926"/>
              <a:gd name="connsiteY29" fmla="*/ 84406 h 590843"/>
              <a:gd name="connsiteX30" fmla="*/ 703385 w 815926"/>
              <a:gd name="connsiteY30" fmla="*/ 112541 h 590843"/>
              <a:gd name="connsiteX31" fmla="*/ 717452 w 815926"/>
              <a:gd name="connsiteY31" fmla="*/ 154744 h 590843"/>
              <a:gd name="connsiteX32" fmla="*/ 745588 w 815926"/>
              <a:gd name="connsiteY32" fmla="*/ 182880 h 590843"/>
              <a:gd name="connsiteX33" fmla="*/ 773723 w 815926"/>
              <a:gd name="connsiteY33" fmla="*/ 267286 h 590843"/>
              <a:gd name="connsiteX34" fmla="*/ 815926 w 815926"/>
              <a:gd name="connsiteY34" fmla="*/ 351692 h 590843"/>
              <a:gd name="connsiteX35" fmla="*/ 801858 w 815926"/>
              <a:gd name="connsiteY35" fmla="*/ 478301 h 590843"/>
              <a:gd name="connsiteX36" fmla="*/ 703385 w 815926"/>
              <a:gd name="connsiteY36" fmla="*/ 520504 h 590843"/>
              <a:gd name="connsiteX37" fmla="*/ 647114 w 815926"/>
              <a:gd name="connsiteY37" fmla="*/ 534572 h 590843"/>
              <a:gd name="connsiteX38" fmla="*/ 604911 w 815926"/>
              <a:gd name="connsiteY38" fmla="*/ 548640 h 590843"/>
              <a:gd name="connsiteX39" fmla="*/ 492369 w 815926"/>
              <a:gd name="connsiteY39" fmla="*/ 562707 h 590843"/>
              <a:gd name="connsiteX40" fmla="*/ 295422 w 815926"/>
              <a:gd name="connsiteY40" fmla="*/ 548640 h 590843"/>
              <a:gd name="connsiteX41" fmla="*/ 267286 w 815926"/>
              <a:gd name="connsiteY41" fmla="*/ 520504 h 590843"/>
              <a:gd name="connsiteX42" fmla="*/ 225083 w 815926"/>
              <a:gd name="connsiteY42" fmla="*/ 492369 h 590843"/>
              <a:gd name="connsiteX43" fmla="*/ 211015 w 815926"/>
              <a:gd name="connsiteY43" fmla="*/ 450166 h 590843"/>
              <a:gd name="connsiteX44" fmla="*/ 182880 w 815926"/>
              <a:gd name="connsiteY44" fmla="*/ 422030 h 590843"/>
              <a:gd name="connsiteX45" fmla="*/ 126609 w 815926"/>
              <a:gd name="connsiteY45" fmla="*/ 351692 h 590843"/>
              <a:gd name="connsiteX46" fmla="*/ 112542 w 815926"/>
              <a:gd name="connsiteY46" fmla="*/ 309489 h 590843"/>
              <a:gd name="connsiteX47" fmla="*/ 70338 w 815926"/>
              <a:gd name="connsiteY47" fmla="*/ 239150 h 590843"/>
              <a:gd name="connsiteX48" fmla="*/ 140677 w 815926"/>
              <a:gd name="connsiteY48" fmla="*/ 182880 h 590843"/>
              <a:gd name="connsiteX49" fmla="*/ 196948 w 815926"/>
              <a:gd name="connsiteY49" fmla="*/ 126609 h 590843"/>
              <a:gd name="connsiteX50" fmla="*/ 225083 w 815926"/>
              <a:gd name="connsiteY50" fmla="*/ 98473 h 590843"/>
              <a:gd name="connsiteX51" fmla="*/ 267286 w 815926"/>
              <a:gd name="connsiteY51" fmla="*/ 70338 h 590843"/>
              <a:gd name="connsiteX52" fmla="*/ 351692 w 815926"/>
              <a:gd name="connsiteY52" fmla="*/ 42203 h 590843"/>
              <a:gd name="connsiteX53" fmla="*/ 436098 w 815926"/>
              <a:gd name="connsiteY53" fmla="*/ 56270 h 590843"/>
              <a:gd name="connsiteX54" fmla="*/ 464234 w 815926"/>
              <a:gd name="connsiteY54" fmla="*/ 84406 h 590843"/>
              <a:gd name="connsiteX55" fmla="*/ 506437 w 815926"/>
              <a:gd name="connsiteY55" fmla="*/ 112541 h 590843"/>
              <a:gd name="connsiteX56" fmla="*/ 534572 w 815926"/>
              <a:gd name="connsiteY56" fmla="*/ 140677 h 590843"/>
              <a:gd name="connsiteX57" fmla="*/ 576775 w 815926"/>
              <a:gd name="connsiteY57" fmla="*/ 154744 h 590843"/>
              <a:gd name="connsiteX58" fmla="*/ 604911 w 815926"/>
              <a:gd name="connsiteY58" fmla="*/ 182880 h 590843"/>
              <a:gd name="connsiteX59" fmla="*/ 689317 w 815926"/>
              <a:gd name="connsiteY59" fmla="*/ 211015 h 590843"/>
              <a:gd name="connsiteX60" fmla="*/ 731520 w 815926"/>
              <a:gd name="connsiteY60" fmla="*/ 225083 h 590843"/>
              <a:gd name="connsiteX61" fmla="*/ 787791 w 815926"/>
              <a:gd name="connsiteY61" fmla="*/ 253218 h 59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815926" h="590843">
                <a:moveTo>
                  <a:pt x="0" y="351692"/>
                </a:moveTo>
                <a:cubicBezTo>
                  <a:pt x="4689" y="295421"/>
                  <a:pt x="6605" y="238850"/>
                  <a:pt x="14068" y="182880"/>
                </a:cubicBezTo>
                <a:cubicBezTo>
                  <a:pt x="16028" y="168182"/>
                  <a:pt x="18872" y="152256"/>
                  <a:pt x="28135" y="140677"/>
                </a:cubicBezTo>
                <a:cubicBezTo>
                  <a:pt x="38697" y="127474"/>
                  <a:pt x="57501" y="123544"/>
                  <a:pt x="70338" y="112541"/>
                </a:cubicBezTo>
                <a:cubicBezTo>
                  <a:pt x="90478" y="95278"/>
                  <a:pt x="107852" y="75027"/>
                  <a:pt x="126609" y="56270"/>
                </a:cubicBezTo>
                <a:cubicBezTo>
                  <a:pt x="135988" y="46892"/>
                  <a:pt x="142162" y="32329"/>
                  <a:pt x="154745" y="28135"/>
                </a:cubicBezTo>
                <a:lnTo>
                  <a:pt x="239151" y="0"/>
                </a:lnTo>
                <a:cubicBezTo>
                  <a:pt x="342314" y="4689"/>
                  <a:pt x="447229" y="-5435"/>
                  <a:pt x="548640" y="14067"/>
                </a:cubicBezTo>
                <a:cubicBezTo>
                  <a:pt x="574689" y="19076"/>
                  <a:pt x="604911" y="70338"/>
                  <a:pt x="604911" y="70338"/>
                </a:cubicBezTo>
                <a:cubicBezTo>
                  <a:pt x="644758" y="189885"/>
                  <a:pt x="589185" y="44130"/>
                  <a:pt x="647114" y="140677"/>
                </a:cubicBezTo>
                <a:cubicBezTo>
                  <a:pt x="654743" y="153392"/>
                  <a:pt x="654550" y="169617"/>
                  <a:pt x="661182" y="182880"/>
                </a:cubicBezTo>
                <a:cubicBezTo>
                  <a:pt x="684628" y="229773"/>
                  <a:pt x="689316" y="225083"/>
                  <a:pt x="731520" y="253218"/>
                </a:cubicBezTo>
                <a:cubicBezTo>
                  <a:pt x="736209" y="267286"/>
                  <a:pt x="738956" y="282158"/>
                  <a:pt x="745588" y="295421"/>
                </a:cubicBezTo>
                <a:cubicBezTo>
                  <a:pt x="786039" y="376324"/>
                  <a:pt x="825536" y="334252"/>
                  <a:pt x="759655" y="492369"/>
                </a:cubicBezTo>
                <a:cubicBezTo>
                  <a:pt x="752219" y="510216"/>
                  <a:pt x="722142" y="501748"/>
                  <a:pt x="703385" y="506437"/>
                </a:cubicBezTo>
                <a:cubicBezTo>
                  <a:pt x="694006" y="515815"/>
                  <a:pt x="687112" y="528641"/>
                  <a:pt x="675249" y="534572"/>
                </a:cubicBezTo>
                <a:cubicBezTo>
                  <a:pt x="657956" y="543218"/>
                  <a:pt x="637497" y="543084"/>
                  <a:pt x="618978" y="548640"/>
                </a:cubicBezTo>
                <a:cubicBezTo>
                  <a:pt x="590572" y="557162"/>
                  <a:pt x="562707" y="567397"/>
                  <a:pt x="534572" y="576775"/>
                </a:cubicBezTo>
                <a:lnTo>
                  <a:pt x="492369" y="590843"/>
                </a:lnTo>
                <a:cubicBezTo>
                  <a:pt x="375138" y="586154"/>
                  <a:pt x="256735" y="593969"/>
                  <a:pt x="140677" y="576775"/>
                </a:cubicBezTo>
                <a:cubicBezTo>
                  <a:pt x="123952" y="574297"/>
                  <a:pt x="123545" y="547409"/>
                  <a:pt x="112542" y="534572"/>
                </a:cubicBezTo>
                <a:cubicBezTo>
                  <a:pt x="95279" y="514432"/>
                  <a:pt x="56271" y="478301"/>
                  <a:pt x="56271" y="478301"/>
                </a:cubicBezTo>
                <a:cubicBezTo>
                  <a:pt x="27588" y="392256"/>
                  <a:pt x="34697" y="432375"/>
                  <a:pt x="56271" y="281353"/>
                </a:cubicBezTo>
                <a:cubicBezTo>
                  <a:pt x="59973" y="255435"/>
                  <a:pt x="72874" y="223815"/>
                  <a:pt x="98474" y="211015"/>
                </a:cubicBezTo>
                <a:cubicBezTo>
                  <a:pt x="115767" y="202369"/>
                  <a:pt x="135988" y="201636"/>
                  <a:pt x="154745" y="196947"/>
                </a:cubicBezTo>
                <a:cubicBezTo>
                  <a:pt x="221625" y="152361"/>
                  <a:pt x="180907" y="174159"/>
                  <a:pt x="281354" y="140677"/>
                </a:cubicBezTo>
                <a:lnTo>
                  <a:pt x="323557" y="126609"/>
                </a:lnTo>
                <a:cubicBezTo>
                  <a:pt x="383436" y="66728"/>
                  <a:pt x="324247" y="114403"/>
                  <a:pt x="464234" y="84406"/>
                </a:cubicBezTo>
                <a:cubicBezTo>
                  <a:pt x="493233" y="78192"/>
                  <a:pt x="548640" y="56270"/>
                  <a:pt x="548640" y="56270"/>
                </a:cubicBezTo>
                <a:cubicBezTo>
                  <a:pt x="565688" y="59111"/>
                  <a:pt x="648608" y="68422"/>
                  <a:pt x="675249" y="84406"/>
                </a:cubicBezTo>
                <a:cubicBezTo>
                  <a:pt x="686622" y="91230"/>
                  <a:pt x="694006" y="103163"/>
                  <a:pt x="703385" y="112541"/>
                </a:cubicBezTo>
                <a:cubicBezTo>
                  <a:pt x="708074" y="126609"/>
                  <a:pt x="709823" y="142029"/>
                  <a:pt x="717452" y="154744"/>
                </a:cubicBezTo>
                <a:cubicBezTo>
                  <a:pt x="724276" y="166117"/>
                  <a:pt x="739656" y="171017"/>
                  <a:pt x="745588" y="182880"/>
                </a:cubicBezTo>
                <a:cubicBezTo>
                  <a:pt x="758851" y="209406"/>
                  <a:pt x="757272" y="242610"/>
                  <a:pt x="773723" y="267286"/>
                </a:cubicBezTo>
                <a:cubicBezTo>
                  <a:pt x="810083" y="321827"/>
                  <a:pt x="796511" y="293449"/>
                  <a:pt x="815926" y="351692"/>
                </a:cubicBezTo>
                <a:cubicBezTo>
                  <a:pt x="811237" y="393895"/>
                  <a:pt x="813031" y="437334"/>
                  <a:pt x="801858" y="478301"/>
                </a:cubicBezTo>
                <a:cubicBezTo>
                  <a:pt x="791388" y="516689"/>
                  <a:pt x="724403" y="515833"/>
                  <a:pt x="703385" y="520504"/>
                </a:cubicBezTo>
                <a:cubicBezTo>
                  <a:pt x="684511" y="524698"/>
                  <a:pt x="665704" y="529260"/>
                  <a:pt x="647114" y="534572"/>
                </a:cubicBezTo>
                <a:cubicBezTo>
                  <a:pt x="632856" y="538646"/>
                  <a:pt x="619500" y="545987"/>
                  <a:pt x="604911" y="548640"/>
                </a:cubicBezTo>
                <a:cubicBezTo>
                  <a:pt x="567715" y="555403"/>
                  <a:pt x="529883" y="558018"/>
                  <a:pt x="492369" y="562707"/>
                </a:cubicBezTo>
                <a:cubicBezTo>
                  <a:pt x="426720" y="558018"/>
                  <a:pt x="360111" y="560769"/>
                  <a:pt x="295422" y="548640"/>
                </a:cubicBezTo>
                <a:cubicBezTo>
                  <a:pt x="282386" y="546196"/>
                  <a:pt x="277643" y="528790"/>
                  <a:pt x="267286" y="520504"/>
                </a:cubicBezTo>
                <a:cubicBezTo>
                  <a:pt x="254084" y="509942"/>
                  <a:pt x="239151" y="501747"/>
                  <a:pt x="225083" y="492369"/>
                </a:cubicBezTo>
                <a:cubicBezTo>
                  <a:pt x="220394" y="478301"/>
                  <a:pt x="218644" y="462882"/>
                  <a:pt x="211015" y="450166"/>
                </a:cubicBezTo>
                <a:cubicBezTo>
                  <a:pt x="204191" y="438793"/>
                  <a:pt x="191165" y="432387"/>
                  <a:pt x="182880" y="422030"/>
                </a:cubicBezTo>
                <a:cubicBezTo>
                  <a:pt x="111906" y="333311"/>
                  <a:pt x="194535" y="419616"/>
                  <a:pt x="126609" y="351692"/>
                </a:cubicBezTo>
                <a:cubicBezTo>
                  <a:pt x="121920" y="337624"/>
                  <a:pt x="120171" y="322204"/>
                  <a:pt x="112542" y="309489"/>
                </a:cubicBezTo>
                <a:cubicBezTo>
                  <a:pt x="54608" y="212932"/>
                  <a:pt x="110192" y="358709"/>
                  <a:pt x="70338" y="239150"/>
                </a:cubicBezTo>
                <a:cubicBezTo>
                  <a:pt x="166129" y="143362"/>
                  <a:pt x="16435" y="289373"/>
                  <a:pt x="140677" y="182880"/>
                </a:cubicBezTo>
                <a:cubicBezTo>
                  <a:pt x="160817" y="165617"/>
                  <a:pt x="178191" y="145366"/>
                  <a:pt x="196948" y="126609"/>
                </a:cubicBezTo>
                <a:cubicBezTo>
                  <a:pt x="206326" y="117230"/>
                  <a:pt x="214047" y="105830"/>
                  <a:pt x="225083" y="98473"/>
                </a:cubicBezTo>
                <a:cubicBezTo>
                  <a:pt x="239151" y="89095"/>
                  <a:pt x="251836" y="77205"/>
                  <a:pt x="267286" y="70338"/>
                </a:cubicBezTo>
                <a:cubicBezTo>
                  <a:pt x="294387" y="58293"/>
                  <a:pt x="351692" y="42203"/>
                  <a:pt x="351692" y="42203"/>
                </a:cubicBezTo>
                <a:cubicBezTo>
                  <a:pt x="379827" y="46892"/>
                  <a:pt x="409391" y="46255"/>
                  <a:pt x="436098" y="56270"/>
                </a:cubicBezTo>
                <a:cubicBezTo>
                  <a:pt x="448517" y="60927"/>
                  <a:pt x="453877" y="76120"/>
                  <a:pt x="464234" y="84406"/>
                </a:cubicBezTo>
                <a:cubicBezTo>
                  <a:pt x="477436" y="94968"/>
                  <a:pt x="493235" y="101979"/>
                  <a:pt x="506437" y="112541"/>
                </a:cubicBezTo>
                <a:cubicBezTo>
                  <a:pt x="516794" y="120827"/>
                  <a:pt x="523199" y="133853"/>
                  <a:pt x="534572" y="140677"/>
                </a:cubicBezTo>
                <a:cubicBezTo>
                  <a:pt x="547287" y="148306"/>
                  <a:pt x="562707" y="150055"/>
                  <a:pt x="576775" y="154744"/>
                </a:cubicBezTo>
                <a:cubicBezTo>
                  <a:pt x="586154" y="164123"/>
                  <a:pt x="593048" y="176948"/>
                  <a:pt x="604911" y="182880"/>
                </a:cubicBezTo>
                <a:cubicBezTo>
                  <a:pt x="631437" y="196143"/>
                  <a:pt x="661182" y="201637"/>
                  <a:pt x="689317" y="211015"/>
                </a:cubicBezTo>
                <a:cubicBezTo>
                  <a:pt x="703385" y="215704"/>
                  <a:pt x="719182" y="216858"/>
                  <a:pt x="731520" y="225083"/>
                </a:cubicBezTo>
                <a:cubicBezTo>
                  <a:pt x="777625" y="255819"/>
                  <a:pt x="756816" y="253218"/>
                  <a:pt x="787791" y="25321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手繪多邊形 3"/>
          <p:cNvSpPr/>
          <p:nvPr/>
        </p:nvSpPr>
        <p:spPr>
          <a:xfrm>
            <a:off x="1083243" y="3151163"/>
            <a:ext cx="1462763" cy="478302"/>
          </a:xfrm>
          <a:custGeom>
            <a:avLst/>
            <a:gdLst>
              <a:gd name="connsiteX0" fmla="*/ 140646 w 1462763"/>
              <a:gd name="connsiteY0" fmla="*/ 267286 h 478302"/>
              <a:gd name="connsiteX1" fmla="*/ 126579 w 1462763"/>
              <a:gd name="connsiteY1" fmla="*/ 196948 h 478302"/>
              <a:gd name="connsiteX2" fmla="*/ 168782 w 1462763"/>
              <a:gd name="connsiteY2" fmla="*/ 98474 h 478302"/>
              <a:gd name="connsiteX3" fmla="*/ 210985 w 1462763"/>
              <a:gd name="connsiteY3" fmla="*/ 84406 h 478302"/>
              <a:gd name="connsiteX4" fmla="*/ 253188 w 1462763"/>
              <a:gd name="connsiteY4" fmla="*/ 56271 h 478302"/>
              <a:gd name="connsiteX5" fmla="*/ 337594 w 1462763"/>
              <a:gd name="connsiteY5" fmla="*/ 28135 h 478302"/>
              <a:gd name="connsiteX6" fmla="*/ 379797 w 1462763"/>
              <a:gd name="connsiteY6" fmla="*/ 14068 h 478302"/>
              <a:gd name="connsiteX7" fmla="*/ 956572 w 1462763"/>
              <a:gd name="connsiteY7" fmla="*/ 28135 h 478302"/>
              <a:gd name="connsiteX8" fmla="*/ 998775 w 1462763"/>
              <a:gd name="connsiteY8" fmla="*/ 42203 h 478302"/>
              <a:gd name="connsiteX9" fmla="*/ 1055046 w 1462763"/>
              <a:gd name="connsiteY9" fmla="*/ 56271 h 478302"/>
              <a:gd name="connsiteX10" fmla="*/ 1083182 w 1462763"/>
              <a:gd name="connsiteY10" fmla="*/ 84406 h 478302"/>
              <a:gd name="connsiteX11" fmla="*/ 1266062 w 1462763"/>
              <a:gd name="connsiteY11" fmla="*/ 112542 h 478302"/>
              <a:gd name="connsiteX12" fmla="*/ 1308265 w 1462763"/>
              <a:gd name="connsiteY12" fmla="*/ 126609 h 478302"/>
              <a:gd name="connsiteX13" fmla="*/ 1378603 w 1462763"/>
              <a:gd name="connsiteY13" fmla="*/ 196948 h 478302"/>
              <a:gd name="connsiteX14" fmla="*/ 1392671 w 1462763"/>
              <a:gd name="connsiteY14" fmla="*/ 239151 h 478302"/>
              <a:gd name="connsiteX15" fmla="*/ 1420806 w 1462763"/>
              <a:gd name="connsiteY15" fmla="*/ 422031 h 478302"/>
              <a:gd name="connsiteX16" fmla="*/ 1378603 w 1462763"/>
              <a:gd name="connsiteY16" fmla="*/ 450166 h 478302"/>
              <a:gd name="connsiteX17" fmla="*/ 1223859 w 1462763"/>
              <a:gd name="connsiteY17" fmla="*/ 464234 h 478302"/>
              <a:gd name="connsiteX18" fmla="*/ 492339 w 1462763"/>
              <a:gd name="connsiteY18" fmla="*/ 478302 h 478302"/>
              <a:gd name="connsiteX19" fmla="*/ 253188 w 1462763"/>
              <a:gd name="connsiteY19" fmla="*/ 464234 h 478302"/>
              <a:gd name="connsiteX20" fmla="*/ 182849 w 1462763"/>
              <a:gd name="connsiteY20" fmla="*/ 450166 h 478302"/>
              <a:gd name="connsiteX21" fmla="*/ 98443 w 1462763"/>
              <a:gd name="connsiteY21" fmla="*/ 393895 h 478302"/>
              <a:gd name="connsiteX22" fmla="*/ 56240 w 1462763"/>
              <a:gd name="connsiteY22" fmla="*/ 309489 h 478302"/>
              <a:gd name="connsiteX23" fmla="*/ 70308 w 1462763"/>
              <a:gd name="connsiteY23" fmla="*/ 225083 h 478302"/>
              <a:gd name="connsiteX24" fmla="*/ 112511 w 1462763"/>
              <a:gd name="connsiteY24" fmla="*/ 154745 h 478302"/>
              <a:gd name="connsiteX25" fmla="*/ 154714 w 1462763"/>
              <a:gd name="connsiteY25" fmla="*/ 140677 h 478302"/>
              <a:gd name="connsiteX26" fmla="*/ 210985 w 1462763"/>
              <a:gd name="connsiteY26" fmla="*/ 126609 h 478302"/>
              <a:gd name="connsiteX27" fmla="*/ 281323 w 1462763"/>
              <a:gd name="connsiteY27" fmla="*/ 112542 h 478302"/>
              <a:gd name="connsiteX28" fmla="*/ 422000 w 1462763"/>
              <a:gd name="connsiteY28" fmla="*/ 70339 h 478302"/>
              <a:gd name="connsiteX29" fmla="*/ 745557 w 1462763"/>
              <a:gd name="connsiteY29" fmla="*/ 56271 h 478302"/>
              <a:gd name="connsiteX30" fmla="*/ 829963 w 1462763"/>
              <a:gd name="connsiteY30" fmla="*/ 28135 h 478302"/>
              <a:gd name="connsiteX31" fmla="*/ 942505 w 1462763"/>
              <a:gd name="connsiteY31" fmla="*/ 0 h 478302"/>
              <a:gd name="connsiteX32" fmla="*/ 998775 w 1462763"/>
              <a:gd name="connsiteY32" fmla="*/ 14068 h 478302"/>
              <a:gd name="connsiteX33" fmla="*/ 1097249 w 1462763"/>
              <a:gd name="connsiteY33" fmla="*/ 42203 h 478302"/>
              <a:gd name="connsiteX34" fmla="*/ 1251994 w 1462763"/>
              <a:gd name="connsiteY34" fmla="*/ 56271 h 478302"/>
              <a:gd name="connsiteX35" fmla="*/ 1294197 w 1462763"/>
              <a:gd name="connsiteY35" fmla="*/ 84406 h 478302"/>
              <a:gd name="connsiteX36" fmla="*/ 1350468 w 1462763"/>
              <a:gd name="connsiteY36" fmla="*/ 196948 h 478302"/>
              <a:gd name="connsiteX37" fmla="*/ 1406739 w 1462763"/>
              <a:gd name="connsiteY37" fmla="*/ 309489 h 478302"/>
              <a:gd name="connsiteX38" fmla="*/ 1392671 w 1462763"/>
              <a:gd name="connsiteY38" fmla="*/ 393895 h 478302"/>
              <a:gd name="connsiteX39" fmla="*/ 1308265 w 1462763"/>
              <a:gd name="connsiteY39" fmla="*/ 422031 h 478302"/>
              <a:gd name="connsiteX40" fmla="*/ 942505 w 1462763"/>
              <a:gd name="connsiteY40" fmla="*/ 407963 h 478302"/>
              <a:gd name="connsiteX41" fmla="*/ 295391 w 1462763"/>
              <a:gd name="connsiteY41" fmla="*/ 379828 h 478302"/>
              <a:gd name="connsiteX42" fmla="*/ 267255 w 1462763"/>
              <a:gd name="connsiteY42" fmla="*/ 351692 h 478302"/>
              <a:gd name="connsiteX43" fmla="*/ 225052 w 1462763"/>
              <a:gd name="connsiteY43" fmla="*/ 337625 h 478302"/>
              <a:gd name="connsiteX44" fmla="*/ 126579 w 1462763"/>
              <a:gd name="connsiteY44" fmla="*/ 309489 h 478302"/>
              <a:gd name="connsiteX45" fmla="*/ 84375 w 1462763"/>
              <a:gd name="connsiteY45" fmla="*/ 267286 h 478302"/>
              <a:gd name="connsiteX46" fmla="*/ 56240 w 1462763"/>
              <a:gd name="connsiteY46" fmla="*/ 112542 h 478302"/>
              <a:gd name="connsiteX47" fmla="*/ 253188 w 1462763"/>
              <a:gd name="connsiteY47" fmla="*/ 98474 h 47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462763" h="478302">
                <a:moveTo>
                  <a:pt x="140646" y="267286"/>
                </a:moveTo>
                <a:cubicBezTo>
                  <a:pt x="135957" y="243840"/>
                  <a:pt x="126579" y="220858"/>
                  <a:pt x="126579" y="196948"/>
                </a:cubicBezTo>
                <a:cubicBezTo>
                  <a:pt x="126579" y="169914"/>
                  <a:pt x="145808" y="116853"/>
                  <a:pt x="168782" y="98474"/>
                </a:cubicBezTo>
                <a:cubicBezTo>
                  <a:pt x="180361" y="89211"/>
                  <a:pt x="197722" y="91038"/>
                  <a:pt x="210985" y="84406"/>
                </a:cubicBezTo>
                <a:cubicBezTo>
                  <a:pt x="226107" y="76845"/>
                  <a:pt x="237738" y="63138"/>
                  <a:pt x="253188" y="56271"/>
                </a:cubicBezTo>
                <a:cubicBezTo>
                  <a:pt x="280289" y="44226"/>
                  <a:pt x="309459" y="37513"/>
                  <a:pt x="337594" y="28135"/>
                </a:cubicBezTo>
                <a:lnTo>
                  <a:pt x="379797" y="14068"/>
                </a:lnTo>
                <a:cubicBezTo>
                  <a:pt x="572055" y="18757"/>
                  <a:pt x="764455" y="19403"/>
                  <a:pt x="956572" y="28135"/>
                </a:cubicBezTo>
                <a:cubicBezTo>
                  <a:pt x="971385" y="28808"/>
                  <a:pt x="984517" y="38129"/>
                  <a:pt x="998775" y="42203"/>
                </a:cubicBezTo>
                <a:cubicBezTo>
                  <a:pt x="1017365" y="47515"/>
                  <a:pt x="1036289" y="51582"/>
                  <a:pt x="1055046" y="56271"/>
                </a:cubicBezTo>
                <a:cubicBezTo>
                  <a:pt x="1064425" y="65649"/>
                  <a:pt x="1070991" y="79181"/>
                  <a:pt x="1083182" y="84406"/>
                </a:cubicBezTo>
                <a:cubicBezTo>
                  <a:pt x="1109720" y="95779"/>
                  <a:pt x="1257665" y="111492"/>
                  <a:pt x="1266062" y="112542"/>
                </a:cubicBezTo>
                <a:cubicBezTo>
                  <a:pt x="1280130" y="117231"/>
                  <a:pt x="1296402" y="117712"/>
                  <a:pt x="1308265" y="126609"/>
                </a:cubicBezTo>
                <a:cubicBezTo>
                  <a:pt x="1334791" y="146504"/>
                  <a:pt x="1378603" y="196948"/>
                  <a:pt x="1378603" y="196948"/>
                </a:cubicBezTo>
                <a:cubicBezTo>
                  <a:pt x="1383292" y="211016"/>
                  <a:pt x="1383408" y="227572"/>
                  <a:pt x="1392671" y="239151"/>
                </a:cubicBezTo>
                <a:cubicBezTo>
                  <a:pt x="1458143" y="320991"/>
                  <a:pt x="1497142" y="173940"/>
                  <a:pt x="1420806" y="422031"/>
                </a:cubicBezTo>
                <a:cubicBezTo>
                  <a:pt x="1415834" y="438191"/>
                  <a:pt x="1395135" y="446623"/>
                  <a:pt x="1378603" y="450166"/>
                </a:cubicBezTo>
                <a:cubicBezTo>
                  <a:pt x="1327959" y="461018"/>
                  <a:pt x="1275627" y="462591"/>
                  <a:pt x="1223859" y="464234"/>
                </a:cubicBezTo>
                <a:cubicBezTo>
                  <a:pt x="980097" y="471973"/>
                  <a:pt x="736179" y="473613"/>
                  <a:pt x="492339" y="478302"/>
                </a:cubicBezTo>
                <a:cubicBezTo>
                  <a:pt x="412622" y="473613"/>
                  <a:pt x="332715" y="471464"/>
                  <a:pt x="253188" y="464234"/>
                </a:cubicBezTo>
                <a:cubicBezTo>
                  <a:pt x="229376" y="462069"/>
                  <a:pt x="204616" y="460060"/>
                  <a:pt x="182849" y="450166"/>
                </a:cubicBezTo>
                <a:cubicBezTo>
                  <a:pt x="152065" y="436173"/>
                  <a:pt x="98443" y="393895"/>
                  <a:pt x="98443" y="393895"/>
                </a:cubicBezTo>
                <a:cubicBezTo>
                  <a:pt x="84219" y="372558"/>
                  <a:pt x="56240" y="338609"/>
                  <a:pt x="56240" y="309489"/>
                </a:cubicBezTo>
                <a:cubicBezTo>
                  <a:pt x="56240" y="280966"/>
                  <a:pt x="64120" y="252927"/>
                  <a:pt x="70308" y="225083"/>
                </a:cubicBezTo>
                <a:cubicBezTo>
                  <a:pt x="77118" y="194439"/>
                  <a:pt x="84132" y="171772"/>
                  <a:pt x="112511" y="154745"/>
                </a:cubicBezTo>
                <a:cubicBezTo>
                  <a:pt x="125227" y="147116"/>
                  <a:pt x="140456" y="144751"/>
                  <a:pt x="154714" y="140677"/>
                </a:cubicBezTo>
                <a:cubicBezTo>
                  <a:pt x="173304" y="135365"/>
                  <a:pt x="192111" y="130803"/>
                  <a:pt x="210985" y="126609"/>
                </a:cubicBezTo>
                <a:cubicBezTo>
                  <a:pt x="234326" y="121422"/>
                  <a:pt x="258255" y="118833"/>
                  <a:pt x="281323" y="112542"/>
                </a:cubicBezTo>
                <a:cubicBezTo>
                  <a:pt x="299905" y="107474"/>
                  <a:pt x="391827" y="72574"/>
                  <a:pt x="422000" y="70339"/>
                </a:cubicBezTo>
                <a:cubicBezTo>
                  <a:pt x="529659" y="62364"/>
                  <a:pt x="637705" y="60960"/>
                  <a:pt x="745557" y="56271"/>
                </a:cubicBezTo>
                <a:cubicBezTo>
                  <a:pt x="773692" y="46892"/>
                  <a:pt x="800882" y="33951"/>
                  <a:pt x="829963" y="28135"/>
                </a:cubicBezTo>
                <a:cubicBezTo>
                  <a:pt x="914843" y="11160"/>
                  <a:pt x="877618" y="21629"/>
                  <a:pt x="942505" y="0"/>
                </a:cubicBezTo>
                <a:cubicBezTo>
                  <a:pt x="961262" y="4689"/>
                  <a:pt x="980185" y="8757"/>
                  <a:pt x="998775" y="14068"/>
                </a:cubicBezTo>
                <a:cubicBezTo>
                  <a:pt x="1036740" y="24915"/>
                  <a:pt x="1056034" y="36708"/>
                  <a:pt x="1097249" y="42203"/>
                </a:cubicBezTo>
                <a:cubicBezTo>
                  <a:pt x="1148589" y="49048"/>
                  <a:pt x="1200412" y="51582"/>
                  <a:pt x="1251994" y="56271"/>
                </a:cubicBezTo>
                <a:cubicBezTo>
                  <a:pt x="1266062" y="65649"/>
                  <a:pt x="1285236" y="70069"/>
                  <a:pt x="1294197" y="84406"/>
                </a:cubicBezTo>
                <a:cubicBezTo>
                  <a:pt x="1401962" y="256831"/>
                  <a:pt x="1267624" y="114104"/>
                  <a:pt x="1350468" y="196948"/>
                </a:cubicBezTo>
                <a:cubicBezTo>
                  <a:pt x="1382797" y="293937"/>
                  <a:pt x="1357632" y="260384"/>
                  <a:pt x="1406739" y="309489"/>
                </a:cubicBezTo>
                <a:cubicBezTo>
                  <a:pt x="1418455" y="344638"/>
                  <a:pt x="1437808" y="365684"/>
                  <a:pt x="1392671" y="393895"/>
                </a:cubicBezTo>
                <a:cubicBezTo>
                  <a:pt x="1367522" y="409613"/>
                  <a:pt x="1308265" y="422031"/>
                  <a:pt x="1308265" y="422031"/>
                </a:cubicBezTo>
                <a:lnTo>
                  <a:pt x="942505" y="407963"/>
                </a:lnTo>
                <a:cubicBezTo>
                  <a:pt x="311101" y="389661"/>
                  <a:pt x="529794" y="457959"/>
                  <a:pt x="295391" y="379828"/>
                </a:cubicBezTo>
                <a:cubicBezTo>
                  <a:pt x="286012" y="370449"/>
                  <a:pt x="278628" y="358516"/>
                  <a:pt x="267255" y="351692"/>
                </a:cubicBezTo>
                <a:cubicBezTo>
                  <a:pt x="254540" y="344063"/>
                  <a:pt x="239310" y="341699"/>
                  <a:pt x="225052" y="337625"/>
                </a:cubicBezTo>
                <a:cubicBezTo>
                  <a:pt x="101430" y="302305"/>
                  <a:pt x="227747" y="343213"/>
                  <a:pt x="126579" y="309489"/>
                </a:cubicBezTo>
                <a:cubicBezTo>
                  <a:pt x="112511" y="295421"/>
                  <a:pt x="99659" y="280022"/>
                  <a:pt x="84375" y="267286"/>
                </a:cubicBezTo>
                <a:cubicBezTo>
                  <a:pt x="50704" y="239227"/>
                  <a:pt x="-69858" y="196607"/>
                  <a:pt x="56240" y="112542"/>
                </a:cubicBezTo>
                <a:cubicBezTo>
                  <a:pt x="111003" y="76034"/>
                  <a:pt x="253188" y="98474"/>
                  <a:pt x="253188" y="98474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手繪多邊形 4"/>
          <p:cNvSpPr/>
          <p:nvPr/>
        </p:nvSpPr>
        <p:spPr>
          <a:xfrm>
            <a:off x="998806" y="4543865"/>
            <a:ext cx="1534632" cy="787790"/>
          </a:xfrm>
          <a:custGeom>
            <a:avLst/>
            <a:gdLst>
              <a:gd name="connsiteX0" fmla="*/ 140677 w 1534632"/>
              <a:gd name="connsiteY0" fmla="*/ 520504 h 787790"/>
              <a:gd name="connsiteX1" fmla="*/ 98474 w 1534632"/>
              <a:gd name="connsiteY1" fmla="*/ 450166 h 787790"/>
              <a:gd name="connsiteX2" fmla="*/ 42203 w 1534632"/>
              <a:gd name="connsiteY2" fmla="*/ 393895 h 787790"/>
              <a:gd name="connsiteX3" fmla="*/ 14068 w 1534632"/>
              <a:gd name="connsiteY3" fmla="*/ 351692 h 787790"/>
              <a:gd name="connsiteX4" fmla="*/ 42203 w 1534632"/>
              <a:gd name="connsiteY4" fmla="*/ 211015 h 787790"/>
              <a:gd name="connsiteX5" fmla="*/ 140677 w 1534632"/>
              <a:gd name="connsiteY5" fmla="*/ 126609 h 787790"/>
              <a:gd name="connsiteX6" fmla="*/ 168812 w 1534632"/>
              <a:gd name="connsiteY6" fmla="*/ 84406 h 787790"/>
              <a:gd name="connsiteX7" fmla="*/ 211016 w 1534632"/>
              <a:gd name="connsiteY7" fmla="*/ 70338 h 787790"/>
              <a:gd name="connsiteX8" fmla="*/ 478302 w 1534632"/>
              <a:gd name="connsiteY8" fmla="*/ 42203 h 787790"/>
              <a:gd name="connsiteX9" fmla="*/ 520505 w 1534632"/>
              <a:gd name="connsiteY9" fmla="*/ 28135 h 787790"/>
              <a:gd name="connsiteX10" fmla="*/ 618979 w 1534632"/>
              <a:gd name="connsiteY10" fmla="*/ 0 h 787790"/>
              <a:gd name="connsiteX11" fmla="*/ 900332 w 1534632"/>
              <a:gd name="connsiteY11" fmla="*/ 14067 h 787790"/>
              <a:gd name="connsiteX12" fmla="*/ 1012874 w 1534632"/>
              <a:gd name="connsiteY12" fmla="*/ 42203 h 787790"/>
              <a:gd name="connsiteX13" fmla="*/ 1209822 w 1534632"/>
              <a:gd name="connsiteY13" fmla="*/ 56270 h 787790"/>
              <a:gd name="connsiteX14" fmla="*/ 1294228 w 1534632"/>
              <a:gd name="connsiteY14" fmla="*/ 126609 h 787790"/>
              <a:gd name="connsiteX15" fmla="*/ 1378634 w 1534632"/>
              <a:gd name="connsiteY15" fmla="*/ 154744 h 787790"/>
              <a:gd name="connsiteX16" fmla="*/ 1420837 w 1534632"/>
              <a:gd name="connsiteY16" fmla="*/ 168812 h 787790"/>
              <a:gd name="connsiteX17" fmla="*/ 1434905 w 1534632"/>
              <a:gd name="connsiteY17" fmla="*/ 211015 h 787790"/>
              <a:gd name="connsiteX18" fmla="*/ 1463040 w 1534632"/>
              <a:gd name="connsiteY18" fmla="*/ 253218 h 787790"/>
              <a:gd name="connsiteX19" fmla="*/ 1477108 w 1534632"/>
              <a:gd name="connsiteY19" fmla="*/ 309489 h 787790"/>
              <a:gd name="connsiteX20" fmla="*/ 1463040 w 1534632"/>
              <a:gd name="connsiteY20" fmla="*/ 436098 h 787790"/>
              <a:gd name="connsiteX21" fmla="*/ 1378634 w 1534632"/>
              <a:gd name="connsiteY21" fmla="*/ 450166 h 787790"/>
              <a:gd name="connsiteX22" fmla="*/ 1322363 w 1534632"/>
              <a:gd name="connsiteY22" fmla="*/ 464233 h 787790"/>
              <a:gd name="connsiteX23" fmla="*/ 1083212 w 1534632"/>
              <a:gd name="connsiteY23" fmla="*/ 450166 h 787790"/>
              <a:gd name="connsiteX24" fmla="*/ 844062 w 1534632"/>
              <a:gd name="connsiteY24" fmla="*/ 464233 h 787790"/>
              <a:gd name="connsiteX25" fmla="*/ 801859 w 1534632"/>
              <a:gd name="connsiteY25" fmla="*/ 478301 h 787790"/>
              <a:gd name="connsiteX26" fmla="*/ 647114 w 1534632"/>
              <a:gd name="connsiteY26" fmla="*/ 492369 h 787790"/>
              <a:gd name="connsiteX27" fmla="*/ 492369 w 1534632"/>
              <a:gd name="connsiteY27" fmla="*/ 520504 h 787790"/>
              <a:gd name="connsiteX28" fmla="*/ 225083 w 1534632"/>
              <a:gd name="connsiteY28" fmla="*/ 506437 h 787790"/>
              <a:gd name="connsiteX29" fmla="*/ 168812 w 1534632"/>
              <a:gd name="connsiteY29" fmla="*/ 450166 h 787790"/>
              <a:gd name="connsiteX30" fmla="*/ 126609 w 1534632"/>
              <a:gd name="connsiteY30" fmla="*/ 379827 h 787790"/>
              <a:gd name="connsiteX31" fmla="*/ 126609 w 1534632"/>
              <a:gd name="connsiteY31" fmla="*/ 182880 h 787790"/>
              <a:gd name="connsiteX32" fmla="*/ 154745 w 1534632"/>
              <a:gd name="connsiteY32" fmla="*/ 154744 h 787790"/>
              <a:gd name="connsiteX33" fmla="*/ 295422 w 1534632"/>
              <a:gd name="connsiteY33" fmla="*/ 98473 h 787790"/>
              <a:gd name="connsiteX34" fmla="*/ 379828 w 1534632"/>
              <a:gd name="connsiteY34" fmla="*/ 70338 h 787790"/>
              <a:gd name="connsiteX35" fmla="*/ 436099 w 1534632"/>
              <a:gd name="connsiteY35" fmla="*/ 56270 h 787790"/>
              <a:gd name="connsiteX36" fmla="*/ 1097280 w 1534632"/>
              <a:gd name="connsiteY36" fmla="*/ 70338 h 787790"/>
              <a:gd name="connsiteX37" fmla="*/ 1139483 w 1534632"/>
              <a:gd name="connsiteY37" fmla="*/ 84406 h 787790"/>
              <a:gd name="connsiteX38" fmla="*/ 1195754 w 1534632"/>
              <a:gd name="connsiteY38" fmla="*/ 98473 h 787790"/>
              <a:gd name="connsiteX39" fmla="*/ 1266092 w 1534632"/>
              <a:gd name="connsiteY39" fmla="*/ 112541 h 787790"/>
              <a:gd name="connsiteX40" fmla="*/ 1364566 w 1534632"/>
              <a:gd name="connsiteY40" fmla="*/ 140677 h 787790"/>
              <a:gd name="connsiteX41" fmla="*/ 1406769 w 1534632"/>
              <a:gd name="connsiteY41" fmla="*/ 211015 h 787790"/>
              <a:gd name="connsiteX42" fmla="*/ 1463040 w 1534632"/>
              <a:gd name="connsiteY42" fmla="*/ 267286 h 787790"/>
              <a:gd name="connsiteX43" fmla="*/ 1491176 w 1534632"/>
              <a:gd name="connsiteY43" fmla="*/ 295421 h 787790"/>
              <a:gd name="connsiteX44" fmla="*/ 1505243 w 1534632"/>
              <a:gd name="connsiteY44" fmla="*/ 337624 h 787790"/>
              <a:gd name="connsiteX45" fmla="*/ 1533379 w 1534632"/>
              <a:gd name="connsiteY45" fmla="*/ 365760 h 787790"/>
              <a:gd name="connsiteX46" fmla="*/ 1519311 w 1534632"/>
              <a:gd name="connsiteY46" fmla="*/ 464233 h 787790"/>
              <a:gd name="connsiteX47" fmla="*/ 1477108 w 1534632"/>
              <a:gd name="connsiteY47" fmla="*/ 492369 h 787790"/>
              <a:gd name="connsiteX48" fmla="*/ 1364566 w 1534632"/>
              <a:gd name="connsiteY48" fmla="*/ 534572 h 787790"/>
              <a:gd name="connsiteX49" fmla="*/ 886265 w 1534632"/>
              <a:gd name="connsiteY49" fmla="*/ 520504 h 787790"/>
              <a:gd name="connsiteX50" fmla="*/ 829994 w 1534632"/>
              <a:gd name="connsiteY50" fmla="*/ 506437 h 787790"/>
              <a:gd name="connsiteX51" fmla="*/ 562708 w 1534632"/>
              <a:gd name="connsiteY51" fmla="*/ 492369 h 787790"/>
              <a:gd name="connsiteX52" fmla="*/ 520505 w 1534632"/>
              <a:gd name="connsiteY52" fmla="*/ 478301 h 787790"/>
              <a:gd name="connsiteX53" fmla="*/ 309489 w 1534632"/>
              <a:gd name="connsiteY53" fmla="*/ 506437 h 787790"/>
              <a:gd name="connsiteX54" fmla="*/ 196948 w 1534632"/>
              <a:gd name="connsiteY54" fmla="*/ 492369 h 787790"/>
              <a:gd name="connsiteX55" fmla="*/ 140677 w 1534632"/>
              <a:gd name="connsiteY55" fmla="*/ 422030 h 787790"/>
              <a:gd name="connsiteX56" fmla="*/ 98474 w 1534632"/>
              <a:gd name="connsiteY56" fmla="*/ 393895 h 787790"/>
              <a:gd name="connsiteX57" fmla="*/ 70339 w 1534632"/>
              <a:gd name="connsiteY57" fmla="*/ 351692 h 787790"/>
              <a:gd name="connsiteX58" fmla="*/ 28136 w 1534632"/>
              <a:gd name="connsiteY58" fmla="*/ 323557 h 787790"/>
              <a:gd name="connsiteX59" fmla="*/ 0 w 1534632"/>
              <a:gd name="connsiteY59" fmla="*/ 239150 h 787790"/>
              <a:gd name="connsiteX60" fmla="*/ 14068 w 1534632"/>
              <a:gd name="connsiteY60" fmla="*/ 196947 h 787790"/>
              <a:gd name="connsiteX61" fmla="*/ 56271 w 1534632"/>
              <a:gd name="connsiteY61" fmla="*/ 154744 h 787790"/>
              <a:gd name="connsiteX62" fmla="*/ 98474 w 1534632"/>
              <a:gd name="connsiteY62" fmla="*/ 126609 h 787790"/>
              <a:gd name="connsiteX63" fmla="*/ 267286 w 1534632"/>
              <a:gd name="connsiteY63" fmla="*/ 98473 h 787790"/>
              <a:gd name="connsiteX64" fmla="*/ 407963 w 1534632"/>
              <a:gd name="connsiteY64" fmla="*/ 84406 h 787790"/>
              <a:gd name="connsiteX65" fmla="*/ 647114 w 1534632"/>
              <a:gd name="connsiteY65" fmla="*/ 70338 h 787790"/>
              <a:gd name="connsiteX66" fmla="*/ 731520 w 1534632"/>
              <a:gd name="connsiteY66" fmla="*/ 98473 h 787790"/>
              <a:gd name="connsiteX67" fmla="*/ 942536 w 1534632"/>
              <a:gd name="connsiteY67" fmla="*/ 126609 h 787790"/>
              <a:gd name="connsiteX68" fmla="*/ 1266092 w 1534632"/>
              <a:gd name="connsiteY68" fmla="*/ 112541 h 787790"/>
              <a:gd name="connsiteX69" fmla="*/ 1378634 w 1534632"/>
              <a:gd name="connsiteY69" fmla="*/ 112541 h 787790"/>
              <a:gd name="connsiteX70" fmla="*/ 1463040 w 1534632"/>
              <a:gd name="connsiteY70" fmla="*/ 211015 h 787790"/>
              <a:gd name="connsiteX71" fmla="*/ 1463040 w 1534632"/>
              <a:gd name="connsiteY71" fmla="*/ 337624 h 787790"/>
              <a:gd name="connsiteX72" fmla="*/ 1448972 w 1534632"/>
              <a:gd name="connsiteY72" fmla="*/ 379827 h 787790"/>
              <a:gd name="connsiteX73" fmla="*/ 1364566 w 1534632"/>
              <a:gd name="connsiteY73" fmla="*/ 407963 h 787790"/>
              <a:gd name="connsiteX74" fmla="*/ 1322363 w 1534632"/>
              <a:gd name="connsiteY74" fmla="*/ 422030 h 787790"/>
              <a:gd name="connsiteX75" fmla="*/ 1280160 w 1534632"/>
              <a:gd name="connsiteY75" fmla="*/ 436098 h 787790"/>
              <a:gd name="connsiteX76" fmla="*/ 1097280 w 1534632"/>
              <a:gd name="connsiteY76" fmla="*/ 478301 h 787790"/>
              <a:gd name="connsiteX77" fmla="*/ 1012874 w 1534632"/>
              <a:gd name="connsiteY77" fmla="*/ 506437 h 787790"/>
              <a:gd name="connsiteX78" fmla="*/ 970671 w 1534632"/>
              <a:gd name="connsiteY78" fmla="*/ 534572 h 787790"/>
              <a:gd name="connsiteX79" fmla="*/ 886265 w 1534632"/>
              <a:gd name="connsiteY79" fmla="*/ 633046 h 787790"/>
              <a:gd name="connsiteX80" fmla="*/ 844062 w 1534632"/>
              <a:gd name="connsiteY80" fmla="*/ 647113 h 787790"/>
              <a:gd name="connsiteX81" fmla="*/ 759656 w 1534632"/>
              <a:gd name="connsiteY81" fmla="*/ 703384 h 787790"/>
              <a:gd name="connsiteX82" fmla="*/ 731520 w 1534632"/>
              <a:gd name="connsiteY82" fmla="*/ 731520 h 787790"/>
              <a:gd name="connsiteX83" fmla="*/ 647114 w 1534632"/>
              <a:gd name="connsiteY83" fmla="*/ 759655 h 787790"/>
              <a:gd name="connsiteX84" fmla="*/ 604911 w 1534632"/>
              <a:gd name="connsiteY84" fmla="*/ 773723 h 787790"/>
              <a:gd name="connsiteX85" fmla="*/ 562708 w 1534632"/>
              <a:gd name="connsiteY85" fmla="*/ 787790 h 787790"/>
              <a:gd name="connsiteX86" fmla="*/ 379828 w 1534632"/>
              <a:gd name="connsiteY86" fmla="*/ 773723 h 787790"/>
              <a:gd name="connsiteX87" fmla="*/ 337625 w 1534632"/>
              <a:gd name="connsiteY87" fmla="*/ 759655 h 787790"/>
              <a:gd name="connsiteX88" fmla="*/ 309489 w 1534632"/>
              <a:gd name="connsiteY88" fmla="*/ 731520 h 787790"/>
              <a:gd name="connsiteX89" fmla="*/ 225083 w 1534632"/>
              <a:gd name="connsiteY89" fmla="*/ 703384 h 787790"/>
              <a:gd name="connsiteX90" fmla="*/ 211016 w 1534632"/>
              <a:gd name="connsiteY90" fmla="*/ 661181 h 787790"/>
              <a:gd name="connsiteX91" fmla="*/ 182880 w 1534632"/>
              <a:gd name="connsiteY91" fmla="*/ 633046 h 787790"/>
              <a:gd name="connsiteX92" fmla="*/ 126609 w 1534632"/>
              <a:gd name="connsiteY92" fmla="*/ 562707 h 787790"/>
              <a:gd name="connsiteX93" fmla="*/ 112542 w 1534632"/>
              <a:gd name="connsiteY93" fmla="*/ 520504 h 787790"/>
              <a:gd name="connsiteX94" fmla="*/ 56271 w 1534632"/>
              <a:gd name="connsiteY94" fmla="*/ 436098 h 787790"/>
              <a:gd name="connsiteX95" fmla="*/ 28136 w 1534632"/>
              <a:gd name="connsiteY95" fmla="*/ 267286 h 7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534632" h="787790">
                <a:moveTo>
                  <a:pt x="140677" y="520504"/>
                </a:moveTo>
                <a:cubicBezTo>
                  <a:pt x="126609" y="497058"/>
                  <a:pt x="115261" y="471749"/>
                  <a:pt x="98474" y="450166"/>
                </a:cubicBezTo>
                <a:cubicBezTo>
                  <a:pt x="82188" y="429227"/>
                  <a:pt x="56917" y="415966"/>
                  <a:pt x="42203" y="393895"/>
                </a:cubicBezTo>
                <a:lnTo>
                  <a:pt x="14068" y="351692"/>
                </a:lnTo>
                <a:cubicBezTo>
                  <a:pt x="14546" y="348349"/>
                  <a:pt x="24667" y="235566"/>
                  <a:pt x="42203" y="211015"/>
                </a:cubicBezTo>
                <a:cubicBezTo>
                  <a:pt x="73215" y="167598"/>
                  <a:pt x="100122" y="153645"/>
                  <a:pt x="140677" y="126609"/>
                </a:cubicBezTo>
                <a:cubicBezTo>
                  <a:pt x="150055" y="112541"/>
                  <a:pt x="155610" y="94968"/>
                  <a:pt x="168812" y="84406"/>
                </a:cubicBezTo>
                <a:cubicBezTo>
                  <a:pt x="180391" y="75142"/>
                  <a:pt x="196758" y="74412"/>
                  <a:pt x="211016" y="70338"/>
                </a:cubicBezTo>
                <a:cubicBezTo>
                  <a:pt x="315353" y="40527"/>
                  <a:pt x="322093" y="52616"/>
                  <a:pt x="478302" y="42203"/>
                </a:cubicBezTo>
                <a:cubicBezTo>
                  <a:pt x="492370" y="37514"/>
                  <a:pt x="506247" y="32209"/>
                  <a:pt x="520505" y="28135"/>
                </a:cubicBezTo>
                <a:cubicBezTo>
                  <a:pt x="644180" y="-7202"/>
                  <a:pt x="517771" y="33734"/>
                  <a:pt x="618979" y="0"/>
                </a:cubicBezTo>
                <a:cubicBezTo>
                  <a:pt x="712763" y="4689"/>
                  <a:pt x="806965" y="4063"/>
                  <a:pt x="900332" y="14067"/>
                </a:cubicBezTo>
                <a:cubicBezTo>
                  <a:pt x="938781" y="18186"/>
                  <a:pt x="974304" y="39448"/>
                  <a:pt x="1012874" y="42203"/>
                </a:cubicBezTo>
                <a:lnTo>
                  <a:pt x="1209822" y="56270"/>
                </a:lnTo>
                <a:cubicBezTo>
                  <a:pt x="1235620" y="82069"/>
                  <a:pt x="1260784" y="109887"/>
                  <a:pt x="1294228" y="126609"/>
                </a:cubicBezTo>
                <a:cubicBezTo>
                  <a:pt x="1320754" y="139872"/>
                  <a:pt x="1350499" y="145366"/>
                  <a:pt x="1378634" y="154744"/>
                </a:cubicBezTo>
                <a:lnTo>
                  <a:pt x="1420837" y="168812"/>
                </a:lnTo>
                <a:cubicBezTo>
                  <a:pt x="1425526" y="182880"/>
                  <a:pt x="1428273" y="197752"/>
                  <a:pt x="1434905" y="211015"/>
                </a:cubicBezTo>
                <a:cubicBezTo>
                  <a:pt x="1442466" y="226137"/>
                  <a:pt x="1456380" y="237678"/>
                  <a:pt x="1463040" y="253218"/>
                </a:cubicBezTo>
                <a:cubicBezTo>
                  <a:pt x="1470656" y="270989"/>
                  <a:pt x="1472419" y="290732"/>
                  <a:pt x="1477108" y="309489"/>
                </a:cubicBezTo>
                <a:cubicBezTo>
                  <a:pt x="1472419" y="351692"/>
                  <a:pt x="1487391" y="401311"/>
                  <a:pt x="1463040" y="436098"/>
                </a:cubicBezTo>
                <a:cubicBezTo>
                  <a:pt x="1446683" y="459465"/>
                  <a:pt x="1406604" y="444572"/>
                  <a:pt x="1378634" y="450166"/>
                </a:cubicBezTo>
                <a:cubicBezTo>
                  <a:pt x="1359675" y="453958"/>
                  <a:pt x="1341120" y="459544"/>
                  <a:pt x="1322363" y="464233"/>
                </a:cubicBezTo>
                <a:cubicBezTo>
                  <a:pt x="1242646" y="459544"/>
                  <a:pt x="1163067" y="450166"/>
                  <a:pt x="1083212" y="450166"/>
                </a:cubicBezTo>
                <a:cubicBezTo>
                  <a:pt x="1003358" y="450166"/>
                  <a:pt x="923520" y="456287"/>
                  <a:pt x="844062" y="464233"/>
                </a:cubicBezTo>
                <a:cubicBezTo>
                  <a:pt x="829307" y="465708"/>
                  <a:pt x="816539" y="476204"/>
                  <a:pt x="801859" y="478301"/>
                </a:cubicBezTo>
                <a:cubicBezTo>
                  <a:pt x="750585" y="485626"/>
                  <a:pt x="698696" y="487680"/>
                  <a:pt x="647114" y="492369"/>
                </a:cubicBezTo>
                <a:cubicBezTo>
                  <a:pt x="597861" y="504682"/>
                  <a:pt x="542780" y="520504"/>
                  <a:pt x="492369" y="520504"/>
                </a:cubicBezTo>
                <a:cubicBezTo>
                  <a:pt x="403150" y="520504"/>
                  <a:pt x="314178" y="511126"/>
                  <a:pt x="225083" y="506437"/>
                </a:cubicBezTo>
                <a:cubicBezTo>
                  <a:pt x="206326" y="487680"/>
                  <a:pt x="177200" y="475331"/>
                  <a:pt x="168812" y="450166"/>
                </a:cubicBezTo>
                <a:cubicBezTo>
                  <a:pt x="150551" y="395380"/>
                  <a:pt x="165230" y="418448"/>
                  <a:pt x="126609" y="379827"/>
                </a:cubicBezTo>
                <a:cubicBezTo>
                  <a:pt x="100175" y="300521"/>
                  <a:pt x="97190" y="310362"/>
                  <a:pt x="126609" y="182880"/>
                </a:cubicBezTo>
                <a:cubicBezTo>
                  <a:pt x="129591" y="169956"/>
                  <a:pt x="145366" y="164123"/>
                  <a:pt x="154745" y="154744"/>
                </a:cubicBezTo>
                <a:cubicBezTo>
                  <a:pt x="183806" y="67556"/>
                  <a:pt x="149587" y="127640"/>
                  <a:pt x="295422" y="98473"/>
                </a:cubicBezTo>
                <a:cubicBezTo>
                  <a:pt x="324503" y="92657"/>
                  <a:pt x="351056" y="77531"/>
                  <a:pt x="379828" y="70338"/>
                </a:cubicBezTo>
                <a:lnTo>
                  <a:pt x="436099" y="56270"/>
                </a:lnTo>
                <a:lnTo>
                  <a:pt x="1097280" y="70338"/>
                </a:lnTo>
                <a:cubicBezTo>
                  <a:pt x="1112097" y="70931"/>
                  <a:pt x="1125225" y="80332"/>
                  <a:pt x="1139483" y="84406"/>
                </a:cubicBezTo>
                <a:cubicBezTo>
                  <a:pt x="1158073" y="89717"/>
                  <a:pt x="1176880" y="94279"/>
                  <a:pt x="1195754" y="98473"/>
                </a:cubicBezTo>
                <a:cubicBezTo>
                  <a:pt x="1219095" y="103660"/>
                  <a:pt x="1242751" y="107354"/>
                  <a:pt x="1266092" y="112541"/>
                </a:cubicBezTo>
                <a:cubicBezTo>
                  <a:pt x="1319086" y="124318"/>
                  <a:pt x="1317568" y="125011"/>
                  <a:pt x="1364566" y="140677"/>
                </a:cubicBezTo>
                <a:cubicBezTo>
                  <a:pt x="1468519" y="244626"/>
                  <a:pt x="1315467" y="83190"/>
                  <a:pt x="1406769" y="211015"/>
                </a:cubicBezTo>
                <a:cubicBezTo>
                  <a:pt x="1422187" y="232600"/>
                  <a:pt x="1444283" y="248529"/>
                  <a:pt x="1463040" y="267286"/>
                </a:cubicBezTo>
                <a:lnTo>
                  <a:pt x="1491176" y="295421"/>
                </a:lnTo>
                <a:cubicBezTo>
                  <a:pt x="1495865" y="309489"/>
                  <a:pt x="1497614" y="324909"/>
                  <a:pt x="1505243" y="337624"/>
                </a:cubicBezTo>
                <a:cubicBezTo>
                  <a:pt x="1512067" y="348997"/>
                  <a:pt x="1531914" y="352578"/>
                  <a:pt x="1533379" y="365760"/>
                </a:cubicBezTo>
                <a:cubicBezTo>
                  <a:pt x="1537041" y="398715"/>
                  <a:pt x="1532778" y="433933"/>
                  <a:pt x="1519311" y="464233"/>
                </a:cubicBezTo>
                <a:cubicBezTo>
                  <a:pt x="1512444" y="479683"/>
                  <a:pt x="1491788" y="483981"/>
                  <a:pt x="1477108" y="492369"/>
                </a:cubicBezTo>
                <a:cubicBezTo>
                  <a:pt x="1419894" y="525063"/>
                  <a:pt x="1426108" y="519186"/>
                  <a:pt x="1364566" y="534572"/>
                </a:cubicBezTo>
                <a:cubicBezTo>
                  <a:pt x="1205132" y="529883"/>
                  <a:pt x="1045547" y="528887"/>
                  <a:pt x="886265" y="520504"/>
                </a:cubicBezTo>
                <a:cubicBezTo>
                  <a:pt x="866958" y="519488"/>
                  <a:pt x="849256" y="508112"/>
                  <a:pt x="829994" y="506437"/>
                </a:cubicBezTo>
                <a:cubicBezTo>
                  <a:pt x="741111" y="498708"/>
                  <a:pt x="651803" y="497058"/>
                  <a:pt x="562708" y="492369"/>
                </a:cubicBezTo>
                <a:cubicBezTo>
                  <a:pt x="548640" y="487680"/>
                  <a:pt x="535334" y="478301"/>
                  <a:pt x="520505" y="478301"/>
                </a:cubicBezTo>
                <a:cubicBezTo>
                  <a:pt x="409778" y="478301"/>
                  <a:pt x="392389" y="485712"/>
                  <a:pt x="309489" y="506437"/>
                </a:cubicBezTo>
                <a:cubicBezTo>
                  <a:pt x="271975" y="501748"/>
                  <a:pt x="233159" y="503233"/>
                  <a:pt x="196948" y="492369"/>
                </a:cubicBezTo>
                <a:cubicBezTo>
                  <a:pt x="177059" y="486402"/>
                  <a:pt x="150417" y="431770"/>
                  <a:pt x="140677" y="422030"/>
                </a:cubicBezTo>
                <a:cubicBezTo>
                  <a:pt x="128722" y="410075"/>
                  <a:pt x="112542" y="403273"/>
                  <a:pt x="98474" y="393895"/>
                </a:cubicBezTo>
                <a:cubicBezTo>
                  <a:pt x="89096" y="379827"/>
                  <a:pt x="82294" y="363647"/>
                  <a:pt x="70339" y="351692"/>
                </a:cubicBezTo>
                <a:cubicBezTo>
                  <a:pt x="58384" y="339737"/>
                  <a:pt x="37097" y="337894"/>
                  <a:pt x="28136" y="323557"/>
                </a:cubicBezTo>
                <a:cubicBezTo>
                  <a:pt x="12417" y="298407"/>
                  <a:pt x="0" y="239150"/>
                  <a:pt x="0" y="239150"/>
                </a:cubicBezTo>
                <a:cubicBezTo>
                  <a:pt x="4689" y="225082"/>
                  <a:pt x="5843" y="209285"/>
                  <a:pt x="14068" y="196947"/>
                </a:cubicBezTo>
                <a:cubicBezTo>
                  <a:pt x="25104" y="180394"/>
                  <a:pt x="40987" y="167480"/>
                  <a:pt x="56271" y="154744"/>
                </a:cubicBezTo>
                <a:cubicBezTo>
                  <a:pt x="69259" y="143920"/>
                  <a:pt x="83352" y="134170"/>
                  <a:pt x="98474" y="126609"/>
                </a:cubicBezTo>
                <a:cubicBezTo>
                  <a:pt x="145403" y="103145"/>
                  <a:pt x="227760" y="102634"/>
                  <a:pt x="267286" y="98473"/>
                </a:cubicBezTo>
                <a:lnTo>
                  <a:pt x="407963" y="84406"/>
                </a:lnTo>
                <a:cubicBezTo>
                  <a:pt x="541505" y="39891"/>
                  <a:pt x="462833" y="53585"/>
                  <a:pt x="647114" y="70338"/>
                </a:cubicBezTo>
                <a:cubicBezTo>
                  <a:pt x="675249" y="79716"/>
                  <a:pt x="702092" y="94794"/>
                  <a:pt x="731520" y="98473"/>
                </a:cubicBezTo>
                <a:cubicBezTo>
                  <a:pt x="876964" y="116654"/>
                  <a:pt x="806636" y="107194"/>
                  <a:pt x="942536" y="126609"/>
                </a:cubicBezTo>
                <a:cubicBezTo>
                  <a:pt x="1050388" y="121920"/>
                  <a:pt x="1158433" y="120516"/>
                  <a:pt x="1266092" y="112541"/>
                </a:cubicBezTo>
                <a:cubicBezTo>
                  <a:pt x="1381849" y="103966"/>
                  <a:pt x="1262877" y="83601"/>
                  <a:pt x="1378634" y="112541"/>
                </a:cubicBezTo>
                <a:cubicBezTo>
                  <a:pt x="1446860" y="180767"/>
                  <a:pt x="1420191" y="146741"/>
                  <a:pt x="1463040" y="211015"/>
                </a:cubicBezTo>
                <a:cubicBezTo>
                  <a:pt x="1479455" y="293086"/>
                  <a:pt x="1484076" y="264000"/>
                  <a:pt x="1463040" y="337624"/>
                </a:cubicBezTo>
                <a:cubicBezTo>
                  <a:pt x="1458966" y="351882"/>
                  <a:pt x="1461039" y="371208"/>
                  <a:pt x="1448972" y="379827"/>
                </a:cubicBezTo>
                <a:cubicBezTo>
                  <a:pt x="1424839" y="397065"/>
                  <a:pt x="1392701" y="398585"/>
                  <a:pt x="1364566" y="407963"/>
                </a:cubicBezTo>
                <a:lnTo>
                  <a:pt x="1322363" y="422030"/>
                </a:lnTo>
                <a:cubicBezTo>
                  <a:pt x="1308295" y="426719"/>
                  <a:pt x="1294701" y="433190"/>
                  <a:pt x="1280160" y="436098"/>
                </a:cubicBezTo>
                <a:cubicBezTo>
                  <a:pt x="1224369" y="447256"/>
                  <a:pt x="1148171" y="461337"/>
                  <a:pt x="1097280" y="478301"/>
                </a:cubicBezTo>
                <a:cubicBezTo>
                  <a:pt x="1069145" y="487680"/>
                  <a:pt x="1037550" y="489986"/>
                  <a:pt x="1012874" y="506437"/>
                </a:cubicBezTo>
                <a:lnTo>
                  <a:pt x="970671" y="534572"/>
                </a:lnTo>
                <a:cubicBezTo>
                  <a:pt x="952671" y="561573"/>
                  <a:pt x="915505" y="623300"/>
                  <a:pt x="886265" y="633046"/>
                </a:cubicBezTo>
                <a:lnTo>
                  <a:pt x="844062" y="647113"/>
                </a:lnTo>
                <a:cubicBezTo>
                  <a:pt x="779550" y="711625"/>
                  <a:pt x="861857" y="635250"/>
                  <a:pt x="759656" y="703384"/>
                </a:cubicBezTo>
                <a:cubicBezTo>
                  <a:pt x="748620" y="710741"/>
                  <a:pt x="743383" y="725588"/>
                  <a:pt x="731520" y="731520"/>
                </a:cubicBezTo>
                <a:cubicBezTo>
                  <a:pt x="704994" y="744783"/>
                  <a:pt x="675249" y="750277"/>
                  <a:pt x="647114" y="759655"/>
                </a:cubicBezTo>
                <a:lnTo>
                  <a:pt x="604911" y="773723"/>
                </a:lnTo>
                <a:lnTo>
                  <a:pt x="562708" y="787790"/>
                </a:lnTo>
                <a:cubicBezTo>
                  <a:pt x="501748" y="783101"/>
                  <a:pt x="440496" y="781306"/>
                  <a:pt x="379828" y="773723"/>
                </a:cubicBezTo>
                <a:cubicBezTo>
                  <a:pt x="365114" y="771884"/>
                  <a:pt x="350341" y="767284"/>
                  <a:pt x="337625" y="759655"/>
                </a:cubicBezTo>
                <a:cubicBezTo>
                  <a:pt x="326252" y="752831"/>
                  <a:pt x="321352" y="737451"/>
                  <a:pt x="309489" y="731520"/>
                </a:cubicBezTo>
                <a:cubicBezTo>
                  <a:pt x="282963" y="718257"/>
                  <a:pt x="225083" y="703384"/>
                  <a:pt x="225083" y="703384"/>
                </a:cubicBezTo>
                <a:cubicBezTo>
                  <a:pt x="220394" y="689316"/>
                  <a:pt x="218645" y="673896"/>
                  <a:pt x="211016" y="661181"/>
                </a:cubicBezTo>
                <a:cubicBezTo>
                  <a:pt x="204192" y="649808"/>
                  <a:pt x="191166" y="643403"/>
                  <a:pt x="182880" y="633046"/>
                </a:cubicBezTo>
                <a:cubicBezTo>
                  <a:pt x="111889" y="544309"/>
                  <a:pt x="194548" y="630646"/>
                  <a:pt x="126609" y="562707"/>
                </a:cubicBezTo>
                <a:cubicBezTo>
                  <a:pt x="121920" y="548639"/>
                  <a:pt x="119743" y="533467"/>
                  <a:pt x="112542" y="520504"/>
                </a:cubicBezTo>
                <a:cubicBezTo>
                  <a:pt x="96120" y="490945"/>
                  <a:pt x="66964" y="468177"/>
                  <a:pt x="56271" y="436098"/>
                </a:cubicBezTo>
                <a:cubicBezTo>
                  <a:pt x="19239" y="325000"/>
                  <a:pt x="28136" y="381349"/>
                  <a:pt x="28136" y="2672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手繪多邊形 8"/>
          <p:cNvSpPr/>
          <p:nvPr/>
        </p:nvSpPr>
        <p:spPr>
          <a:xfrm>
            <a:off x="1069145" y="4586068"/>
            <a:ext cx="815926" cy="464234"/>
          </a:xfrm>
          <a:custGeom>
            <a:avLst/>
            <a:gdLst>
              <a:gd name="connsiteX0" fmla="*/ 14067 w 815926"/>
              <a:gd name="connsiteY0" fmla="*/ 70338 h 464234"/>
              <a:gd name="connsiteX1" fmla="*/ 84406 w 815926"/>
              <a:gd name="connsiteY1" fmla="*/ 28135 h 464234"/>
              <a:gd name="connsiteX2" fmla="*/ 196947 w 815926"/>
              <a:gd name="connsiteY2" fmla="*/ 0 h 464234"/>
              <a:gd name="connsiteX3" fmla="*/ 337624 w 815926"/>
              <a:gd name="connsiteY3" fmla="*/ 14067 h 464234"/>
              <a:gd name="connsiteX4" fmla="*/ 407963 w 815926"/>
              <a:gd name="connsiteY4" fmla="*/ 28135 h 464234"/>
              <a:gd name="connsiteX5" fmla="*/ 506437 w 815926"/>
              <a:gd name="connsiteY5" fmla="*/ 42203 h 464234"/>
              <a:gd name="connsiteX6" fmla="*/ 590843 w 815926"/>
              <a:gd name="connsiteY6" fmla="*/ 70338 h 464234"/>
              <a:gd name="connsiteX7" fmla="*/ 675249 w 815926"/>
              <a:gd name="connsiteY7" fmla="*/ 112541 h 464234"/>
              <a:gd name="connsiteX8" fmla="*/ 731520 w 815926"/>
              <a:gd name="connsiteY8" fmla="*/ 168812 h 464234"/>
              <a:gd name="connsiteX9" fmla="*/ 773723 w 815926"/>
              <a:gd name="connsiteY9" fmla="*/ 211015 h 464234"/>
              <a:gd name="connsiteX10" fmla="*/ 801858 w 815926"/>
              <a:gd name="connsiteY10" fmla="*/ 295421 h 464234"/>
              <a:gd name="connsiteX11" fmla="*/ 815926 w 815926"/>
              <a:gd name="connsiteY11" fmla="*/ 337624 h 464234"/>
              <a:gd name="connsiteX12" fmla="*/ 801858 w 815926"/>
              <a:gd name="connsiteY12" fmla="*/ 379827 h 464234"/>
              <a:gd name="connsiteX13" fmla="*/ 773723 w 815926"/>
              <a:gd name="connsiteY13" fmla="*/ 407963 h 464234"/>
              <a:gd name="connsiteX14" fmla="*/ 731520 w 815926"/>
              <a:gd name="connsiteY14" fmla="*/ 436098 h 464234"/>
              <a:gd name="connsiteX15" fmla="*/ 675249 w 815926"/>
              <a:gd name="connsiteY15" fmla="*/ 450166 h 464234"/>
              <a:gd name="connsiteX16" fmla="*/ 633046 w 815926"/>
              <a:gd name="connsiteY16" fmla="*/ 464234 h 464234"/>
              <a:gd name="connsiteX17" fmla="*/ 295421 w 815926"/>
              <a:gd name="connsiteY17" fmla="*/ 450166 h 464234"/>
              <a:gd name="connsiteX18" fmla="*/ 211015 w 815926"/>
              <a:gd name="connsiteY18" fmla="*/ 407963 h 464234"/>
              <a:gd name="connsiteX19" fmla="*/ 126609 w 815926"/>
              <a:gd name="connsiteY19" fmla="*/ 365760 h 464234"/>
              <a:gd name="connsiteX20" fmla="*/ 28135 w 815926"/>
              <a:gd name="connsiteY20" fmla="*/ 253218 h 464234"/>
              <a:gd name="connsiteX21" fmla="*/ 14067 w 815926"/>
              <a:gd name="connsiteY21" fmla="*/ 211015 h 464234"/>
              <a:gd name="connsiteX22" fmla="*/ 0 w 815926"/>
              <a:gd name="connsiteY22" fmla="*/ 140677 h 464234"/>
              <a:gd name="connsiteX23" fmla="*/ 14067 w 815926"/>
              <a:gd name="connsiteY23" fmla="*/ 14067 h 464234"/>
              <a:gd name="connsiteX24" fmla="*/ 56270 w 815926"/>
              <a:gd name="connsiteY24" fmla="*/ 0 h 464234"/>
              <a:gd name="connsiteX25" fmla="*/ 182880 w 815926"/>
              <a:gd name="connsiteY25" fmla="*/ 14067 h 464234"/>
              <a:gd name="connsiteX26" fmla="*/ 337624 w 815926"/>
              <a:gd name="connsiteY26" fmla="*/ 28135 h 464234"/>
              <a:gd name="connsiteX27" fmla="*/ 436098 w 815926"/>
              <a:gd name="connsiteY27" fmla="*/ 42203 h 464234"/>
              <a:gd name="connsiteX28" fmla="*/ 604910 w 815926"/>
              <a:gd name="connsiteY28" fmla="*/ 56270 h 464234"/>
              <a:gd name="connsiteX29" fmla="*/ 647113 w 815926"/>
              <a:gd name="connsiteY29" fmla="*/ 84406 h 4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5926" h="464234">
                <a:moveTo>
                  <a:pt x="14067" y="70338"/>
                </a:moveTo>
                <a:cubicBezTo>
                  <a:pt x="37513" y="56270"/>
                  <a:pt x="58886" y="37950"/>
                  <a:pt x="84406" y="28135"/>
                </a:cubicBezTo>
                <a:cubicBezTo>
                  <a:pt x="120497" y="14254"/>
                  <a:pt x="196947" y="0"/>
                  <a:pt x="196947" y="0"/>
                </a:cubicBezTo>
                <a:cubicBezTo>
                  <a:pt x="243839" y="4689"/>
                  <a:pt x="290911" y="7839"/>
                  <a:pt x="337624" y="14067"/>
                </a:cubicBezTo>
                <a:cubicBezTo>
                  <a:pt x="361325" y="17227"/>
                  <a:pt x="384378" y="24204"/>
                  <a:pt x="407963" y="28135"/>
                </a:cubicBezTo>
                <a:cubicBezTo>
                  <a:pt x="440670" y="33586"/>
                  <a:pt x="473612" y="37514"/>
                  <a:pt x="506437" y="42203"/>
                </a:cubicBezTo>
                <a:lnTo>
                  <a:pt x="590843" y="70338"/>
                </a:lnTo>
                <a:cubicBezTo>
                  <a:pt x="631689" y="83953"/>
                  <a:pt x="640543" y="82793"/>
                  <a:pt x="675249" y="112541"/>
                </a:cubicBezTo>
                <a:cubicBezTo>
                  <a:pt x="695389" y="129804"/>
                  <a:pt x="712763" y="150055"/>
                  <a:pt x="731520" y="168812"/>
                </a:cubicBezTo>
                <a:lnTo>
                  <a:pt x="773723" y="211015"/>
                </a:lnTo>
                <a:lnTo>
                  <a:pt x="801858" y="295421"/>
                </a:lnTo>
                <a:lnTo>
                  <a:pt x="815926" y="337624"/>
                </a:lnTo>
                <a:cubicBezTo>
                  <a:pt x="811237" y="351692"/>
                  <a:pt x="809487" y="367111"/>
                  <a:pt x="801858" y="379827"/>
                </a:cubicBezTo>
                <a:cubicBezTo>
                  <a:pt x="795034" y="391200"/>
                  <a:pt x="784080" y="399677"/>
                  <a:pt x="773723" y="407963"/>
                </a:cubicBezTo>
                <a:cubicBezTo>
                  <a:pt x="760521" y="418525"/>
                  <a:pt x="747060" y="429438"/>
                  <a:pt x="731520" y="436098"/>
                </a:cubicBezTo>
                <a:cubicBezTo>
                  <a:pt x="713749" y="443714"/>
                  <a:pt x="693839" y="444854"/>
                  <a:pt x="675249" y="450166"/>
                </a:cubicBezTo>
                <a:cubicBezTo>
                  <a:pt x="660991" y="454240"/>
                  <a:pt x="647114" y="459545"/>
                  <a:pt x="633046" y="464234"/>
                </a:cubicBezTo>
                <a:cubicBezTo>
                  <a:pt x="520504" y="459545"/>
                  <a:pt x="407753" y="458487"/>
                  <a:pt x="295421" y="450166"/>
                </a:cubicBezTo>
                <a:cubicBezTo>
                  <a:pt x="253914" y="447091"/>
                  <a:pt x="246475" y="425693"/>
                  <a:pt x="211015" y="407963"/>
                </a:cubicBezTo>
                <a:cubicBezTo>
                  <a:pt x="153465" y="379188"/>
                  <a:pt x="180361" y="412793"/>
                  <a:pt x="126609" y="365760"/>
                </a:cubicBezTo>
                <a:cubicBezTo>
                  <a:pt x="94013" y="337238"/>
                  <a:pt x="49322" y="295592"/>
                  <a:pt x="28135" y="253218"/>
                </a:cubicBezTo>
                <a:cubicBezTo>
                  <a:pt x="21503" y="239955"/>
                  <a:pt x="17663" y="225401"/>
                  <a:pt x="14067" y="211015"/>
                </a:cubicBezTo>
                <a:cubicBezTo>
                  <a:pt x="8268" y="187819"/>
                  <a:pt x="4689" y="164123"/>
                  <a:pt x="0" y="140677"/>
                </a:cubicBezTo>
                <a:cubicBezTo>
                  <a:pt x="4689" y="98474"/>
                  <a:pt x="-1703" y="53493"/>
                  <a:pt x="14067" y="14067"/>
                </a:cubicBezTo>
                <a:cubicBezTo>
                  <a:pt x="19574" y="299"/>
                  <a:pt x="41441" y="0"/>
                  <a:pt x="56270" y="0"/>
                </a:cubicBezTo>
                <a:cubicBezTo>
                  <a:pt x="98733" y="0"/>
                  <a:pt x="140628" y="9842"/>
                  <a:pt x="182880" y="14067"/>
                </a:cubicBezTo>
                <a:cubicBezTo>
                  <a:pt x="234417" y="19221"/>
                  <a:pt x="286147" y="22415"/>
                  <a:pt x="337624" y="28135"/>
                </a:cubicBezTo>
                <a:cubicBezTo>
                  <a:pt x="370579" y="31797"/>
                  <a:pt x="403122" y="38732"/>
                  <a:pt x="436098" y="42203"/>
                </a:cubicBezTo>
                <a:cubicBezTo>
                  <a:pt x="492253" y="48114"/>
                  <a:pt x="548639" y="51581"/>
                  <a:pt x="604910" y="56270"/>
                </a:cubicBezTo>
                <a:cubicBezTo>
                  <a:pt x="651562" y="71821"/>
                  <a:pt x="647113" y="55509"/>
                  <a:pt x="647113" y="8440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71450"/>
            <a:ext cx="9144000" cy="70294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50825" y="0"/>
            <a:ext cx="74168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egoe UI Black" panose="020B0A02040204020203" pitchFamily="34" charset="0"/>
              </a:rPr>
              <a:t>我的土法煉鋼策略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68313" y="1412875"/>
            <a:ext cx="777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  <a:t>1.</a:t>
            </a:r>
            <a:r>
              <a:rPr lang="zh-TW" altLang="en-US" sz="4000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  <a:t> 玩出興趣</a:t>
            </a:r>
            <a:r>
              <a:rPr lang="en-US" altLang="zh-TW" sz="4000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  <a:t>,</a:t>
            </a:r>
            <a:r>
              <a:rPr lang="zh-TW" altLang="en-US" sz="4000" b="1" i="1">
                <a:solidFill>
                  <a:srgbClr val="00B0F0"/>
                </a:solidFill>
                <a:latin typeface="新細明體" pitchFamily="18" charset="-120"/>
                <a:cs typeface="Times New Roman" pitchFamily="18" charset="0"/>
              </a:rPr>
              <a:t> 玩出企圖心</a:t>
            </a:r>
            <a:endParaRPr lang="zh-TW" altLang="en-US" sz="4000" b="1" i="1">
              <a:solidFill>
                <a:srgbClr val="00B0F0"/>
              </a:solidFill>
              <a:latin typeface="新細明體" pitchFamily="18" charset="-120"/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487363" y="2349500"/>
            <a:ext cx="6192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i="1">
                <a:solidFill>
                  <a:srgbClr val="FFFF00"/>
                </a:solidFill>
                <a:latin typeface="新細明體" pitchFamily="18" charset="-120"/>
                <a:cs typeface="Times New Roman" pitchFamily="18" charset="0"/>
              </a:rPr>
              <a:t>2.</a:t>
            </a:r>
            <a:r>
              <a:rPr lang="zh-TW" altLang="en-US" sz="4000" b="1" i="1">
                <a:solidFill>
                  <a:srgbClr val="FFFF00"/>
                </a:solidFill>
                <a:latin typeface="新細明體" pitchFamily="18" charset="-120"/>
                <a:cs typeface="Times New Roman" pitchFamily="18" charset="0"/>
              </a:rPr>
              <a:t>對症下藥</a:t>
            </a:r>
            <a:r>
              <a:rPr lang="en-US" altLang="zh-TW" sz="4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TW" altLang="en-US" sz="4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4000" b="1" i="1">
                <a:solidFill>
                  <a:srgbClr val="FFFF00"/>
                </a:solidFill>
                <a:latin typeface="新細明體" pitchFamily="18" charset="-120"/>
                <a:cs typeface="Times New Roman" pitchFamily="18" charset="0"/>
              </a:rPr>
              <a:t>少量多餐</a:t>
            </a:r>
            <a:r>
              <a:rPr lang="zh-TW" altLang="en-US" sz="4000" b="1" i="1">
                <a:solidFill>
                  <a:srgbClr val="92D050"/>
                </a:solidFill>
                <a:latin typeface="新細明體" pitchFamily="18" charset="-120"/>
                <a:cs typeface="Times New Roman" pitchFamily="18" charset="0"/>
              </a:rPr>
              <a:t> </a:t>
            </a:r>
            <a:endParaRPr lang="zh-TW" altLang="en-US" sz="4000" b="1" i="1">
              <a:solidFill>
                <a:srgbClr val="92D050"/>
              </a:solidFill>
              <a:latin typeface="新細明體" pitchFamily="18" charset="-12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520700" y="3429000"/>
            <a:ext cx="8443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i="1">
                <a:solidFill>
                  <a:srgbClr val="92D050"/>
                </a:solidFill>
                <a:latin typeface="新細明體" pitchFamily="18" charset="-120"/>
                <a:cs typeface="Times New Roman" pitchFamily="18" charset="0"/>
              </a:rPr>
              <a:t>3.</a:t>
            </a:r>
            <a:r>
              <a:rPr lang="zh-TW" altLang="en-US" sz="4000" b="1" i="1">
                <a:solidFill>
                  <a:srgbClr val="92D050"/>
                </a:solidFill>
                <a:latin typeface="新細明體" pitchFamily="18" charset="-120"/>
                <a:cs typeface="Times New Roman" pitchFamily="18" charset="0"/>
              </a:rPr>
              <a:t>實施置入性行銷</a:t>
            </a:r>
            <a:r>
              <a:rPr lang="en-US" altLang="zh-TW" sz="4000" b="1" i="1">
                <a:solidFill>
                  <a:srgbClr val="92D050"/>
                </a:solidFill>
                <a:latin typeface="新細明體" pitchFamily="18" charset="-120"/>
                <a:cs typeface="Times New Roman" pitchFamily="18" charset="0"/>
              </a:rPr>
              <a:t>,</a:t>
            </a:r>
            <a:r>
              <a:rPr lang="zh-TW" altLang="en-US" sz="4000" b="1" i="1">
                <a:solidFill>
                  <a:srgbClr val="92D050"/>
                </a:solidFill>
                <a:latin typeface="新細明體" pitchFamily="18" charset="-120"/>
                <a:cs typeface="Times New Roman" pitchFamily="18" charset="0"/>
              </a:rPr>
              <a:t> 催眠</a:t>
            </a:r>
            <a:r>
              <a:rPr lang="en-US" altLang="zh-TW" sz="4000" b="1" i="1">
                <a:solidFill>
                  <a:srgbClr val="92D050"/>
                </a:solidFill>
                <a:latin typeface="新細明體" pitchFamily="18" charset="-120"/>
                <a:cs typeface="Times New Roman" pitchFamily="18" charset="0"/>
              </a:rPr>
              <a:t>?</a:t>
            </a:r>
            <a:r>
              <a:rPr lang="zh-TW" altLang="en-US" sz="4000" b="1" i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潛移默化</a:t>
            </a:r>
            <a:r>
              <a:rPr lang="en-US" altLang="zh-TW" sz="4000" b="1" i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TW" altLang="en-US" sz="4000" b="1" i="1">
              <a:solidFill>
                <a:srgbClr val="92D050"/>
              </a:solidFill>
              <a:latin typeface="新細明體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9525"/>
            <a:ext cx="925195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爆炸 2 3"/>
          <p:cNvSpPr/>
          <p:nvPr/>
        </p:nvSpPr>
        <p:spPr>
          <a:xfrm rot="287317">
            <a:off x="538163" y="-204788"/>
            <a:ext cx="8267700" cy="6508751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 rot="-1162148">
            <a:off x="1341438" y="2513013"/>
            <a:ext cx="6170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>
                <a:solidFill>
                  <a:srgbClr val="FFFF00"/>
                </a:solidFill>
                <a:latin typeface="Franklin Gothic Heavy" pitchFamily="34" charset="0"/>
              </a:rPr>
              <a:t>Try board games</a:t>
            </a:r>
            <a:endParaRPr lang="zh-TW" altLang="en-US" sz="600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7986" r="18887" b="13020"/>
          <a:stretch>
            <a:fillRect/>
          </a:stretch>
        </p:blipFill>
        <p:spPr bwMode="auto">
          <a:xfrm>
            <a:off x="0" y="-19050"/>
            <a:ext cx="9174163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651000" y="1828800"/>
          <a:ext cx="1358900" cy="2222500"/>
        </p:xfrm>
        <a:graphic>
          <a:graphicData uri="http://schemas.openxmlformats.org/drawingml/2006/table">
            <a:tbl>
              <a:tblPr/>
              <a:tblGrid>
                <a:gridCol w="1358900"/>
              </a:tblGrid>
              <a:tr h="22225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ysDash"/>
                    </a:lnL>
                    <a:lnR w="12700" cmpd="sng">
                      <a:solidFill>
                        <a:schemeClr val="tx1"/>
                      </a:solidFill>
                      <a:prstDash val="sysDash"/>
                    </a:lnR>
                    <a:lnT w="12700" cmpd="sng">
                      <a:solidFill>
                        <a:schemeClr val="tx1"/>
                      </a:solidFill>
                      <a:prstDash val="sysDash"/>
                    </a:lnT>
                    <a:lnB w="12700" cmpd="sng">
                      <a:solidFill>
                        <a:schemeClr val="tx1"/>
                      </a:solidFill>
                      <a:prstDash val="sysDash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227763" y="1844675"/>
          <a:ext cx="1358900" cy="2222500"/>
        </p:xfrm>
        <a:graphic>
          <a:graphicData uri="http://schemas.openxmlformats.org/drawingml/2006/table">
            <a:tbl>
              <a:tblPr/>
              <a:tblGrid>
                <a:gridCol w="1358900"/>
              </a:tblGrid>
              <a:tr h="22225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ysDash"/>
                    </a:lnL>
                    <a:lnR w="12700" cmpd="sng">
                      <a:solidFill>
                        <a:schemeClr val="tx1"/>
                      </a:solidFill>
                      <a:prstDash val="sysDash"/>
                    </a:lnR>
                    <a:lnT w="12700" cmpd="sng">
                      <a:solidFill>
                        <a:schemeClr val="tx1"/>
                      </a:solidFill>
                      <a:prstDash val="sysDash"/>
                    </a:lnT>
                    <a:lnB w="12700" cmpd="sng">
                      <a:solidFill>
                        <a:schemeClr val="tx1"/>
                      </a:solidFill>
                      <a:prstDash val="sysDash"/>
                    </a:lnB>
                  </a:tcPr>
                </a:tc>
              </a:tr>
            </a:tbl>
          </a:graphicData>
        </a:graphic>
      </p:graphicFrame>
      <p:sp>
        <p:nvSpPr>
          <p:cNvPr id="39951" name="文字方塊 5"/>
          <p:cNvSpPr txBox="1">
            <a:spLocks noChangeArrowheads="1"/>
          </p:cNvSpPr>
          <p:nvPr/>
        </p:nvSpPr>
        <p:spPr bwMode="auto">
          <a:xfrm>
            <a:off x="1617663" y="2271713"/>
            <a:ext cx="1657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Gill Sans Ultra Bold" pitchFamily="34" charset="0"/>
              </a:rPr>
              <a:t> Fortune</a:t>
            </a:r>
            <a:br>
              <a:rPr lang="en-US" altLang="zh-TW" sz="1800">
                <a:solidFill>
                  <a:srgbClr val="FF0000"/>
                </a:solidFill>
                <a:latin typeface="Gill Sans Ultra Bold" pitchFamily="34" charset="0"/>
              </a:rPr>
            </a:br>
            <a:r>
              <a:rPr lang="en-US" altLang="zh-TW" sz="1800">
                <a:solidFill>
                  <a:srgbClr val="FF0000"/>
                </a:solidFill>
                <a:latin typeface="Gill Sans Ultra Bold" pitchFamily="34" charset="0"/>
              </a:rPr>
              <a:t/>
            </a:r>
            <a:br>
              <a:rPr lang="en-US" altLang="zh-TW" sz="1800">
                <a:solidFill>
                  <a:srgbClr val="FF0000"/>
                </a:solidFill>
                <a:latin typeface="Gill Sans Ultra Bold" pitchFamily="34" charset="0"/>
              </a:rPr>
            </a:br>
            <a:r>
              <a:rPr lang="en-US" altLang="zh-TW" sz="1800">
                <a:solidFill>
                  <a:srgbClr val="FF0000"/>
                </a:solidFill>
                <a:latin typeface="Gill Sans Ultra Bold" pitchFamily="34" charset="0"/>
              </a:rPr>
              <a:t>   Cards</a:t>
            </a:r>
            <a:endParaRPr lang="zh-TW" altLang="en-US" sz="1800">
              <a:solidFill>
                <a:srgbClr val="FF0000"/>
              </a:solidFill>
              <a:latin typeface="Gill Sans Ultra Bold" pitchFamily="34" charset="0"/>
            </a:endParaRPr>
          </a:p>
        </p:txBody>
      </p:sp>
      <p:sp>
        <p:nvSpPr>
          <p:cNvPr id="39952" name="文字方塊 6"/>
          <p:cNvSpPr txBox="1">
            <a:spLocks noChangeArrowheads="1"/>
          </p:cNvSpPr>
          <p:nvPr/>
        </p:nvSpPr>
        <p:spPr bwMode="auto">
          <a:xfrm>
            <a:off x="6110288" y="2271713"/>
            <a:ext cx="1657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Gill Sans Ultra Bold" pitchFamily="34" charset="0"/>
              </a:rPr>
              <a:t>  </a:t>
            </a:r>
            <a:r>
              <a:rPr lang="en-US" altLang="zh-TW" sz="1800">
                <a:solidFill>
                  <a:srgbClr val="002060"/>
                </a:solidFill>
                <a:latin typeface="Gill Sans Ultra Bold" pitchFamily="34" charset="0"/>
              </a:rPr>
              <a:t>Chance</a:t>
            </a:r>
            <a:br>
              <a:rPr lang="en-US" altLang="zh-TW" sz="1800">
                <a:solidFill>
                  <a:srgbClr val="002060"/>
                </a:solidFill>
                <a:latin typeface="Gill Sans Ultra Bold" pitchFamily="34" charset="0"/>
              </a:rPr>
            </a:br>
            <a:r>
              <a:rPr lang="en-US" altLang="zh-TW" sz="1800">
                <a:solidFill>
                  <a:srgbClr val="002060"/>
                </a:solidFill>
                <a:latin typeface="Gill Sans Ultra Bold" pitchFamily="34" charset="0"/>
              </a:rPr>
              <a:t/>
            </a:r>
            <a:br>
              <a:rPr lang="en-US" altLang="zh-TW" sz="1800">
                <a:solidFill>
                  <a:srgbClr val="002060"/>
                </a:solidFill>
                <a:latin typeface="Gill Sans Ultra Bold" pitchFamily="34" charset="0"/>
              </a:rPr>
            </a:br>
            <a:r>
              <a:rPr lang="en-US" altLang="zh-TW" sz="1800">
                <a:solidFill>
                  <a:srgbClr val="002060"/>
                </a:solidFill>
                <a:latin typeface="Gill Sans Ultra Bold" pitchFamily="34" charset="0"/>
              </a:rPr>
              <a:t>   Cards</a:t>
            </a:r>
            <a:endParaRPr lang="zh-TW" altLang="en-US" sz="1800">
              <a:solidFill>
                <a:srgbClr val="002060"/>
              </a:solidFill>
              <a:latin typeface="Gill Sans Ultra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188" y="620713"/>
            <a:ext cx="7705725" cy="5256212"/>
          </a:xfrm>
          <a:prstGeom prst="rect">
            <a:avLst/>
          </a:prstGeom>
          <a:solidFill>
            <a:schemeClr val="tx1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Calibri" pitchFamily="34" charset="0"/>
              </a:rPr>
              <a:t>實施補救教學的重要理由</a:t>
            </a:r>
            <a:r>
              <a:rPr lang="en-US" altLang="zh-TW" sz="4000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zh-TW" altLang="en-US" sz="4000" b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altLang="zh-TW" sz="3200" b="1" i="1" dirty="0">
                <a:solidFill>
                  <a:srgbClr val="FF0000"/>
                </a:solidFill>
                <a:latin typeface="Calibri" pitchFamily="34" charset="0"/>
              </a:rPr>
              <a:t>1.</a:t>
            </a:r>
            <a:r>
              <a:rPr lang="zh-TW" altLang="en-US" sz="3200" b="1" i="1" dirty="0">
                <a:solidFill>
                  <a:srgbClr val="FF0000"/>
                </a:solidFill>
                <a:latin typeface="Calibri" pitchFamily="34" charset="0"/>
              </a:rPr>
              <a:t>世界先進國家法展趨勢</a:t>
            </a: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zh-TW" sz="3200" b="1" i="1" dirty="0">
                <a:solidFill>
                  <a:srgbClr val="FF0000"/>
                </a:solidFill>
                <a:latin typeface="Calibri" pitchFamily="34" charset="0"/>
              </a:rPr>
              <a:t>2.</a:t>
            </a:r>
            <a:r>
              <a:rPr lang="zh-TW" altLang="en-US" sz="3200" b="1" i="1" dirty="0">
                <a:solidFill>
                  <a:srgbClr val="FF0000"/>
                </a:solidFill>
                <a:latin typeface="Calibri" pitchFamily="34" charset="0"/>
              </a:rPr>
              <a:t>國際大型調查發現</a:t>
            </a: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zh-TW" sz="3200" b="1" i="1" dirty="0">
                <a:solidFill>
                  <a:srgbClr val="FF0000"/>
                </a:solidFill>
                <a:latin typeface="Calibri" pitchFamily="34" charset="0"/>
              </a:rPr>
              <a:t>3.</a:t>
            </a:r>
            <a:r>
              <a:rPr lang="zh-TW" altLang="en-US" sz="3200" b="1" i="1" dirty="0">
                <a:solidFill>
                  <a:srgbClr val="FF0000"/>
                </a:solidFill>
                <a:latin typeface="Calibri" pitchFamily="34" charset="0"/>
              </a:rPr>
              <a:t>實現教育正義</a:t>
            </a: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zh-TW" sz="3200" b="1" i="1" dirty="0">
                <a:solidFill>
                  <a:srgbClr val="FF0000"/>
                </a:solidFill>
                <a:latin typeface="Calibri" pitchFamily="34" charset="0"/>
              </a:rPr>
              <a:t>4.</a:t>
            </a:r>
            <a:r>
              <a:rPr lang="zh-TW" altLang="en-US" sz="3200" b="1" i="1" dirty="0">
                <a:solidFill>
                  <a:srgbClr val="FF0000"/>
                </a:solidFill>
                <a:latin typeface="Calibri" pitchFamily="34" charset="0"/>
              </a:rPr>
              <a:t>教育是促進個人向上流動的關鍵</a:t>
            </a: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zh-TW" sz="3200" b="1" i="1" dirty="0">
                <a:solidFill>
                  <a:srgbClr val="FF0000"/>
                </a:solidFill>
                <a:latin typeface="Calibri" pitchFamily="34" charset="0"/>
              </a:rPr>
              <a:t>5.</a:t>
            </a:r>
            <a:r>
              <a:rPr lang="zh-TW" altLang="en-US" sz="3200" b="1" i="1" dirty="0">
                <a:solidFill>
                  <a:srgbClr val="FF0000"/>
                </a:solidFill>
                <a:latin typeface="Calibri" pitchFamily="34" charset="0"/>
              </a:rPr>
              <a:t>孩子的未來是家庭做重要的投資</a:t>
            </a: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zh-TW" sz="3200" b="1" i="1" dirty="0">
                <a:solidFill>
                  <a:srgbClr val="FF0000"/>
                </a:solidFill>
                <a:latin typeface="Calibri" pitchFamily="34" charset="0"/>
              </a:rPr>
              <a:t>6.</a:t>
            </a:r>
            <a:r>
              <a:rPr lang="zh-TW" altLang="en-US" sz="3200" b="1" i="1" dirty="0">
                <a:solidFill>
                  <a:srgbClr val="FF0000"/>
                </a:solidFill>
                <a:latin typeface="Calibri" pitchFamily="34" charset="0"/>
              </a:rPr>
              <a:t>國民素養是社會和諧的根本</a:t>
            </a: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zh-TW" sz="3200" b="1" i="1" dirty="0">
                <a:solidFill>
                  <a:srgbClr val="FF0000"/>
                </a:solidFill>
                <a:latin typeface="Calibri" pitchFamily="34" charset="0"/>
              </a:rPr>
              <a:t>7.</a:t>
            </a:r>
            <a:r>
              <a:rPr lang="zh-TW" altLang="en-US" sz="3200" b="1" i="1" dirty="0">
                <a:solidFill>
                  <a:srgbClr val="FF0000"/>
                </a:solidFill>
                <a:latin typeface="Calibri" pitchFamily="34" charset="0"/>
              </a:rPr>
              <a:t>社會安定是厚實國家競爭力的基石</a:t>
            </a: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zh-TW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zh-TW" sz="3200" b="1" i="1" dirty="0">
                <a:solidFill>
                  <a:srgbClr val="FF0000"/>
                </a:solidFill>
                <a:latin typeface="Calibri" pitchFamily="34" charset="0"/>
              </a:rPr>
              <a:t>8.</a:t>
            </a:r>
            <a:r>
              <a:rPr lang="zh-TW" altLang="en-US" sz="3200" b="1" i="1" dirty="0">
                <a:solidFill>
                  <a:srgbClr val="FF0000"/>
                </a:solidFill>
                <a:latin typeface="Calibri" pitchFamily="34" charset="0"/>
              </a:rPr>
              <a:t>禮儀之邦是世界永續發展的藍圖</a:t>
            </a:r>
            <a:endParaRPr lang="zh-TW" altLang="zh-TW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700"/>
            <a:ext cx="91821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900113" y="404813"/>
            <a:ext cx="1655762" cy="20875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1403350" y="765175"/>
            <a:ext cx="10080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8000">
                <a:latin typeface="Yu Mincho Demibold" pitchFamily="18" charset="-128"/>
                <a:ea typeface="Yu Mincho Demibold" pitchFamily="18" charset="-128"/>
                <a:cs typeface="DejaVu Sans" pitchFamily="34" charset="0"/>
              </a:rPr>
              <a:t>1</a:t>
            </a:r>
            <a:endParaRPr lang="zh-TW" altLang="en-US" sz="8000">
              <a:latin typeface="Yu Mincho Demibold" pitchFamily="18" charset="-128"/>
              <a:ea typeface="Yu Mincho Demibold" pitchFamily="18" charset="-128"/>
              <a:cs typeface="DejaVu Sans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 rot="1326534">
            <a:off x="2384425" y="1000125"/>
            <a:ext cx="1655763" cy="20875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66" name="文字方塊 5"/>
          <p:cNvSpPr txBox="1">
            <a:spLocks noChangeArrowheads="1"/>
          </p:cNvSpPr>
          <p:nvPr/>
        </p:nvSpPr>
        <p:spPr bwMode="auto">
          <a:xfrm rot="1484656">
            <a:off x="2851150" y="1382713"/>
            <a:ext cx="7207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8000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2</a:t>
            </a:r>
            <a:endParaRPr lang="zh-TW" altLang="en-US" sz="8000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 rot="21123000">
            <a:off x="1419225" y="2689225"/>
            <a:ext cx="1655763" cy="20875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 rot="1439097">
            <a:off x="2581275" y="3687763"/>
            <a:ext cx="1657350" cy="2089150"/>
          </a:xfrm>
          <a:prstGeom prst="rect">
            <a:avLst/>
          </a:prstGeom>
          <a:solidFill>
            <a:srgbClr val="C60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69" name="文字方塊 10"/>
          <p:cNvSpPr txBox="1">
            <a:spLocks noChangeArrowheads="1"/>
          </p:cNvSpPr>
          <p:nvPr/>
        </p:nvSpPr>
        <p:spPr bwMode="auto">
          <a:xfrm rot="-455864">
            <a:off x="1833563" y="3159125"/>
            <a:ext cx="7905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8000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3</a:t>
            </a:r>
            <a:endParaRPr lang="zh-TW" altLang="en-US" sz="8000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  <p:sp>
        <p:nvSpPr>
          <p:cNvPr id="40970" name="文字方塊 12"/>
          <p:cNvSpPr txBox="1">
            <a:spLocks noChangeArrowheads="1"/>
          </p:cNvSpPr>
          <p:nvPr/>
        </p:nvSpPr>
        <p:spPr bwMode="auto">
          <a:xfrm rot="1418031">
            <a:off x="3068638" y="4008438"/>
            <a:ext cx="7921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8000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3</a:t>
            </a:r>
            <a:endParaRPr lang="zh-TW" altLang="en-US" sz="8000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 rot="4535387">
            <a:off x="5876132" y="3917156"/>
            <a:ext cx="1657350" cy="208756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 rot="16388021">
            <a:off x="5735637" y="603251"/>
            <a:ext cx="1655763" cy="208756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 rot="18601823">
            <a:off x="827881" y="3548857"/>
            <a:ext cx="1655763" cy="2089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74" name="文字方塊 21"/>
          <p:cNvSpPr txBox="1">
            <a:spLocks noChangeArrowheads="1"/>
          </p:cNvSpPr>
          <p:nvPr/>
        </p:nvSpPr>
        <p:spPr bwMode="auto">
          <a:xfrm rot="-2878498">
            <a:off x="1259682" y="4009231"/>
            <a:ext cx="7921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8000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3</a:t>
            </a:r>
            <a:endParaRPr lang="zh-TW" altLang="en-US" sz="8000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  <p:sp>
        <p:nvSpPr>
          <p:cNvPr id="40975" name="文字方塊 22"/>
          <p:cNvSpPr txBox="1">
            <a:spLocks noChangeArrowheads="1"/>
          </p:cNvSpPr>
          <p:nvPr/>
        </p:nvSpPr>
        <p:spPr bwMode="auto">
          <a:xfrm rot="190548">
            <a:off x="5614988" y="1090613"/>
            <a:ext cx="18970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1+</a:t>
            </a:r>
            <a:r>
              <a:rPr lang="en-US" altLang="zh-TW" sz="6600">
                <a:latin typeface="Times New Roman" pitchFamily="18" charset="0"/>
                <a:ea typeface="Yu Mincho Demibold" pitchFamily="18" charset="-128"/>
                <a:cs typeface="Times New Roman" pitchFamily="18" charset="0"/>
              </a:rPr>
              <a:t>3</a:t>
            </a:r>
            <a:endParaRPr lang="zh-TW" altLang="en-US" sz="6600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  <p:sp>
        <p:nvSpPr>
          <p:cNvPr id="40976" name="文字方塊 23"/>
          <p:cNvSpPr txBox="1">
            <a:spLocks noChangeArrowheads="1"/>
          </p:cNvSpPr>
          <p:nvPr/>
        </p:nvSpPr>
        <p:spPr bwMode="auto">
          <a:xfrm rot="-775162">
            <a:off x="5768975" y="4406900"/>
            <a:ext cx="18716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2+3</a:t>
            </a:r>
            <a:endParaRPr lang="zh-TW" altLang="en-US" sz="6600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 rot="18179458">
            <a:off x="5226050" y="2376488"/>
            <a:ext cx="1657350" cy="2089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78" name="文字方塊 26"/>
          <p:cNvSpPr txBox="1">
            <a:spLocks noChangeArrowheads="1"/>
          </p:cNvSpPr>
          <p:nvPr/>
        </p:nvSpPr>
        <p:spPr bwMode="auto">
          <a:xfrm rot="1980321">
            <a:off x="5121275" y="2938463"/>
            <a:ext cx="1866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1+2</a:t>
            </a:r>
            <a:endParaRPr lang="zh-TW" altLang="en-US" sz="6600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 rot="3793406">
            <a:off x="6713537" y="1812926"/>
            <a:ext cx="1655763" cy="20875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80" name="文字方塊 28"/>
          <p:cNvSpPr txBox="1">
            <a:spLocks noChangeArrowheads="1"/>
          </p:cNvSpPr>
          <p:nvPr/>
        </p:nvSpPr>
        <p:spPr bwMode="auto">
          <a:xfrm rot="-1628617">
            <a:off x="6688138" y="2297113"/>
            <a:ext cx="23256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3+3</a:t>
            </a:r>
            <a:endParaRPr lang="zh-TW" altLang="en-US" sz="6600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13" y="0"/>
            <a:ext cx="9180512" cy="6921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900113" y="404813"/>
            <a:ext cx="1655762" cy="20875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988" name="文字方塊 3"/>
          <p:cNvSpPr txBox="1">
            <a:spLocks noChangeArrowheads="1"/>
          </p:cNvSpPr>
          <p:nvPr/>
        </p:nvSpPr>
        <p:spPr bwMode="auto">
          <a:xfrm>
            <a:off x="1403350" y="765175"/>
            <a:ext cx="10080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8000">
                <a:latin typeface="Yu Mincho Demibold" pitchFamily="18" charset="-128"/>
                <a:ea typeface="Yu Mincho Demibold" pitchFamily="18" charset="-128"/>
                <a:cs typeface="DejaVu Sans" pitchFamily="34" charset="0"/>
              </a:rPr>
              <a:t>I</a:t>
            </a:r>
            <a:endParaRPr lang="zh-TW" altLang="en-US" sz="8000">
              <a:latin typeface="Yu Mincho Demibold" pitchFamily="18" charset="-128"/>
              <a:ea typeface="Yu Mincho Demibold" pitchFamily="18" charset="-128"/>
              <a:cs typeface="DejaVu Sans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 rot="1326534">
            <a:off x="2384425" y="1000125"/>
            <a:ext cx="1655763" cy="20875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990" name="文字方塊 5"/>
          <p:cNvSpPr txBox="1">
            <a:spLocks noChangeArrowheads="1"/>
          </p:cNvSpPr>
          <p:nvPr/>
        </p:nvSpPr>
        <p:spPr bwMode="auto">
          <a:xfrm rot="1358660">
            <a:off x="2525713" y="1533525"/>
            <a:ext cx="14859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5400" b="1">
                <a:latin typeface="Yu Mincho Demibold" pitchFamily="18" charset="-128"/>
                <a:ea typeface="Yu Mincho Demibold" pitchFamily="18" charset="-128"/>
              </a:rPr>
              <a:t>you</a:t>
            </a:r>
            <a:endParaRPr lang="zh-TW" altLang="en-US" sz="5400" b="1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8" name="矩形 7"/>
          <p:cNvSpPr/>
          <p:nvPr/>
        </p:nvSpPr>
        <p:spPr>
          <a:xfrm rot="21123000">
            <a:off x="1419225" y="2689225"/>
            <a:ext cx="1655763" cy="20875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 rot="1439097">
            <a:off x="2581275" y="3687763"/>
            <a:ext cx="1657350" cy="2089150"/>
          </a:xfrm>
          <a:prstGeom prst="rect">
            <a:avLst/>
          </a:prstGeom>
          <a:solidFill>
            <a:srgbClr val="C60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993" name="文字方塊 10"/>
          <p:cNvSpPr txBox="1">
            <a:spLocks noChangeArrowheads="1"/>
          </p:cNvSpPr>
          <p:nvPr/>
        </p:nvSpPr>
        <p:spPr bwMode="auto">
          <a:xfrm rot="-455864">
            <a:off x="1833563" y="3359150"/>
            <a:ext cx="790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5400" b="1">
                <a:latin typeface="Yu Mincho Demibold" pitchFamily="18" charset="-128"/>
                <a:ea typeface="Yu Mincho Demibold" pitchFamily="18" charset="-128"/>
                <a:cs typeface="Times New Roman" pitchFamily="18" charset="0"/>
              </a:rPr>
              <a:t>it</a:t>
            </a:r>
            <a:endParaRPr lang="zh-TW" altLang="en-US" sz="5400" b="1">
              <a:latin typeface="Yu Mincho Demibold" pitchFamily="18" charset="-128"/>
              <a:ea typeface="Yu Mincho Demibold" pitchFamily="18" charset="-128"/>
              <a:cs typeface="Times New Roman" pitchFamily="18" charset="0"/>
            </a:endParaRPr>
          </a:p>
        </p:txBody>
      </p:sp>
      <p:sp>
        <p:nvSpPr>
          <p:cNvPr id="41994" name="文字方塊 12"/>
          <p:cNvSpPr txBox="1">
            <a:spLocks noChangeArrowheads="1"/>
          </p:cNvSpPr>
          <p:nvPr/>
        </p:nvSpPr>
        <p:spPr bwMode="auto">
          <a:xfrm rot="1418031">
            <a:off x="2790825" y="4244975"/>
            <a:ext cx="15827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5400" b="1">
                <a:latin typeface="Yu Mincho Demibold" pitchFamily="18" charset="-128"/>
                <a:ea typeface="Yu Mincho Demibold" pitchFamily="18" charset="-128"/>
              </a:rPr>
              <a:t>she</a:t>
            </a:r>
            <a:endParaRPr lang="zh-TW" altLang="en-US" sz="5400" b="1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20" name="矩形 19"/>
          <p:cNvSpPr/>
          <p:nvPr/>
        </p:nvSpPr>
        <p:spPr>
          <a:xfrm rot="16388021">
            <a:off x="5735637" y="603251"/>
            <a:ext cx="1655763" cy="208756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 rot="18601823">
            <a:off x="741363" y="3741738"/>
            <a:ext cx="1655762" cy="20875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 rot="18433502">
            <a:off x="971550" y="4233863"/>
            <a:ext cx="1128713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400" b="1" dirty="0">
                <a:solidFill>
                  <a:schemeClr val="bg1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he</a:t>
            </a:r>
            <a:endParaRPr lang="zh-TW" altLang="en-US" sz="5400" b="1" dirty="0">
              <a:solidFill>
                <a:schemeClr val="bg1">
                  <a:lumMod val="75000"/>
                </a:schemeClr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41998" name="文字方塊 22"/>
          <p:cNvSpPr txBox="1">
            <a:spLocks noChangeArrowheads="1"/>
          </p:cNvSpPr>
          <p:nvPr/>
        </p:nvSpPr>
        <p:spPr bwMode="auto">
          <a:xfrm rot="190548">
            <a:off x="5614988" y="1090613"/>
            <a:ext cx="18970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>
                <a:latin typeface="Yu Mincho Demibold" pitchFamily="18" charset="-128"/>
                <a:ea typeface="Yu Mincho Demibold" pitchFamily="18" charset="-128"/>
              </a:rPr>
              <a:t> we</a:t>
            </a:r>
            <a:endParaRPr lang="zh-TW" altLang="en-US" sz="6600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25" name="矩形 24"/>
          <p:cNvSpPr/>
          <p:nvPr/>
        </p:nvSpPr>
        <p:spPr>
          <a:xfrm rot="18179458">
            <a:off x="5226050" y="2376488"/>
            <a:ext cx="1657350" cy="2089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000" name="文字方塊 26"/>
          <p:cNvSpPr txBox="1">
            <a:spLocks noChangeArrowheads="1"/>
          </p:cNvSpPr>
          <p:nvPr/>
        </p:nvSpPr>
        <p:spPr bwMode="auto">
          <a:xfrm rot="1980321">
            <a:off x="5097463" y="2803525"/>
            <a:ext cx="1866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>
                <a:latin typeface="Yu Mincho Demibold" pitchFamily="18" charset="-128"/>
                <a:ea typeface="Yu Mincho Demibold" pitchFamily="18" charset="-128"/>
              </a:rPr>
              <a:t> you</a:t>
            </a:r>
            <a:endParaRPr lang="zh-TW" altLang="en-US" sz="6600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28" name="矩形 27"/>
          <p:cNvSpPr/>
          <p:nvPr/>
        </p:nvSpPr>
        <p:spPr>
          <a:xfrm rot="3793406">
            <a:off x="6713537" y="1812926"/>
            <a:ext cx="1655763" cy="20875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002" name="文字方塊 28"/>
          <p:cNvSpPr txBox="1">
            <a:spLocks noChangeArrowheads="1"/>
          </p:cNvSpPr>
          <p:nvPr/>
        </p:nvSpPr>
        <p:spPr bwMode="auto">
          <a:xfrm rot="-1584994">
            <a:off x="6578600" y="2152650"/>
            <a:ext cx="23256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>
                <a:latin typeface="Yu Mincho Demibold" pitchFamily="18" charset="-128"/>
                <a:ea typeface="Yu Mincho Demibold" pitchFamily="18" charset="-128"/>
              </a:rPr>
              <a:t>they</a:t>
            </a:r>
            <a:endParaRPr lang="zh-TW" altLang="en-US" sz="660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0" t="24117" r="31590" b="22148"/>
          <a:stretch>
            <a:fillRect/>
          </a:stretch>
        </p:blipFill>
        <p:spPr bwMode="auto">
          <a:xfrm>
            <a:off x="971550" y="954088"/>
            <a:ext cx="7129463" cy="542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1835150" y="188913"/>
            <a:ext cx="56880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7200" b="1" dirty="0">
                <a:solidFill>
                  <a:srgbClr val="FF0000"/>
                </a:solidFill>
              </a:rPr>
              <a:t>老師的角色</a:t>
            </a:r>
            <a:r>
              <a:rPr lang="en-US" altLang="zh-TW" sz="7200" b="1" dirty="0">
                <a:solidFill>
                  <a:srgbClr val="FF0000"/>
                </a:solidFill>
              </a:rPr>
              <a:t>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33871" r="38381" b="15726"/>
          <a:stretch/>
        </p:blipFill>
        <p:spPr bwMode="auto">
          <a:xfrm>
            <a:off x="461814" y="332656"/>
            <a:ext cx="8142634" cy="590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38" y="0"/>
            <a:ext cx="9144000" cy="6858000"/>
          </a:xfrm>
          <a:prstGeom prst="rect">
            <a:avLst/>
          </a:prstGeom>
          <a:solidFill>
            <a:srgbClr val="0300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5059" name="Picture 2" descr="http://163.17.55.33/%C0R%BA_/P1050718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9"/>
          <a:stretch>
            <a:fillRect/>
          </a:stretch>
        </p:blipFill>
        <p:spPr bwMode="auto">
          <a:xfrm rot="488623">
            <a:off x="4232275" y="976313"/>
            <a:ext cx="4052888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http://163.17.55.33/%C0R%BA_/P1050719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30103" r="114"/>
          <a:stretch>
            <a:fillRect/>
          </a:stretch>
        </p:blipFill>
        <p:spPr bwMode="auto">
          <a:xfrm>
            <a:off x="885825" y="896938"/>
            <a:ext cx="425767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 descr="http://163.17.55.33/%C0R%BA_/P1050715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35884" r="4868"/>
          <a:stretch>
            <a:fillRect/>
          </a:stretch>
        </p:blipFill>
        <p:spPr bwMode="auto">
          <a:xfrm rot="715293">
            <a:off x="4802188" y="2982913"/>
            <a:ext cx="36068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 descr="http://163.17.55.33/%C0R%BA_/P1050714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6" r="420"/>
          <a:stretch>
            <a:fillRect/>
          </a:stretch>
        </p:blipFill>
        <p:spPr bwMode="auto">
          <a:xfrm rot="345397">
            <a:off x="1012825" y="3113088"/>
            <a:ext cx="45783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68313" y="115888"/>
            <a:ext cx="52514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不只腦力活也是體力活動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t="16409" r="42464" b="13393"/>
          <a:stretch>
            <a:fillRect/>
          </a:stretch>
        </p:blipFill>
        <p:spPr bwMode="auto">
          <a:xfrm rot="288663">
            <a:off x="1887538" y="249238"/>
            <a:ext cx="3376612" cy="4827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16997" r="42578" b="14204"/>
          <a:stretch>
            <a:fillRect/>
          </a:stretch>
        </p:blipFill>
        <p:spPr bwMode="auto">
          <a:xfrm rot="1191464">
            <a:off x="4746625" y="712788"/>
            <a:ext cx="3527425" cy="497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t="16682" r="41853" b="14032"/>
          <a:stretch>
            <a:fillRect/>
          </a:stretch>
        </p:blipFill>
        <p:spPr bwMode="auto">
          <a:xfrm rot="1999907">
            <a:off x="4708525" y="1616075"/>
            <a:ext cx="3352800" cy="444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/>
          <a:srcRect l="27009" t="16761" r="42037" b="13829"/>
          <a:stretch/>
        </p:blipFill>
        <p:spPr bwMode="auto">
          <a:xfrm rot="20679132">
            <a:off x="808038" y="922338"/>
            <a:ext cx="3578225" cy="50133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55650" y="4221163"/>
            <a:ext cx="75612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72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學生的成就</a:t>
            </a:r>
            <a:r>
              <a:rPr lang="en-US" altLang="zh-TW" sz="72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72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泡影？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7107" name="Picture 2" descr="http://163.17.55.33/%C0R%BA_/P1050726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13857" r="4037" b="7762"/>
          <a:stretch>
            <a:fillRect/>
          </a:stretch>
        </p:blipFill>
        <p:spPr bwMode="auto">
          <a:xfrm rot="-965059">
            <a:off x="850900" y="1604963"/>
            <a:ext cx="427355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http://163.17.55.33/%C0R%BA_/P1050727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18822" r="18265" b="28619"/>
          <a:stretch>
            <a:fillRect/>
          </a:stretch>
        </p:blipFill>
        <p:spPr bwMode="auto">
          <a:xfrm>
            <a:off x="3551238" y="2806700"/>
            <a:ext cx="45989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文字方塊 3"/>
          <p:cNvSpPr txBox="1">
            <a:spLocks noChangeArrowheads="1"/>
          </p:cNvSpPr>
          <p:nvPr/>
        </p:nvSpPr>
        <p:spPr bwMode="auto">
          <a:xfrm>
            <a:off x="581025" y="147638"/>
            <a:ext cx="8066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7200" b="1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幸得貴人相助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Alice in wonderclo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5575"/>
            <a:ext cx="5349875" cy="651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rot="302605">
            <a:off x="449263" y="3592513"/>
            <a:ext cx="8121650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Something I’m </a:t>
            </a:r>
            <a:r>
              <a:rPr lang="zh-TW" alt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en-US" altLang="zh-TW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worried  about</a:t>
            </a:r>
            <a:endParaRPr lang="zh-TW" altLang="en-US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FFC000"/>
                </a:solidFill>
              </a:rPr>
              <a:t>補救教學實施現況分析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1196975"/>
            <a:ext cx="8207375" cy="5257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各縣市所面臨的問題與困境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♥"/>
              <a:defRPr/>
            </a:pPr>
            <a:r>
              <a:rPr lang="zh-TW" altLang="en-US" dirty="0" smtClean="0"/>
              <a:t>各學校的開班意願問題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♥"/>
              <a:defRPr/>
            </a:pPr>
            <a:r>
              <a:rPr lang="zh-TW" altLang="en-US" dirty="0" smtClean="0"/>
              <a:t>各學校的補救實施方式問題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♥"/>
              <a:defRPr/>
            </a:pPr>
            <a:r>
              <a:rPr lang="zh-TW" altLang="en-US" dirty="0" smtClean="0"/>
              <a:t>各學校的實施成效問題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各學校所面臨的問題與困境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♥"/>
              <a:defRPr/>
            </a:pPr>
            <a:r>
              <a:rPr lang="zh-TW" altLang="en-US" dirty="0" smtClean="0"/>
              <a:t>提報篩選的施測問題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♥"/>
              <a:defRPr/>
            </a:pPr>
            <a:r>
              <a:rPr lang="zh-TW" altLang="en-US" dirty="0" smtClean="0"/>
              <a:t>學生的參加意願問題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♥"/>
              <a:defRPr/>
            </a:pPr>
            <a:r>
              <a:rPr lang="zh-TW" altLang="en-US" dirty="0" smtClean="0"/>
              <a:t>家長的態度問題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♥"/>
              <a:defRPr/>
            </a:pPr>
            <a:r>
              <a:rPr lang="zh-TW" altLang="en-US" dirty="0" smtClean="0"/>
              <a:t>學校老師的參與問題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♥"/>
              <a:defRPr/>
            </a:pPr>
            <a:r>
              <a:rPr lang="zh-TW" altLang="en-US" dirty="0" smtClean="0"/>
              <a:t>補救教學的效果問題</a:t>
            </a:r>
            <a:endParaRPr lang="en-US" altLang="zh-TW" dirty="0" smtClean="0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99E9DB-360A-4189-9624-ADA7188B13A1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FF0000"/>
                </a:solidFill>
              </a:rPr>
              <a:t>受輔成效低落分析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68313" y="1412875"/>
            <a:ext cx="8207375" cy="4708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線上填報與真正受輔名單有出入。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未針對學生弱點分析結果進行補救。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開班補救科目非學生需要補救之科目。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學生落後程度過大，需往更早之概念進行補救前。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學生為特殊生，學業提升有限。</a:t>
            </a:r>
            <a:endParaRPr lang="zh-TW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0AE7C37-5E3D-40E2-B8AE-4C84AE250C78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邊形 1"/>
          <p:cNvSpPr/>
          <p:nvPr/>
        </p:nvSpPr>
        <p:spPr>
          <a:xfrm rot="10800000">
            <a:off x="1043607" y="1772816"/>
            <a:ext cx="3600400" cy="1008112"/>
          </a:xfrm>
          <a:prstGeom prst="homePlat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五邊形 2"/>
          <p:cNvSpPr/>
          <p:nvPr/>
        </p:nvSpPr>
        <p:spPr>
          <a:xfrm rot="10800000">
            <a:off x="1043607" y="4079413"/>
            <a:ext cx="3600400" cy="1008112"/>
          </a:xfrm>
          <a:prstGeom prst="homePlat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邊形 3"/>
          <p:cNvSpPr/>
          <p:nvPr/>
        </p:nvSpPr>
        <p:spPr>
          <a:xfrm rot="10800000">
            <a:off x="1043608" y="2955138"/>
            <a:ext cx="3600399" cy="1008112"/>
          </a:xfrm>
          <a:prstGeom prst="homePlate">
            <a:avLst/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五邊形 4"/>
          <p:cNvSpPr/>
          <p:nvPr/>
        </p:nvSpPr>
        <p:spPr>
          <a:xfrm rot="10800000">
            <a:off x="1043607" y="5229200"/>
            <a:ext cx="3600400" cy="1008112"/>
          </a:xfrm>
          <a:prstGeom prst="homePlate">
            <a:avLst/>
          </a:prstGeom>
          <a:solidFill>
            <a:srgbClr val="61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766138" y="1781290"/>
            <a:ext cx="3672408" cy="1008113"/>
          </a:xfrm>
          <a:prstGeom prst="rect">
            <a:avLst/>
          </a:prstGeom>
          <a:solidFill>
            <a:srgbClr val="CB6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96408" y="2958372"/>
            <a:ext cx="3672408" cy="1008113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796408" y="4110739"/>
            <a:ext cx="3672408" cy="1008113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796408" y="5229199"/>
            <a:ext cx="3672408" cy="10081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全向箭號圖說文字 9"/>
          <p:cNvSpPr/>
          <p:nvPr/>
        </p:nvSpPr>
        <p:spPr>
          <a:xfrm>
            <a:off x="251520" y="1844824"/>
            <a:ext cx="949721" cy="864096"/>
          </a:xfrm>
          <a:prstGeom prst="quadArrowCallout">
            <a:avLst/>
          </a:prstGeom>
          <a:solidFill>
            <a:srgbClr val="FEE7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全向箭號圖說文字 10"/>
          <p:cNvSpPr/>
          <p:nvPr/>
        </p:nvSpPr>
        <p:spPr>
          <a:xfrm>
            <a:off x="251519" y="4138805"/>
            <a:ext cx="949721" cy="864096"/>
          </a:xfrm>
          <a:prstGeom prst="quad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全向箭號圖說文字 11"/>
          <p:cNvSpPr/>
          <p:nvPr/>
        </p:nvSpPr>
        <p:spPr>
          <a:xfrm>
            <a:off x="221032" y="3027146"/>
            <a:ext cx="949721" cy="864096"/>
          </a:xfrm>
          <a:prstGeom prst="quadArrowCallou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全向箭號圖說文字 12"/>
          <p:cNvSpPr/>
          <p:nvPr/>
        </p:nvSpPr>
        <p:spPr>
          <a:xfrm>
            <a:off x="221032" y="5301207"/>
            <a:ext cx="949721" cy="864096"/>
          </a:xfrm>
          <a:prstGeom prst="quad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67544" y="188640"/>
            <a:ext cx="8001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chemeClr val="tx1">
                    <a:lumMod val="90000"/>
                  </a:schemeClr>
                </a:solidFill>
                <a:latin typeface="+mj-ea"/>
                <a:ea typeface="+mj-ea"/>
              </a:rPr>
              <a:t>補救教學課程規畫之原則</a:t>
            </a:r>
            <a:endParaRPr lang="zh-TW" altLang="en-US" sz="5400" b="1" dirty="0">
              <a:solidFill>
                <a:schemeClr val="tx1">
                  <a:lumMod val="9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雲朵形 14"/>
          <p:cNvSpPr/>
          <p:nvPr/>
        </p:nvSpPr>
        <p:spPr>
          <a:xfrm>
            <a:off x="251520" y="1047549"/>
            <a:ext cx="2520280" cy="732854"/>
          </a:xfrm>
          <a:prstGeom prst="cloud">
            <a:avLst/>
          </a:prstGeom>
          <a:solidFill>
            <a:srgbClr val="FEE7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922937" y="111197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i="1" dirty="0" smtClean="0">
                <a:solidFill>
                  <a:srgbClr val="FF0000"/>
                </a:solidFill>
                <a:latin typeface="+mj-ea"/>
                <a:ea typeface="+mj-ea"/>
              </a:rPr>
              <a:t>考量</a:t>
            </a:r>
            <a:endParaRPr lang="zh-TW" altLang="en-US" sz="3600" b="1" i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03648" y="1988840"/>
            <a:ext cx="295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i="1" dirty="0" smtClean="0">
                <a:solidFill>
                  <a:srgbClr val="912F8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教學時間與進度</a:t>
            </a:r>
            <a:endParaRPr lang="zh-TW" altLang="en-US" sz="2800" b="1" i="1" dirty="0">
              <a:solidFill>
                <a:srgbClr val="912F8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26380" y="3228361"/>
            <a:ext cx="405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i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800" b="1" i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學生能力與學習內容</a:t>
            </a:r>
            <a:endParaRPr lang="zh-TW" altLang="en-US" sz="2800" b="1" i="1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295637" y="4293096"/>
            <a:ext cx="27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i="1" dirty="0" smtClean="0">
                <a:solidFill>
                  <a:schemeClr val="tx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教材運用模式</a:t>
            </a:r>
            <a:endParaRPr lang="zh-TW" altLang="en-US" sz="2800" b="1" i="1" dirty="0">
              <a:solidFill>
                <a:schemeClr val="tx1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22937" y="5502422"/>
            <a:ext cx="369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活動設計與進行方式</a:t>
            </a:r>
            <a:endParaRPr lang="zh-TW" altLang="en-US" sz="28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796408" y="1781290"/>
            <a:ext cx="3462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學期中一周</a:t>
            </a:r>
            <a:r>
              <a:rPr lang="en-US" altLang="zh-TW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</a:t>
            </a:r>
            <a:r>
              <a:rPr lang="en-US" altLang="zh-TW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 2</a:t>
            </a:r>
            <a:r>
              <a:rPr lang="zh-TW" altLang="en-US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</a:t>
            </a:r>
            <a:r>
              <a:rPr lang="en-US" altLang="zh-TW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只有寒暑假</a:t>
            </a:r>
            <a:r>
              <a:rPr lang="en-US" altLang="zh-TW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 4</a:t>
            </a:r>
            <a:r>
              <a:rPr lang="zh-TW" altLang="en-US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期都有</a:t>
            </a:r>
            <a:r>
              <a:rPr lang="en-US" altLang="zh-TW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一個單元要教多久</a:t>
            </a:r>
            <a:r>
              <a:rPr lang="en-US" altLang="zh-TW" sz="2000" b="1" dirty="0" smtClean="0">
                <a:solidFill>
                  <a:srgbClr val="FFC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000" b="1" dirty="0">
              <a:solidFill>
                <a:srgbClr val="FFCC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811927" y="2982139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篩選測驗結果如何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基本學習內容的年級和單元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766138" y="4057822"/>
            <a:ext cx="3525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只教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補充教材內容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調整單元順序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735404" y="5256200"/>
            <a:ext cx="3462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依序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 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延伸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活動是否耗時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9586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FF0000"/>
                </a:solidFill>
              </a:rPr>
              <a:t>學校執行困難的原因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650" y="1196975"/>
            <a:ext cx="7561263" cy="525621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zh-TW" altLang="en-US" smtClean="0">
                <a:cs typeface="Arial" pitchFamily="34" charset="0"/>
              </a:rPr>
              <a:t>沒有找出需要被補救的目標學生</a:t>
            </a:r>
            <a:endParaRPr lang="en-US" altLang="zh-TW" smtClean="0">
              <a:cs typeface="Arial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zh-TW" altLang="en-US" sz="3000" smtClean="0">
                <a:cs typeface="Arial" pitchFamily="34" charset="0"/>
              </a:rPr>
              <a:t>家長不同意（沒空接送、貼標籤）、學生意願低、老師沒有推介、電腦教室不夠，學校學生人數太多</a:t>
            </a:r>
            <a:endParaRPr lang="en-US" altLang="zh-TW" sz="3000" smtClean="0"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zh-TW" altLang="en-US" smtClean="0">
                <a:cs typeface="Arial" pitchFamily="34" charset="0"/>
              </a:rPr>
              <a:t>已有其他輔導機制</a:t>
            </a:r>
            <a:endParaRPr lang="en-US" altLang="zh-TW" smtClean="0">
              <a:cs typeface="Arial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zh-TW" altLang="en-US" sz="3000" smtClean="0">
                <a:cs typeface="Arial" pitchFamily="34" charset="0"/>
              </a:rPr>
              <a:t>校外補習班、安親班</a:t>
            </a:r>
            <a:endParaRPr lang="en-US" altLang="zh-TW" sz="3000" smtClean="0">
              <a:cs typeface="Arial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zh-TW" altLang="en-US" sz="3000" smtClean="0">
                <a:cs typeface="Arial" pitchFamily="34" charset="0"/>
              </a:rPr>
              <a:t>校內課後照顧班、夜光天使、家長志工、</a:t>
            </a:r>
            <a:r>
              <a:rPr lang="en-US" altLang="zh-TW" sz="3000" smtClean="0">
                <a:cs typeface="Arial" pitchFamily="34" charset="0"/>
              </a:rPr>
              <a:t/>
            </a:r>
            <a:br>
              <a:rPr lang="en-US" altLang="zh-TW" sz="3000" smtClean="0">
                <a:cs typeface="Arial" pitchFamily="34" charset="0"/>
              </a:rPr>
            </a:br>
            <a:r>
              <a:rPr lang="zh-TW" altLang="en-US" sz="3000" smtClean="0">
                <a:cs typeface="Arial" pitchFamily="34" charset="0"/>
              </a:rPr>
              <a:t>大專課輔志工、第八節課輔、線上自學系統、老師自己補救</a:t>
            </a:r>
            <a:endParaRPr lang="en-US" altLang="zh-TW" sz="3000" smtClean="0">
              <a:cs typeface="Arial" pitchFamily="34" charset="0"/>
            </a:endParaRPr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A93834-D82E-4596-9BB9-E9FB6C048A3C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92D050"/>
                </a:solidFill>
              </a:rPr>
              <a:t>補救教學之可行策略</a:t>
            </a:r>
          </a:p>
        </p:txBody>
      </p:sp>
      <p:sp>
        <p:nvSpPr>
          <p:cNvPr id="52227" name="內容版面配置區 4"/>
          <p:cNvSpPr>
            <a:spLocks noGrp="1"/>
          </p:cNvSpPr>
          <p:nvPr>
            <p:ph idx="1"/>
          </p:nvPr>
        </p:nvSpPr>
        <p:spPr>
          <a:xfrm>
            <a:off x="468313" y="1600200"/>
            <a:ext cx="8207375" cy="5257800"/>
          </a:xfrm>
        </p:spPr>
        <p:txBody>
          <a:bodyPr/>
          <a:lstStyle/>
          <a:p>
            <a:pPr eaLnBrk="1" hangingPunct="1"/>
            <a:r>
              <a:rPr lang="zh-TW" altLang="en-US" smtClean="0">
                <a:cs typeface="Arial" pitchFamily="34" charset="0"/>
              </a:rPr>
              <a:t>策略一：第八節課輔分組教學</a:t>
            </a:r>
            <a:endParaRPr lang="en-US" altLang="zh-TW" smtClean="0">
              <a:cs typeface="Arial" pitchFamily="34" charset="0"/>
            </a:endParaRPr>
          </a:p>
          <a:p>
            <a:pPr eaLnBrk="1" hangingPunct="1"/>
            <a:r>
              <a:rPr lang="zh-TW" altLang="en-US" smtClean="0">
                <a:cs typeface="Arial" pitchFamily="34" charset="0"/>
              </a:rPr>
              <a:t>策略二：與課後照顧時段相搭配</a:t>
            </a:r>
            <a:endParaRPr lang="en-US" altLang="zh-TW" smtClean="0">
              <a:cs typeface="Arial" pitchFamily="34" charset="0"/>
            </a:endParaRPr>
          </a:p>
          <a:p>
            <a:pPr eaLnBrk="1" hangingPunct="1"/>
            <a:r>
              <a:rPr lang="zh-TW" altLang="en-US" smtClean="0">
                <a:cs typeface="Arial" pitchFamily="34" charset="0"/>
              </a:rPr>
              <a:t>策略三：課中補救教學</a:t>
            </a:r>
            <a:endParaRPr lang="en-US" altLang="zh-TW" smtClean="0">
              <a:cs typeface="Arial" pitchFamily="34" charset="0"/>
            </a:endParaRPr>
          </a:p>
          <a:p>
            <a:pPr eaLnBrk="1" hangingPunct="1"/>
            <a:r>
              <a:rPr lang="zh-TW" altLang="en-US" smtClean="0">
                <a:cs typeface="Arial" pitchFamily="34" charset="0"/>
              </a:rPr>
              <a:t>策略四：班級教師自行補救</a:t>
            </a:r>
            <a:endParaRPr lang="en-US" altLang="zh-TW" smtClean="0">
              <a:cs typeface="Arial" pitchFamily="34" charset="0"/>
            </a:endParaRPr>
          </a:p>
          <a:p>
            <a:pPr eaLnBrk="1" hangingPunct="1"/>
            <a:r>
              <a:rPr lang="zh-TW" altLang="en-US" smtClean="0">
                <a:cs typeface="Arial" pitchFamily="34" charset="0"/>
              </a:rPr>
              <a:t>策略五：善用早自習時段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69E7A4-3B3E-489C-A69A-F970E23D1398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92D050"/>
                </a:solidFill>
              </a:rPr>
              <a:t>補救教學配套措施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68313" y="1484313"/>
            <a:ext cx="8207375" cy="4708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作業完成問題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成績提升問題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各科師資問題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對應參加而未能參加抽離式補救教學方案學生的補救策略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對已合格，但任課教師認為還是要加強的學生的輔導策略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endParaRPr lang="zh-TW" altLang="en-US" dirty="0"/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233090-5893-42EC-B38F-21CF470056BC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92D050"/>
                </a:solidFill>
              </a:rPr>
              <a:t>如何使補救教學效果顯著？</a:t>
            </a:r>
          </a:p>
        </p:txBody>
      </p:sp>
      <p:sp>
        <p:nvSpPr>
          <p:cNvPr id="3" name="副標題 2"/>
          <p:cNvSpPr>
            <a:spLocks noGrp="1"/>
          </p:cNvSpPr>
          <p:nvPr>
            <p:ph idx="1"/>
          </p:nvPr>
        </p:nvSpPr>
        <p:spPr>
          <a:xfrm>
            <a:off x="468313" y="1341438"/>
            <a:ext cx="8207375" cy="525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以學生的特性與需求為主要規劃考量。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有效規劃補救教學範圍與內容，檢核學生學習效果。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與原班老師密切聯繫、討論、溝通、相互支援。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不厭其煩地向家長說明與溝通，爭取家長的支持與配合。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♠"/>
              <a:defRPr/>
            </a:pPr>
            <a:r>
              <a:rPr lang="zh-TW" altLang="en-US" dirty="0" smtClean="0"/>
              <a:t>發展特別與多元補救教學方式，積極鼓勵學生，激發其學習成就與動機。</a:t>
            </a:r>
            <a:endParaRPr lang="en-US" altLang="zh-TW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92D050"/>
                </a:solidFill>
              </a:rPr>
              <a:t>高實施效果的條件</a:t>
            </a:r>
          </a:p>
        </p:txBody>
      </p:sp>
      <p:sp>
        <p:nvSpPr>
          <p:cNvPr id="55299" name="內容版面配置區 2"/>
          <p:cNvSpPr>
            <a:spLocks noGrp="1"/>
          </p:cNvSpPr>
          <p:nvPr>
            <p:ph idx="1"/>
          </p:nvPr>
        </p:nvSpPr>
        <p:spPr>
          <a:xfrm>
            <a:off x="468313" y="1341438"/>
            <a:ext cx="8207375" cy="5257800"/>
          </a:xfrm>
        </p:spPr>
        <p:txBody>
          <a:bodyPr/>
          <a:lstStyle/>
          <a:p>
            <a:pPr eaLnBrk="1" hangingPunct="1">
              <a:buFont typeface="Arial" pitchFamily="34" charset="0"/>
              <a:buChar char="♠"/>
            </a:pPr>
            <a:r>
              <a:rPr lang="zh-TW" altLang="en-US" smtClean="0"/>
              <a:t>縣市端的條件與狀況</a:t>
            </a:r>
            <a:endParaRPr lang="en-US" altLang="zh-TW" smtClean="0"/>
          </a:p>
          <a:p>
            <a:pPr lvl="1" eaLnBrk="1" hangingPunct="1">
              <a:buFont typeface="Arial" pitchFamily="34" charset="0"/>
              <a:buChar char="♥"/>
            </a:pPr>
            <a:r>
              <a:rPr lang="zh-TW" altLang="en-US" smtClean="0"/>
              <a:t>行政處室主管的瞭解、重視與支持。</a:t>
            </a:r>
            <a:endParaRPr lang="en-US" altLang="zh-TW" smtClean="0"/>
          </a:p>
          <a:p>
            <a:pPr lvl="1" eaLnBrk="1" hangingPunct="1">
              <a:buFont typeface="Arial" pitchFamily="34" charset="0"/>
              <a:buChar char="♥"/>
            </a:pPr>
            <a:r>
              <a:rPr lang="zh-TW" altLang="en-US" smtClean="0"/>
              <a:t>承辦人員的用心、細心、耐心與有魄力推動。</a:t>
            </a:r>
            <a:endParaRPr lang="en-US" altLang="zh-TW" smtClean="0"/>
          </a:p>
          <a:p>
            <a:pPr eaLnBrk="1" hangingPunct="1">
              <a:buFont typeface="Arial" pitchFamily="34" charset="0"/>
              <a:buChar char="♠"/>
            </a:pPr>
            <a:r>
              <a:rPr lang="zh-TW" altLang="en-US" smtClean="0"/>
              <a:t>學校端的條件與狀況</a:t>
            </a:r>
            <a:endParaRPr lang="en-US" altLang="zh-TW" smtClean="0"/>
          </a:p>
          <a:p>
            <a:pPr lvl="1" eaLnBrk="1" hangingPunct="1">
              <a:buFont typeface="Arial" pitchFamily="34" charset="0"/>
              <a:buChar char="♥"/>
            </a:pPr>
            <a:r>
              <a:rPr lang="zh-TW" altLang="en-US" smtClean="0"/>
              <a:t>校長、主任的瞭解、重視與支持</a:t>
            </a:r>
            <a:endParaRPr lang="en-US" altLang="zh-TW" smtClean="0"/>
          </a:p>
          <a:p>
            <a:pPr lvl="1" eaLnBrk="1" hangingPunct="1">
              <a:buFont typeface="Arial" pitchFamily="34" charset="0"/>
              <a:buChar char="♥"/>
            </a:pPr>
            <a:r>
              <a:rPr lang="zh-TW" altLang="en-US" smtClean="0"/>
              <a:t>承辦人員的對系統操作的瞭解，且能用心、細心與耐心的推動。</a:t>
            </a:r>
            <a:endParaRPr lang="en-US" altLang="zh-TW" smtClean="0"/>
          </a:p>
          <a:p>
            <a:pPr lvl="1" eaLnBrk="1" hangingPunct="1">
              <a:buFont typeface="Arial" pitchFamily="34" charset="0"/>
              <a:buChar char="♥"/>
            </a:pPr>
            <a:r>
              <a:rPr lang="zh-TW" altLang="en-US" smtClean="0"/>
              <a:t>補救教學老師能落實補救教學的操作，以愛心與耐心把學生帶起來。</a:t>
            </a:r>
            <a:endParaRPr lang="en-US" altLang="zh-TW" smtClean="0"/>
          </a:p>
          <a:p>
            <a:pPr lvl="1" eaLnBrk="1" hangingPunct="1">
              <a:buFont typeface="Arial" pitchFamily="34" charset="0"/>
              <a:buChar char="♥"/>
            </a:pPr>
            <a:r>
              <a:rPr lang="zh-TW" altLang="en-US" smtClean="0"/>
              <a:t>原班老師一起配合，鼓勵、協助。</a:t>
            </a:r>
            <a:endParaRPr lang="en-US" altLang="zh-TW" smtClean="0"/>
          </a:p>
          <a:p>
            <a:pPr lvl="1" eaLnBrk="1" hangingPunct="1">
              <a:buFont typeface="Arial" pitchFamily="34" charset="0"/>
              <a:buChar char="♥"/>
            </a:pPr>
            <a:endParaRPr lang="zh-TW" altLang="en-US" smtClean="0"/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CF9FEF-0D72-4099-AB73-DCE8C85DCEE8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16C92E2-EB5A-4312-8734-D9AE1C861FF0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zh-TW" sz="1400" smtClean="0"/>
          </a:p>
        </p:txBody>
      </p:sp>
      <p:sp>
        <p:nvSpPr>
          <p:cNvPr id="56323" name="Rectangle 5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latin typeface="Century Gothic" pitchFamily="34" charset="0"/>
              <a:ea typeface="微軟正黑體" pitchFamily="34" charset="-120"/>
            </a:endParaRPr>
          </a:p>
        </p:txBody>
      </p:sp>
      <p:grpSp>
        <p:nvGrpSpPr>
          <p:cNvPr id="45059" name="Group 1"/>
          <p:cNvGrpSpPr>
            <a:grpSpLocks noChangeAspect="1"/>
          </p:cNvGrpSpPr>
          <p:nvPr/>
        </p:nvGrpSpPr>
        <p:grpSpPr bwMode="auto">
          <a:xfrm>
            <a:off x="121666" y="263627"/>
            <a:ext cx="8922381" cy="6539517"/>
            <a:chOff x="2826" y="2725"/>
            <a:chExt cx="7253" cy="10685"/>
          </a:xfrm>
          <a:noFill/>
        </p:grpSpPr>
        <p:sp>
          <p:nvSpPr>
            <p:cNvPr id="45061" name="AutoShape 51"/>
            <p:cNvSpPr>
              <a:spLocks noChangeAspect="1" noChangeArrowheads="1" noTextEdit="1"/>
            </p:cNvSpPr>
            <p:nvPr/>
          </p:nvSpPr>
          <p:spPr bwMode="auto">
            <a:xfrm>
              <a:off x="2826" y="2725"/>
              <a:ext cx="7253" cy="103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cxnSp>
          <p:nvCxnSpPr>
            <p:cNvPr id="45062" name="AutoShape 50"/>
            <p:cNvCxnSpPr>
              <a:cxnSpLocks noChangeShapeType="1"/>
            </p:cNvCxnSpPr>
            <p:nvPr/>
          </p:nvCxnSpPr>
          <p:spPr bwMode="auto">
            <a:xfrm flipV="1">
              <a:off x="5613" y="5072"/>
              <a:ext cx="496" cy="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5063" name="Text Box 49"/>
            <p:cNvSpPr txBox="1">
              <a:spLocks noChangeArrowheads="1"/>
            </p:cNvSpPr>
            <p:nvPr/>
          </p:nvSpPr>
          <p:spPr bwMode="auto">
            <a:xfrm>
              <a:off x="5451" y="2775"/>
              <a:ext cx="1255" cy="7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72000" tIns="36000" rIns="72000" bIns="36000" anchor="ctr">
              <a:spAutoFit/>
            </a:bodyPr>
            <a:lstStyle/>
            <a:p>
              <a:pPr algn="ctr">
                <a:defRPr/>
              </a:pPr>
              <a:r>
                <a:rPr lang="zh-TW" sz="1400" b="1" dirty="0">
                  <a:solidFill>
                    <a:schemeClr val="accent2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教育部</a:t>
              </a:r>
              <a:endParaRPr lang="zh-TW" sz="600" b="1" dirty="0">
                <a:solidFill>
                  <a:schemeClr val="accent2"/>
                </a:solidFill>
                <a:ea typeface="標楷體" pitchFamily="65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sz="1400" b="1" dirty="0">
                  <a:solidFill>
                    <a:schemeClr val="accent2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國民及學前教育署</a:t>
              </a:r>
              <a:endParaRPr lang="zh-TW" b="1" dirty="0">
                <a:solidFill>
                  <a:schemeClr val="accent2"/>
                </a:solidFill>
              </a:endParaRPr>
            </a:p>
          </p:txBody>
        </p:sp>
        <p:sp>
          <p:nvSpPr>
            <p:cNvPr id="2096" name="Text Box 48"/>
            <p:cNvSpPr txBox="1">
              <a:spLocks noChangeArrowheads="1"/>
            </p:cNvSpPr>
            <p:nvPr/>
          </p:nvSpPr>
          <p:spPr bwMode="auto">
            <a:xfrm>
              <a:off x="5405" y="5617"/>
              <a:ext cx="848" cy="471"/>
            </a:xfrm>
            <a:prstGeom prst="rect">
              <a:avLst/>
            </a:prstGeom>
            <a:ln w="12700"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lIns="72000" tIns="36000" rIns="72000" bIns="36000" anchor="ctr">
              <a:spAutoFit/>
            </a:bodyPr>
            <a:lstStyle/>
            <a:p>
              <a:pPr>
                <a:defRPr/>
              </a:pPr>
              <a:r>
                <a:rPr lang="zh-TW" sz="1400" b="1" dirty="0">
                  <a:solidFill>
                    <a:schemeClr val="bg1">
                      <a:lumMod val="75000"/>
                    </a:schemeClr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縣市教育處</a:t>
              </a:r>
              <a:endParaRPr lang="zh-TW" b="1" dirty="0">
                <a:solidFill>
                  <a:schemeClr val="bg1">
                    <a:lumMod val="75000"/>
                  </a:schemeClr>
                </a:solidFill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5065" name="Text Box 47"/>
            <p:cNvSpPr txBox="1">
              <a:spLocks noChangeArrowheads="1"/>
            </p:cNvSpPr>
            <p:nvPr/>
          </p:nvSpPr>
          <p:spPr bwMode="auto">
            <a:xfrm>
              <a:off x="4007" y="7620"/>
              <a:ext cx="994" cy="823"/>
            </a:xfrm>
            <a:prstGeom prst="rect">
              <a:avLst/>
            </a:prstGeom>
            <a:grpFill/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lIns="72000" tIns="36000" rIns="72000" bIns="36000" anchor="ctr">
              <a:spAutoFit/>
            </a:bodyPr>
            <a:lstStyle/>
            <a:p>
              <a:pPr algn="ctr">
                <a:defRPr/>
              </a:pPr>
              <a:r>
                <a:rPr lang="zh-TW" sz="1400" b="1" dirty="0">
                  <a:solidFill>
                    <a:srgbClr val="FFFF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縣市補救教學</a:t>
              </a:r>
              <a:endParaRPr lang="zh-TW" sz="600" b="1" dirty="0">
                <a:solidFill>
                  <a:srgbClr val="FFFF00"/>
                </a:solidFill>
                <a:ea typeface="標楷體" pitchFamily="65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sz="1400" b="1" dirty="0">
                  <a:solidFill>
                    <a:srgbClr val="FFFF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資源中心</a:t>
              </a:r>
              <a:endParaRPr lang="zh-TW" b="1" dirty="0">
                <a:solidFill>
                  <a:srgbClr val="FFFF00"/>
                </a:solidFill>
              </a:endParaRPr>
            </a:p>
          </p:txBody>
        </p:sp>
        <p:cxnSp>
          <p:nvCxnSpPr>
            <p:cNvPr id="45066" name="AutoShape 46"/>
            <p:cNvCxnSpPr>
              <a:cxnSpLocks noChangeShapeType="1"/>
            </p:cNvCxnSpPr>
            <p:nvPr/>
          </p:nvCxnSpPr>
          <p:spPr bwMode="auto">
            <a:xfrm flipH="1">
              <a:off x="6056" y="3485"/>
              <a:ext cx="23" cy="218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067" name="AutoShape 45"/>
            <p:cNvCxnSpPr>
              <a:cxnSpLocks noChangeShapeType="1"/>
            </p:cNvCxnSpPr>
            <p:nvPr/>
          </p:nvCxnSpPr>
          <p:spPr bwMode="auto">
            <a:xfrm>
              <a:off x="5614" y="4525"/>
              <a:ext cx="897" cy="1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068" name="AutoShape 44"/>
            <p:cNvCxnSpPr>
              <a:cxnSpLocks noChangeShapeType="1"/>
            </p:cNvCxnSpPr>
            <p:nvPr/>
          </p:nvCxnSpPr>
          <p:spPr bwMode="auto">
            <a:xfrm>
              <a:off x="5613" y="3967"/>
              <a:ext cx="899" cy="1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5069" name="Text Box 43"/>
            <p:cNvSpPr txBox="1">
              <a:spLocks noChangeArrowheads="1"/>
            </p:cNvSpPr>
            <p:nvPr/>
          </p:nvSpPr>
          <p:spPr bwMode="auto">
            <a:xfrm>
              <a:off x="7262" y="8069"/>
              <a:ext cx="1255" cy="763"/>
            </a:xfrm>
            <a:prstGeom prst="rect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lIns="72000" tIns="36000" rIns="72000" bIns="36000" anchor="ctr">
              <a:spAutoFit/>
            </a:bodyPr>
            <a:lstStyle/>
            <a:p>
              <a:pPr algn="ctr">
                <a:defRPr/>
              </a:pPr>
              <a:r>
                <a:rPr lang="zh-TW" sz="1400" b="1" dirty="0">
                  <a:solidFill>
                    <a:schemeClr val="accent6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其他補救教學</a:t>
              </a:r>
              <a:endParaRPr lang="zh-TW" sz="600" b="1" dirty="0">
                <a:solidFill>
                  <a:schemeClr val="accent6"/>
                </a:solidFill>
                <a:ea typeface="標楷體" pitchFamily="65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sz="1400" b="1" dirty="0">
                  <a:solidFill>
                    <a:schemeClr val="accent6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推動計畫承辦學校</a:t>
              </a:r>
              <a:endParaRPr lang="zh-TW" b="1" dirty="0">
                <a:solidFill>
                  <a:schemeClr val="accent6"/>
                </a:solidFill>
              </a:endParaRPr>
            </a:p>
          </p:txBody>
        </p:sp>
        <p:sp>
          <p:nvSpPr>
            <p:cNvPr id="45070" name="Text Box 42"/>
            <p:cNvSpPr txBox="1">
              <a:spLocks noChangeArrowheads="1"/>
            </p:cNvSpPr>
            <p:nvPr/>
          </p:nvSpPr>
          <p:spPr bwMode="auto">
            <a:xfrm>
              <a:off x="3886" y="9539"/>
              <a:ext cx="410" cy="82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lIns="72000" tIns="36000" rIns="72000" bIns="36000" anchor="ctr">
              <a:spAutoFit/>
            </a:bodyPr>
            <a:lstStyle/>
            <a:p>
              <a:pPr algn="ctr">
                <a:defRPr/>
              </a:pPr>
              <a:r>
                <a:rPr lang="zh-TW" sz="1400" b="1" dirty="0">
                  <a:solidFill>
                    <a:srgbClr val="FFFF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到校</a:t>
              </a:r>
              <a:endParaRPr lang="zh-TW" sz="600" b="1" dirty="0">
                <a:solidFill>
                  <a:srgbClr val="FFFF00"/>
                </a:solidFill>
                <a:ea typeface="標楷體" pitchFamily="65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sz="1400" b="1" dirty="0">
                  <a:solidFill>
                    <a:srgbClr val="FFFF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輔導</a:t>
              </a:r>
              <a:endParaRPr lang="zh-TW" b="1" dirty="0">
                <a:solidFill>
                  <a:srgbClr val="FFFF00"/>
                </a:solidFill>
              </a:endParaRPr>
            </a:p>
          </p:txBody>
        </p:sp>
        <p:sp>
          <p:nvSpPr>
            <p:cNvPr id="45071" name="Text Box 41"/>
            <p:cNvSpPr txBox="1">
              <a:spLocks noChangeArrowheads="1"/>
            </p:cNvSpPr>
            <p:nvPr/>
          </p:nvSpPr>
          <p:spPr bwMode="auto">
            <a:xfrm>
              <a:off x="4910" y="9605"/>
              <a:ext cx="400" cy="76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lIns="72000" tIns="36000" rIns="72000" bIns="36000" anchor="ctr">
              <a:spAutoFit/>
            </a:bodyPr>
            <a:lstStyle/>
            <a:p>
              <a:pPr algn="ctr">
                <a:defRPr/>
              </a:pPr>
              <a:r>
                <a:rPr lang="zh-TW" sz="1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訪視</a:t>
              </a:r>
              <a:endParaRPr lang="zh-TW" sz="600" b="1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itchFamily="65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sz="1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稽核</a:t>
              </a:r>
              <a:endParaRPr lang="zh-TW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5072" name="Group 34"/>
            <p:cNvGrpSpPr>
              <a:grpSpLocks/>
            </p:cNvGrpSpPr>
            <p:nvPr/>
          </p:nvGrpSpPr>
          <p:grpSpPr bwMode="auto">
            <a:xfrm>
              <a:off x="6153" y="9704"/>
              <a:ext cx="3789" cy="1074"/>
              <a:chOff x="6181" y="7337"/>
              <a:chExt cx="3791" cy="1073"/>
            </a:xfrm>
            <a:grpFill/>
          </p:grpSpPr>
          <p:sp>
            <p:nvSpPr>
              <p:cNvPr id="45105" name="Text Box 40"/>
              <p:cNvSpPr txBox="1">
                <a:spLocks noChangeArrowheads="1"/>
              </p:cNvSpPr>
              <p:nvPr/>
            </p:nvSpPr>
            <p:spPr bwMode="auto">
              <a:xfrm>
                <a:off x="6837" y="7435"/>
                <a:ext cx="410" cy="822"/>
              </a:xfrm>
              <a:prstGeom prst="rect">
                <a:avLst/>
              </a:prstGeom>
              <a:grpFill/>
              <a:ln w="9525">
                <a:solidFill>
                  <a:schemeClr val="accent6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師資</a:t>
                </a:r>
                <a:endParaRPr lang="zh-TW" sz="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a typeface="標楷體" pitchFamily="65" charset="-12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培訓</a:t>
                </a:r>
                <a:endParaRPr lang="zh-TW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5106" name="Text Box 39"/>
              <p:cNvSpPr txBox="1">
                <a:spLocks noChangeArrowheads="1"/>
              </p:cNvSpPr>
              <p:nvPr/>
            </p:nvSpPr>
            <p:spPr bwMode="auto">
              <a:xfrm>
                <a:off x="6181" y="7337"/>
                <a:ext cx="410" cy="822"/>
              </a:xfrm>
              <a:prstGeom prst="rect">
                <a:avLst/>
              </a:prstGeom>
              <a:grpFill/>
              <a:ln w="9525">
                <a:solidFill>
                  <a:schemeClr val="accent6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政策</a:t>
                </a:r>
                <a:endParaRPr lang="zh-TW" sz="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a typeface="標楷體" pitchFamily="65" charset="-12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宣導</a:t>
                </a:r>
                <a:endParaRPr lang="zh-TW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5107" name="Text Box 38"/>
              <p:cNvSpPr txBox="1">
                <a:spLocks noChangeArrowheads="1"/>
              </p:cNvSpPr>
              <p:nvPr/>
            </p:nvSpPr>
            <p:spPr bwMode="auto">
              <a:xfrm>
                <a:off x="7518" y="7446"/>
                <a:ext cx="410" cy="822"/>
              </a:xfrm>
              <a:prstGeom prst="rect">
                <a:avLst/>
              </a:prstGeom>
              <a:grpFill/>
              <a:ln w="9525">
                <a:solidFill>
                  <a:schemeClr val="accent6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學生</a:t>
                </a:r>
                <a:endParaRPr lang="zh-TW" sz="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a typeface="標楷體" pitchFamily="65" charset="-12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活動</a:t>
                </a:r>
                <a:endParaRPr lang="zh-TW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5108" name="Text Box 37"/>
              <p:cNvSpPr txBox="1">
                <a:spLocks noChangeArrowheads="1"/>
              </p:cNvSpPr>
              <p:nvPr/>
            </p:nvSpPr>
            <p:spPr bwMode="auto">
              <a:xfrm>
                <a:off x="8199" y="7481"/>
                <a:ext cx="410" cy="822"/>
              </a:xfrm>
              <a:prstGeom prst="rect">
                <a:avLst/>
              </a:prstGeom>
              <a:grpFill/>
              <a:ln w="9525">
                <a:solidFill>
                  <a:schemeClr val="accent6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家庭</a:t>
                </a:r>
                <a:endParaRPr lang="zh-TW" sz="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a typeface="標楷體" pitchFamily="65" charset="-12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訪視</a:t>
                </a:r>
                <a:endParaRPr lang="zh-TW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5109" name="Text Box 36"/>
              <p:cNvSpPr txBox="1">
                <a:spLocks noChangeArrowheads="1"/>
              </p:cNvSpPr>
              <p:nvPr/>
            </p:nvSpPr>
            <p:spPr bwMode="auto">
              <a:xfrm>
                <a:off x="8880" y="7588"/>
                <a:ext cx="410" cy="822"/>
              </a:xfrm>
              <a:prstGeom prst="rect">
                <a:avLst/>
              </a:prstGeom>
              <a:grpFill/>
              <a:ln w="9525">
                <a:solidFill>
                  <a:schemeClr val="accent6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交流</a:t>
                </a:r>
                <a:endParaRPr lang="zh-TW" sz="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a typeface="標楷體" pitchFamily="65" charset="-12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觀摩</a:t>
                </a:r>
                <a:endParaRPr lang="zh-TW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5110" name="Text Box 35"/>
              <p:cNvSpPr txBox="1">
                <a:spLocks noChangeArrowheads="1"/>
              </p:cNvSpPr>
              <p:nvPr/>
            </p:nvSpPr>
            <p:spPr bwMode="auto">
              <a:xfrm>
                <a:off x="9562" y="7515"/>
                <a:ext cx="410" cy="822"/>
              </a:xfrm>
              <a:prstGeom prst="rect">
                <a:avLst/>
              </a:prstGeom>
              <a:grpFill/>
              <a:ln w="9525">
                <a:solidFill>
                  <a:schemeClr val="accent6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特色</a:t>
                </a:r>
                <a:endParaRPr lang="zh-TW" sz="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a typeface="標楷體" pitchFamily="65" charset="-12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r>
                  <a:rPr lang="zh-TW" sz="1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計畫</a:t>
                </a:r>
                <a:endParaRPr lang="zh-TW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cxnSp>
          <p:nvCxnSpPr>
            <p:cNvPr id="45073" name="AutoShape 33"/>
            <p:cNvCxnSpPr>
              <a:cxnSpLocks noChangeShapeType="1"/>
            </p:cNvCxnSpPr>
            <p:nvPr/>
          </p:nvCxnSpPr>
          <p:spPr bwMode="auto">
            <a:xfrm>
              <a:off x="4504" y="8360"/>
              <a:ext cx="347" cy="1196"/>
            </a:xfrm>
            <a:prstGeom prst="straightConnector1">
              <a:avLst/>
            </a:prstGeom>
            <a:grpFill/>
            <a:ln>
              <a:headEnd/>
              <a:tailEnd type="oval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074" name="AutoShape 32"/>
            <p:cNvCxnSpPr>
              <a:cxnSpLocks noChangeShapeType="1"/>
            </p:cNvCxnSpPr>
            <p:nvPr/>
          </p:nvCxnSpPr>
          <p:spPr bwMode="auto">
            <a:xfrm flipH="1">
              <a:off x="4219" y="8360"/>
              <a:ext cx="285" cy="1196"/>
            </a:xfrm>
            <a:prstGeom prst="straightConnector1">
              <a:avLst/>
            </a:prstGeom>
            <a:grpFill/>
            <a:ln>
              <a:headEnd/>
              <a:tailEnd type="oval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075" name="AutoShape 31"/>
            <p:cNvCxnSpPr>
              <a:cxnSpLocks noChangeShapeType="1"/>
              <a:stCxn id="2066" idx="3"/>
              <a:endCxn id="45069" idx="1"/>
            </p:cNvCxnSpPr>
            <p:nvPr/>
          </p:nvCxnSpPr>
          <p:spPr bwMode="auto">
            <a:xfrm>
              <a:off x="6562" y="7088"/>
              <a:ext cx="700" cy="1363"/>
            </a:xfrm>
            <a:prstGeom prst="bentConnector3">
              <a:avLst>
                <a:gd name="adj1" fmla="val 50000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076" name="AutoShape 30"/>
            <p:cNvCxnSpPr>
              <a:cxnSpLocks noChangeShapeType="1"/>
            </p:cNvCxnSpPr>
            <p:nvPr/>
          </p:nvCxnSpPr>
          <p:spPr bwMode="auto">
            <a:xfrm rot="10800000" flipV="1">
              <a:off x="5056" y="7255"/>
              <a:ext cx="512" cy="615"/>
            </a:xfrm>
            <a:prstGeom prst="bentConnector3">
              <a:avLst>
                <a:gd name="adj1" fmla="val 50000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5077" name="Group 27"/>
            <p:cNvGrpSpPr>
              <a:grpSpLocks/>
            </p:cNvGrpSpPr>
            <p:nvPr/>
          </p:nvGrpSpPr>
          <p:grpSpPr bwMode="auto">
            <a:xfrm>
              <a:off x="2966" y="8568"/>
              <a:ext cx="2744" cy="1175"/>
              <a:chOff x="2966" y="8726"/>
              <a:chExt cx="2744" cy="1175"/>
            </a:xfrm>
            <a:grpFill/>
          </p:grpSpPr>
          <p:sp>
            <p:nvSpPr>
              <p:cNvPr id="45103" name="Text Box 29"/>
              <p:cNvSpPr txBox="1">
                <a:spLocks noChangeArrowheads="1"/>
              </p:cNvSpPr>
              <p:nvPr/>
            </p:nvSpPr>
            <p:spPr bwMode="auto">
              <a:xfrm>
                <a:off x="2966" y="8726"/>
                <a:ext cx="624" cy="1175"/>
              </a:xfrm>
              <a:prstGeom prst="rect">
                <a:avLst/>
              </a:prstGeom>
              <a:grp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  <p:txBody>
              <a:bodyPr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rgbClr val="FFFF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縣市補救教學輔導團</a:t>
                </a:r>
                <a:endParaRPr lang="zh-TW" b="1" dirty="0">
                  <a:solidFill>
                    <a:srgbClr val="FFFF00"/>
                  </a:solidFill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45104" name="Text Box 28"/>
              <p:cNvSpPr txBox="1">
                <a:spLocks noChangeArrowheads="1"/>
              </p:cNvSpPr>
              <p:nvPr/>
            </p:nvSpPr>
            <p:spPr bwMode="auto">
              <a:xfrm>
                <a:off x="5056" y="8951"/>
                <a:ext cx="654" cy="763"/>
              </a:xfrm>
              <a:prstGeom prst="rect">
                <a:avLst/>
              </a:prstGeom>
              <a:grpFill/>
              <a:ln w="127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推動小組委員</a:t>
                </a:r>
                <a:endParaRPr lang="zh-TW" dirty="0">
                  <a:solidFill>
                    <a:schemeClr val="accent2">
                      <a:lumMod val="60000"/>
                      <a:lumOff val="40000"/>
                    </a:schemeClr>
                  </a:solidFill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45078" name="AutoShape 26"/>
            <p:cNvSpPr>
              <a:spLocks noChangeArrowheads="1"/>
            </p:cNvSpPr>
            <p:nvPr/>
          </p:nvSpPr>
          <p:spPr bwMode="auto">
            <a:xfrm>
              <a:off x="3925" y="3649"/>
              <a:ext cx="4188" cy="1796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kumimoji="0" lang="zh-TW" altLang="en-US">
                <a:latin typeface="Century Gothic" pitchFamily="34" charset="0"/>
                <a:ea typeface="微軟正黑體" pitchFamily="34" charset="-120"/>
              </a:endParaRPr>
            </a:p>
          </p:txBody>
        </p:sp>
        <p:cxnSp>
          <p:nvCxnSpPr>
            <p:cNvPr id="45079" name="AutoShape 25"/>
            <p:cNvCxnSpPr>
              <a:cxnSpLocks noChangeShapeType="1"/>
            </p:cNvCxnSpPr>
            <p:nvPr/>
          </p:nvCxnSpPr>
          <p:spPr bwMode="auto">
            <a:xfrm rot="10800000" flipV="1">
              <a:off x="3278" y="4547"/>
              <a:ext cx="635" cy="3859"/>
            </a:xfrm>
            <a:prstGeom prst="bentConnector2">
              <a:avLst/>
            </a:prstGeom>
            <a:grpFill/>
            <a:ln>
              <a:headEnd/>
              <a:tailEnd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080" name="AutoShape 24"/>
            <p:cNvCxnSpPr>
              <a:cxnSpLocks noChangeShapeType="1"/>
            </p:cNvCxnSpPr>
            <p:nvPr/>
          </p:nvCxnSpPr>
          <p:spPr bwMode="auto">
            <a:xfrm>
              <a:off x="7870" y="8723"/>
              <a:ext cx="1185" cy="1174"/>
            </a:xfrm>
            <a:prstGeom prst="straightConnector1">
              <a:avLst/>
            </a:prstGeom>
            <a:grpFill/>
            <a:ln>
              <a:headEnd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081" name="AutoShape 23"/>
            <p:cNvCxnSpPr>
              <a:cxnSpLocks noChangeShapeType="1"/>
            </p:cNvCxnSpPr>
            <p:nvPr/>
          </p:nvCxnSpPr>
          <p:spPr bwMode="auto">
            <a:xfrm>
              <a:off x="7870" y="8723"/>
              <a:ext cx="505" cy="1174"/>
            </a:xfrm>
            <a:prstGeom prst="straightConnector1">
              <a:avLst/>
            </a:prstGeom>
            <a:grpFill/>
            <a:ln>
              <a:headEnd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082" name="AutoShape 22"/>
            <p:cNvCxnSpPr>
              <a:cxnSpLocks noChangeShapeType="1"/>
              <a:endCxn id="45107" idx="0"/>
            </p:cNvCxnSpPr>
            <p:nvPr/>
          </p:nvCxnSpPr>
          <p:spPr bwMode="auto">
            <a:xfrm flipH="1">
              <a:off x="7694" y="8723"/>
              <a:ext cx="176" cy="1090"/>
            </a:xfrm>
            <a:prstGeom prst="straightConnector1">
              <a:avLst/>
            </a:prstGeom>
            <a:grpFill/>
            <a:ln>
              <a:headEnd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083" name="AutoShape 21"/>
            <p:cNvCxnSpPr>
              <a:cxnSpLocks noChangeShapeType="1"/>
            </p:cNvCxnSpPr>
            <p:nvPr/>
          </p:nvCxnSpPr>
          <p:spPr bwMode="auto">
            <a:xfrm flipH="1">
              <a:off x="7213" y="8723"/>
              <a:ext cx="657" cy="1010"/>
            </a:xfrm>
            <a:prstGeom prst="straightConnector1">
              <a:avLst/>
            </a:prstGeom>
            <a:grpFill/>
            <a:ln>
              <a:headEnd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084" name="AutoShape 20"/>
            <p:cNvCxnSpPr>
              <a:cxnSpLocks noChangeShapeType="1"/>
            </p:cNvCxnSpPr>
            <p:nvPr/>
          </p:nvCxnSpPr>
          <p:spPr bwMode="auto">
            <a:xfrm flipH="1">
              <a:off x="6572" y="8723"/>
              <a:ext cx="1298" cy="882"/>
            </a:xfrm>
            <a:prstGeom prst="straightConnector1">
              <a:avLst/>
            </a:prstGeom>
            <a:grpFill/>
            <a:ln>
              <a:headEnd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085" name="AutoShape 19"/>
            <p:cNvCxnSpPr>
              <a:cxnSpLocks noChangeShapeType="1"/>
            </p:cNvCxnSpPr>
            <p:nvPr/>
          </p:nvCxnSpPr>
          <p:spPr bwMode="auto">
            <a:xfrm>
              <a:off x="7870" y="8723"/>
              <a:ext cx="1796" cy="1174"/>
            </a:xfrm>
            <a:prstGeom prst="straightConnector1">
              <a:avLst/>
            </a:prstGeom>
            <a:grpFill/>
            <a:ln>
              <a:headEnd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66" name="Text Box 18"/>
            <p:cNvSpPr txBox="1">
              <a:spLocks noChangeArrowheads="1"/>
            </p:cNvSpPr>
            <p:nvPr/>
          </p:nvSpPr>
          <p:spPr bwMode="auto">
            <a:xfrm>
              <a:off x="5568" y="6676"/>
              <a:ext cx="994" cy="823"/>
            </a:xfrm>
            <a:prstGeom prst="rect">
              <a:avLst/>
            </a:prstGeom>
            <a:grpFill/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lIns="72000" tIns="36000" rIns="72000" bIns="36000" anchor="ctr">
              <a:spAutoFit/>
            </a:bodyPr>
            <a:lstStyle/>
            <a:p>
              <a:pPr algn="ctr">
                <a:defRPr/>
              </a:pPr>
              <a:r>
                <a:rPr lang="zh-TW" sz="1400" b="1" dirty="0">
                  <a:solidFill>
                    <a:srgbClr val="FFFF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縣市補救教學</a:t>
              </a:r>
              <a:endParaRPr lang="zh-TW" sz="600" b="1" dirty="0">
                <a:solidFill>
                  <a:srgbClr val="FFFF00"/>
                </a:solidFill>
                <a:ea typeface="標楷體" pitchFamily="65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sz="1400" b="1" dirty="0">
                  <a:solidFill>
                    <a:srgbClr val="FFFF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推動小組</a:t>
              </a:r>
              <a:endParaRPr lang="zh-TW" b="1" dirty="0">
                <a:solidFill>
                  <a:srgbClr val="FFFF00"/>
                </a:solidFill>
              </a:endParaRPr>
            </a:p>
          </p:txBody>
        </p:sp>
        <p:cxnSp>
          <p:nvCxnSpPr>
            <p:cNvPr id="45087" name="AutoShape 17"/>
            <p:cNvCxnSpPr>
              <a:cxnSpLocks noChangeShapeType="1"/>
              <a:endCxn id="2066" idx="0"/>
            </p:cNvCxnSpPr>
            <p:nvPr/>
          </p:nvCxnSpPr>
          <p:spPr bwMode="auto">
            <a:xfrm>
              <a:off x="6056" y="6042"/>
              <a:ext cx="9" cy="634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88" name="AutoShape 16"/>
            <p:cNvCxnSpPr>
              <a:cxnSpLocks noChangeShapeType="1"/>
            </p:cNvCxnSpPr>
            <p:nvPr/>
          </p:nvCxnSpPr>
          <p:spPr bwMode="auto">
            <a:xfrm>
              <a:off x="3589" y="9155"/>
              <a:ext cx="714" cy="18"/>
            </a:xfrm>
            <a:prstGeom prst="straightConnector1">
              <a:avLst/>
            </a:prstGeom>
            <a:grpFill/>
            <a:ln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089" name="AutoShape 15"/>
            <p:cNvCxnSpPr>
              <a:cxnSpLocks noChangeShapeType="1"/>
            </p:cNvCxnSpPr>
            <p:nvPr/>
          </p:nvCxnSpPr>
          <p:spPr bwMode="auto">
            <a:xfrm flipH="1" flipV="1">
              <a:off x="4731" y="9172"/>
              <a:ext cx="324" cy="3"/>
            </a:xfrm>
            <a:prstGeom prst="straightConnector1">
              <a:avLst/>
            </a:prstGeom>
            <a:grpFill/>
            <a:ln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090" name="Text Box 14"/>
            <p:cNvSpPr txBox="1">
              <a:spLocks noChangeArrowheads="1"/>
            </p:cNvSpPr>
            <p:nvPr/>
          </p:nvSpPr>
          <p:spPr bwMode="auto">
            <a:xfrm>
              <a:off x="4004" y="6171"/>
              <a:ext cx="685" cy="437"/>
            </a:xfrm>
            <a:prstGeom prst="rect">
              <a:avLst/>
            </a:prstGeom>
            <a:grpFill/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lIns="72000" tIns="36000" rIns="72000" bIns="36000" anchor="ctr">
              <a:spAutoFit/>
            </a:bodyPr>
            <a:lstStyle/>
            <a:p>
              <a:pPr>
                <a:defRPr/>
              </a:pPr>
              <a:r>
                <a:rPr lang="zh-TW" sz="14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學者專家</a:t>
              </a:r>
              <a:endParaRPr lang="zh-TW" b="1" dirty="0">
                <a:solidFill>
                  <a:schemeClr val="tx2">
                    <a:lumMod val="40000"/>
                    <a:lumOff val="60000"/>
                  </a:schemeClr>
                </a:solidFill>
                <a:ea typeface="標楷體" pitchFamily="65" charset="-120"/>
                <a:cs typeface="Times New Roman" pitchFamily="18" charset="0"/>
              </a:endParaRPr>
            </a:p>
          </p:txBody>
        </p:sp>
        <p:cxnSp>
          <p:nvCxnSpPr>
            <p:cNvPr id="45091" name="AutoShape 13"/>
            <p:cNvCxnSpPr>
              <a:cxnSpLocks noChangeShapeType="1"/>
            </p:cNvCxnSpPr>
            <p:nvPr/>
          </p:nvCxnSpPr>
          <p:spPr bwMode="auto">
            <a:xfrm>
              <a:off x="4747" y="6374"/>
              <a:ext cx="1325" cy="18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092" name="AutoShape 12"/>
            <p:cNvCxnSpPr>
              <a:cxnSpLocks noChangeShapeType="1"/>
            </p:cNvCxnSpPr>
            <p:nvPr/>
          </p:nvCxnSpPr>
          <p:spPr bwMode="auto">
            <a:xfrm flipV="1">
              <a:off x="3290" y="6389"/>
              <a:ext cx="714" cy="3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093" name="AutoShape 11"/>
            <p:cNvSpPr>
              <a:spLocks noChangeArrowheads="1"/>
            </p:cNvSpPr>
            <p:nvPr/>
          </p:nvSpPr>
          <p:spPr bwMode="auto">
            <a:xfrm>
              <a:off x="2899" y="10640"/>
              <a:ext cx="2157" cy="2770"/>
            </a:xfrm>
            <a:prstGeom prst="flowChartDocument">
              <a:avLst/>
            </a:prstGeom>
            <a:grpFill/>
            <a:ln w="28575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72000" tIns="36000" rIns="72000" bIns="36000" anchor="ctr">
              <a:spAutoFit/>
            </a:bodyPr>
            <a:lstStyle/>
            <a:p>
              <a:pPr>
                <a:buFontTx/>
                <a:buChar char="•"/>
                <a:defRPr/>
              </a:pPr>
              <a:endParaRPr lang="en-US" altLang="zh-TW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endParaRPr>
            </a:p>
            <a:p>
              <a:pPr>
                <a:buFontTx/>
                <a:buChar char="•"/>
                <a:defRPr/>
              </a:pPr>
              <a:r>
                <a:rPr lang="zh-TW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了解教學現場運作情形</a:t>
              </a:r>
              <a:endParaRPr lang="zh-TW" sz="600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  <a:p>
              <a:pPr eaLnBrk="0" hangingPunct="0">
                <a:buFontTx/>
                <a:buChar char="•"/>
                <a:defRPr/>
              </a:pPr>
              <a:r>
                <a:rPr lang="zh-TW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線上測驗結果分析解讀</a:t>
              </a:r>
              <a:endParaRPr lang="zh-TW" sz="600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  <a:p>
              <a:pPr eaLnBrk="0" hangingPunct="0">
                <a:buFontTx/>
                <a:buChar char="•"/>
                <a:defRPr/>
              </a:pPr>
              <a:r>
                <a:rPr lang="zh-TW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開班規劃說明與建議</a:t>
              </a:r>
              <a:endParaRPr lang="zh-TW" sz="600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  <a:p>
              <a:pPr eaLnBrk="0" hangingPunct="0">
                <a:buFontTx/>
                <a:buChar char="•"/>
                <a:defRPr/>
              </a:pPr>
              <a:r>
                <a:rPr lang="zh-TW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補救教學運作體系說明</a:t>
              </a:r>
              <a:endParaRPr lang="zh-TW" sz="600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  <a:p>
              <a:pPr eaLnBrk="0" hangingPunct="0">
                <a:buFontTx/>
                <a:buChar char="•"/>
                <a:defRPr/>
              </a:pPr>
              <a:r>
                <a:rPr lang="zh-TW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教學觀察、諮詢與輔導</a:t>
              </a:r>
              <a:endParaRPr lang="zh-TW" sz="600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  <a:p>
              <a:pPr eaLnBrk="0" hangingPunct="0">
                <a:buFontTx/>
                <a:buChar char="•"/>
                <a:defRPr/>
              </a:pPr>
              <a:r>
                <a:rPr lang="zh-TW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相關配套操作諮詢輔導</a:t>
              </a:r>
              <a:endParaRPr lang="zh-TW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094" name="AutoShape 10"/>
            <p:cNvSpPr>
              <a:spLocks noChangeArrowheads="1"/>
            </p:cNvSpPr>
            <p:nvPr/>
          </p:nvSpPr>
          <p:spPr bwMode="auto">
            <a:xfrm>
              <a:off x="5451" y="10821"/>
              <a:ext cx="2443" cy="2396"/>
            </a:xfrm>
            <a:prstGeom prst="flowChartDocument">
              <a:avLst/>
            </a:prstGeom>
            <a:grpFill/>
            <a:ln w="38100">
              <a:solidFill>
                <a:srgbClr val="92D050"/>
              </a:solidFill>
              <a:miter lim="800000"/>
              <a:headEnd/>
              <a:tailEnd/>
            </a:ln>
          </p:spPr>
          <p:txBody>
            <a:bodyPr lIns="72000" tIns="36000" rIns="72000" bIns="36000" anchor="ctr">
              <a:spAutoFit/>
            </a:bodyPr>
            <a:lstStyle/>
            <a:p>
              <a:pPr>
                <a:buFontTx/>
                <a:buChar char="•"/>
                <a:defRPr/>
              </a:pPr>
              <a:endParaRPr lang="en-US" altLang="zh-TW" sz="12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>
                <a:buFontTx/>
                <a:buChar char="•"/>
                <a:defRPr/>
              </a:pPr>
              <a:r>
                <a:rPr lang="zh-TW" sz="12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行政推動與宣導事項</a:t>
              </a:r>
              <a:endParaRPr lang="zh-TW" sz="600" dirty="0">
                <a:solidFill>
                  <a:srgbClr val="FFFF00"/>
                </a:solidFill>
              </a:endParaRPr>
            </a:p>
            <a:p>
              <a:pPr eaLnBrk="0" hangingPunct="0">
                <a:buFontTx/>
                <a:buChar char="•"/>
                <a:defRPr/>
              </a:pPr>
              <a:r>
                <a:rPr lang="zh-TW" sz="12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師資與教學事項</a:t>
              </a:r>
              <a:endParaRPr lang="zh-TW" sz="600" dirty="0">
                <a:solidFill>
                  <a:srgbClr val="FFFF00"/>
                </a:solidFill>
              </a:endParaRPr>
            </a:p>
            <a:p>
              <a:pPr lvl="2" eaLnBrk="0" hangingPunct="0">
                <a:buFontTx/>
                <a:buChar char="•"/>
                <a:defRPr/>
              </a:pPr>
              <a:r>
                <a:rPr lang="zh-TW" sz="12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學生學習事項</a:t>
              </a:r>
              <a:endParaRPr lang="zh-TW" sz="600" dirty="0">
                <a:solidFill>
                  <a:srgbClr val="FFFF00"/>
                </a:solidFill>
              </a:endParaRPr>
            </a:p>
            <a:p>
              <a:pPr eaLnBrk="0" hangingPunct="0">
                <a:buFontTx/>
                <a:buChar char="•"/>
                <a:defRPr/>
              </a:pPr>
              <a:r>
                <a:rPr lang="zh-TW" sz="12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提報率、施測率、受輔率、進步率</a:t>
              </a:r>
              <a:r>
                <a:rPr lang="zh-TW" sz="1200" dirty="0" smtClean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、</a:t>
              </a:r>
              <a:r>
                <a:rPr lang="en-US" altLang="zh-TW" sz="1200" dirty="0" smtClean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1200" dirty="0" smtClean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</a:br>
              <a:r>
                <a:rPr lang="en-US" altLang="zh-TW" sz="1200" dirty="0" smtClean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  </a:t>
              </a:r>
              <a:r>
                <a:rPr lang="zh-TW" sz="1200" dirty="0" smtClean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回班</a:t>
              </a:r>
              <a:r>
                <a:rPr lang="zh-TW" sz="12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率</a:t>
              </a:r>
              <a:endParaRPr lang="zh-TW" dirty="0">
                <a:solidFill>
                  <a:srgbClr val="FFFF00"/>
                </a:solidFill>
              </a:endParaRPr>
            </a:p>
          </p:txBody>
        </p:sp>
        <p:cxnSp>
          <p:nvCxnSpPr>
            <p:cNvPr id="45095" name="AutoShape 9"/>
            <p:cNvCxnSpPr>
              <a:cxnSpLocks noChangeShapeType="1"/>
            </p:cNvCxnSpPr>
            <p:nvPr/>
          </p:nvCxnSpPr>
          <p:spPr bwMode="auto">
            <a:xfrm flipH="1">
              <a:off x="4096" y="10292"/>
              <a:ext cx="20" cy="296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096" name="AutoShape 8"/>
            <p:cNvCxnSpPr>
              <a:cxnSpLocks noChangeShapeType="1"/>
            </p:cNvCxnSpPr>
            <p:nvPr/>
          </p:nvCxnSpPr>
          <p:spPr bwMode="auto">
            <a:xfrm>
              <a:off x="5336" y="10368"/>
              <a:ext cx="482" cy="453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5097" name="Group 2"/>
            <p:cNvGrpSpPr>
              <a:grpSpLocks/>
            </p:cNvGrpSpPr>
            <p:nvPr/>
          </p:nvGrpSpPr>
          <p:grpSpPr bwMode="auto">
            <a:xfrm>
              <a:off x="4366" y="3749"/>
              <a:ext cx="3394" cy="1545"/>
              <a:chOff x="4318" y="3749"/>
              <a:chExt cx="3394" cy="1545"/>
            </a:xfrm>
            <a:grpFill/>
          </p:grpSpPr>
          <p:sp>
            <p:nvSpPr>
              <p:cNvPr id="45098" name="Text Box 7"/>
              <p:cNvSpPr txBox="1">
                <a:spLocks noChangeArrowheads="1"/>
              </p:cNvSpPr>
              <p:nvPr/>
            </p:nvSpPr>
            <p:spPr bwMode="auto">
              <a:xfrm>
                <a:off x="4319" y="4306"/>
                <a:ext cx="970" cy="43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測驗評量團隊</a:t>
                </a:r>
                <a:endParaRPr lang="zh-TW" b="1" dirty="0">
                  <a:solidFill>
                    <a:schemeClr val="accent2"/>
                  </a:solidFill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45099" name="Text Box 6"/>
              <p:cNvSpPr txBox="1">
                <a:spLocks noChangeArrowheads="1"/>
              </p:cNvSpPr>
              <p:nvPr/>
            </p:nvSpPr>
            <p:spPr bwMode="auto">
              <a:xfrm>
                <a:off x="6742" y="3749"/>
                <a:ext cx="970" cy="43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申報管理團隊</a:t>
                </a:r>
                <a:endParaRPr lang="zh-TW" b="1" dirty="0">
                  <a:solidFill>
                    <a:schemeClr val="accent2"/>
                  </a:solidFill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45100" name="Text Box 5"/>
              <p:cNvSpPr txBox="1">
                <a:spLocks noChangeArrowheads="1"/>
              </p:cNvSpPr>
              <p:nvPr/>
            </p:nvSpPr>
            <p:spPr bwMode="auto">
              <a:xfrm>
                <a:off x="4318" y="3749"/>
                <a:ext cx="970" cy="43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研發管考團隊</a:t>
                </a:r>
                <a:endParaRPr lang="zh-TW" b="1" dirty="0">
                  <a:solidFill>
                    <a:schemeClr val="accent2"/>
                  </a:solidFill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45101" name="Text Box 4"/>
              <p:cNvSpPr txBox="1">
                <a:spLocks noChangeArrowheads="1"/>
              </p:cNvSpPr>
              <p:nvPr/>
            </p:nvSpPr>
            <p:spPr bwMode="auto">
              <a:xfrm>
                <a:off x="6741" y="4306"/>
                <a:ext cx="970" cy="43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師資培育團隊</a:t>
                </a:r>
                <a:endParaRPr lang="zh-TW" b="1" dirty="0">
                  <a:solidFill>
                    <a:schemeClr val="accent2"/>
                  </a:solidFill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45102" name="Text Box 3"/>
              <p:cNvSpPr txBox="1">
                <a:spLocks noChangeArrowheads="1"/>
              </p:cNvSpPr>
              <p:nvPr/>
            </p:nvSpPr>
            <p:spPr bwMode="auto">
              <a:xfrm>
                <a:off x="4318" y="4857"/>
                <a:ext cx="970" cy="43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72000" tIns="36000" rIns="72000" bIns="36000" anchor="ctr">
                <a:spAutoFit/>
              </a:bodyPr>
              <a:lstStyle/>
              <a:p>
                <a:pPr algn="ctr">
                  <a:defRPr/>
                </a:pPr>
                <a:r>
                  <a:rPr lang="zh-TW" sz="1400" b="1" dirty="0">
                    <a:solidFill>
                      <a:schemeClr val="accent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教學資源團隊</a:t>
                </a:r>
                <a:endParaRPr lang="zh-TW" b="1" dirty="0">
                  <a:solidFill>
                    <a:schemeClr val="accent2"/>
                  </a:solidFill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</p:grpSp>
      <p:sp>
        <p:nvSpPr>
          <p:cNvPr id="56" name="文字方塊 55"/>
          <p:cNvSpPr txBox="1"/>
          <p:nvPr/>
        </p:nvSpPr>
        <p:spPr>
          <a:xfrm>
            <a:off x="8028384" y="116632"/>
            <a:ext cx="1015663" cy="4170372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ln w="1905"/>
                <a:solidFill>
                  <a:srgbClr val="CCFF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到校輔導計畫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jr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7938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36525" y="-387424"/>
            <a:ext cx="3562350" cy="725336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/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 rot="462942">
            <a:off x="539750" y="452438"/>
            <a:ext cx="2755900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4400">
                <a:solidFill>
                  <a:schemeClr val="bg1"/>
                </a:solidFill>
                <a:latin typeface="Blackadder ITC" pitchFamily="82" charset="0"/>
                <a:ea typeface="SimSun-PUA"/>
                <a:cs typeface="SimSun-PUA"/>
              </a:rPr>
              <a:t>If we don’t give it a try, nothing is going to happen, </a:t>
            </a:r>
            <a:br>
              <a:rPr lang="en-US" altLang="zh-TW" sz="4400">
                <a:solidFill>
                  <a:schemeClr val="bg1"/>
                </a:solidFill>
                <a:latin typeface="Blackadder ITC" pitchFamily="82" charset="0"/>
                <a:ea typeface="SimSun-PUA"/>
                <a:cs typeface="SimSun-PUA"/>
              </a:rPr>
            </a:br>
            <a:r>
              <a:rPr lang="en-US" altLang="zh-TW" sz="4400">
                <a:solidFill>
                  <a:schemeClr val="bg1"/>
                </a:solidFill>
                <a:latin typeface="Blackadder ITC" pitchFamily="82" charset="0"/>
                <a:ea typeface="SimSun-PUA"/>
                <a:cs typeface="SimSun-PUA"/>
              </a:rPr>
              <a:t>but if we do, well, things may be quite different.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31plc-5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2550" y="1125538"/>
            <a:ext cx="6481763" cy="4316412"/>
          </a:xfrm>
        </p:spPr>
      </p:pic>
      <p:sp>
        <p:nvSpPr>
          <p:cNvPr id="58371" name="Text Box 12"/>
          <p:cNvSpPr txBox="1">
            <a:spLocks noChangeArrowheads="1"/>
          </p:cNvSpPr>
          <p:nvPr/>
        </p:nvSpPr>
        <p:spPr bwMode="auto">
          <a:xfrm>
            <a:off x="1352550" y="5478463"/>
            <a:ext cx="4419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200">
                <a:latin typeface="Comic Sans MS" pitchFamily="66" charset="0"/>
              </a:rPr>
              <a:t>引自：</a:t>
            </a:r>
            <a:r>
              <a:rPr lang="en-US" altLang="zh-TW" sz="1200">
                <a:latin typeface="Comic Sans MS" pitchFamily="66" charset="0"/>
                <a:hlinkClick r:id="rId3"/>
              </a:rPr>
              <a:t>www.edweek.org/.../2008/04/02/31plc_ep.h27.html</a:t>
            </a:r>
            <a:r>
              <a:rPr lang="en-US" altLang="zh-TW" sz="1200">
                <a:latin typeface="Comic Sans MS" pitchFamily="66" charset="0"/>
              </a:rPr>
              <a:t> </a:t>
            </a:r>
            <a:endParaRPr lang="zh-TW" altLang="en-US" sz="1200">
              <a:latin typeface="Comic Sans MS" pitchFamily="66" charset="0"/>
            </a:endParaRPr>
          </a:p>
        </p:txBody>
      </p:sp>
      <p:sp>
        <p:nvSpPr>
          <p:cNvPr id="58372" name="Text Box 10"/>
          <p:cNvSpPr txBox="1">
            <a:spLocks noChangeArrowheads="1"/>
          </p:cNvSpPr>
          <p:nvPr/>
        </p:nvSpPr>
        <p:spPr bwMode="auto">
          <a:xfrm>
            <a:off x="227013" y="404813"/>
            <a:ext cx="8624887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solidFill>
                  <a:schemeClr val="folHlink"/>
                </a:solidFill>
                <a:latin typeface="Comic Sans MS" pitchFamily="66" charset="0"/>
              </a:rPr>
              <a:t> </a:t>
            </a:r>
            <a:r>
              <a:rPr lang="en-US" altLang="zh-TW" sz="4000" b="1">
                <a:solidFill>
                  <a:srgbClr val="C00000"/>
                </a:solidFill>
                <a:latin typeface="Comic Sans MS" pitchFamily="66" charset="0"/>
              </a:rPr>
              <a:t>No children should be left behind.</a:t>
            </a:r>
          </a:p>
        </p:txBody>
      </p:sp>
      <p:sp>
        <p:nvSpPr>
          <p:cNvPr id="58373" name="Text Box 9"/>
          <p:cNvSpPr txBox="1">
            <a:spLocks noChangeArrowheads="1"/>
          </p:cNvSpPr>
          <p:nvPr/>
        </p:nvSpPr>
        <p:spPr bwMode="auto">
          <a:xfrm rot="-522239">
            <a:off x="6002338" y="5095875"/>
            <a:ext cx="2525712" cy="1016000"/>
          </a:xfrm>
          <a:prstGeom prst="rect">
            <a:avLst/>
          </a:prstGeom>
          <a:solidFill>
            <a:srgbClr val="66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solidFill>
                  <a:srgbClr val="FFC000"/>
                </a:solidFill>
                <a:latin typeface="Comic Sans MS" pitchFamily="66" charset="0"/>
              </a:rPr>
              <a:t>謝謝您的耐心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solidFill>
                  <a:srgbClr val="FFC000"/>
                </a:solidFill>
                <a:latin typeface="Comic Sans MS" pitchFamily="66" charset="0"/>
              </a:rPr>
              <a:t>我們一起努力！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4963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kumimoji="0" lang="zh-TW" altLang="en-US" b="1" smtClean="0"/>
              <a:t>補救教學的機制</a:t>
            </a:r>
          </a:p>
        </p:txBody>
      </p:sp>
      <p:sp>
        <p:nvSpPr>
          <p:cNvPr id="164870" name="矩形 7"/>
          <p:cNvSpPr>
            <a:spLocks noChangeArrowheads="1"/>
          </p:cNvSpPr>
          <p:nvPr/>
        </p:nvSpPr>
        <p:spPr bwMode="auto">
          <a:xfrm>
            <a:off x="250825" y="1341438"/>
            <a:ext cx="273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誰需要被補救？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為什麼需要被補救？</a:t>
            </a:r>
          </a:p>
        </p:txBody>
      </p:sp>
      <p:sp>
        <p:nvSpPr>
          <p:cNvPr id="164871" name="矩形 8"/>
          <p:cNvSpPr>
            <a:spLocks noChangeArrowheads="1"/>
          </p:cNvSpPr>
          <p:nvPr/>
        </p:nvSpPr>
        <p:spPr bwMode="auto">
          <a:xfrm>
            <a:off x="2843213" y="1268413"/>
            <a:ext cx="2952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找誰來補救？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補救什麼？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用什麼方式補救？</a:t>
            </a:r>
          </a:p>
        </p:txBody>
      </p:sp>
      <p:sp>
        <p:nvSpPr>
          <p:cNvPr id="164872" name="矩形 9"/>
          <p:cNvSpPr>
            <a:spLocks noChangeArrowheads="1"/>
          </p:cNvSpPr>
          <p:nvPr/>
        </p:nvSpPr>
        <p:spPr bwMode="auto">
          <a:xfrm>
            <a:off x="5940425" y="1412875"/>
            <a:ext cx="23034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補救的成效？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如何檢核？</a:t>
            </a:r>
          </a:p>
        </p:txBody>
      </p: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0" y="2393950"/>
            <a:ext cx="9144000" cy="4464050"/>
          </a:xfrm>
          <a:prstGeom prst="rect">
            <a:avLst/>
          </a:prstGeom>
          <a:solidFill>
            <a:srgbClr val="CC99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aphicFrame>
        <p:nvGraphicFramePr>
          <p:cNvPr id="6" name="內容版面配置區 4"/>
          <p:cNvGraphicFramePr>
            <a:graphicFrameLocks/>
          </p:cNvGraphicFramePr>
          <p:nvPr/>
        </p:nvGraphicFramePr>
        <p:xfrm>
          <a:off x="515181" y="2517611"/>
          <a:ext cx="8129840" cy="4293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4870" grpId="0"/>
      <p:bldP spid="164871" grpId="0"/>
      <p:bldP spid="164872" grpId="0"/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4"/>
          <p:cNvGraphicFramePr>
            <a:graphicFrameLocks/>
          </p:cNvGraphicFramePr>
          <p:nvPr/>
        </p:nvGraphicFramePr>
        <p:xfrm>
          <a:off x="359627" y="1309589"/>
          <a:ext cx="8477820" cy="341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9987" name="文字方塊 7"/>
          <p:cNvSpPr txBox="1">
            <a:spLocks noChangeArrowheads="1"/>
          </p:cNvSpPr>
          <p:nvPr/>
        </p:nvSpPr>
        <p:spPr bwMode="auto">
          <a:xfrm>
            <a:off x="323850" y="4941888"/>
            <a:ext cx="2470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3600">
                <a:solidFill>
                  <a:srgbClr val="FFCC66"/>
                </a:solidFill>
                <a:latin typeface="標楷體" pitchFamily="65" charset="-120"/>
                <a:ea typeface="標楷體" pitchFamily="65" charset="-120"/>
              </a:rPr>
              <a:t>提報篩選率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3600">
                <a:solidFill>
                  <a:srgbClr val="FFCC66"/>
                </a:solidFill>
                <a:latin typeface="標楷體" pitchFamily="65" charset="-120"/>
                <a:ea typeface="標楷體" pitchFamily="65" charset="-120"/>
              </a:rPr>
              <a:t>開班受輔率</a:t>
            </a:r>
          </a:p>
        </p:txBody>
      </p:sp>
      <p:sp>
        <p:nvSpPr>
          <p:cNvPr id="169988" name="文字方塊 8"/>
          <p:cNvSpPr txBox="1">
            <a:spLocks noChangeArrowheads="1"/>
          </p:cNvSpPr>
          <p:nvPr/>
        </p:nvSpPr>
        <p:spPr bwMode="auto">
          <a:xfrm>
            <a:off x="3779838" y="5157788"/>
            <a:ext cx="155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3600">
                <a:solidFill>
                  <a:srgbClr val="FFCC66"/>
                </a:solidFill>
                <a:latin typeface="標楷體" pitchFamily="65" charset="-120"/>
                <a:ea typeface="標楷體" pitchFamily="65" charset="-120"/>
              </a:rPr>
              <a:t>進步率</a:t>
            </a:r>
          </a:p>
        </p:txBody>
      </p:sp>
      <p:sp>
        <p:nvSpPr>
          <p:cNvPr id="169989" name="文字方塊 9"/>
          <p:cNvSpPr txBox="1">
            <a:spLocks noChangeArrowheads="1"/>
          </p:cNvSpPr>
          <p:nvPr/>
        </p:nvSpPr>
        <p:spPr bwMode="auto">
          <a:xfrm>
            <a:off x="6948488" y="5084763"/>
            <a:ext cx="1555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3600">
                <a:solidFill>
                  <a:srgbClr val="FFCC66"/>
                </a:solidFill>
                <a:latin typeface="標楷體" pitchFamily="65" charset="-120"/>
                <a:ea typeface="標楷體" pitchFamily="65" charset="-120"/>
              </a:rPr>
              <a:t>進步率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3600">
                <a:solidFill>
                  <a:srgbClr val="FFCC66"/>
                </a:solidFill>
                <a:latin typeface="標楷體" pitchFamily="65" charset="-120"/>
                <a:ea typeface="標楷體" pitchFamily="65" charset="-120"/>
              </a:rPr>
              <a:t>回班率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628650" y="365125"/>
            <a:ext cx="76882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2500" lnSpcReduction="10000"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kumimoji="0" lang="zh-TW" altLang="en-US" sz="5400" b="1" smtClean="0">
                <a:solidFill>
                  <a:srgbClr val="CCCC00"/>
                </a:solidFill>
                <a:latin typeface="標楷體" pitchFamily="65" charset="-120"/>
                <a:ea typeface="標楷體" pitchFamily="65" charset="-120"/>
              </a:rPr>
              <a:t>補救教學的診斷與檢核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69987" grpId="0"/>
      <p:bldP spid="169988" grpId="0"/>
      <p:bldP spid="16998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 descr="圖片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9"/>
          <a:stretch>
            <a:fillRect/>
          </a:stretch>
        </p:blipFill>
        <p:spPr bwMode="auto">
          <a:xfrm>
            <a:off x="179388" y="1438275"/>
            <a:ext cx="8774112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kern="0" dirty="0" smtClean="0"/>
              <a:t>測驗結果為開班規劃依據 </a:t>
            </a:r>
            <a:r>
              <a:rPr lang="en-US" altLang="zh-TW" kern="0" dirty="0" smtClean="0"/>
              <a:t>1</a:t>
            </a:r>
            <a:endParaRPr lang="zh-TW" altLang="en-US" kern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6">
      <a:dk1>
        <a:srgbClr val="2D2015"/>
      </a:dk1>
      <a:lt1>
        <a:srgbClr val="CCFF99"/>
      </a:lt1>
      <a:dk2>
        <a:srgbClr val="2A2B4C"/>
      </a:dk2>
      <a:lt2>
        <a:srgbClr val="DFC08D"/>
      </a:lt2>
      <a:accent1>
        <a:srgbClr val="4F6D71"/>
      </a:accent1>
      <a:accent2>
        <a:srgbClr val="8F5F2F"/>
      </a:accent2>
      <a:accent3>
        <a:srgbClr val="ACACB2"/>
      </a:accent3>
      <a:accent4>
        <a:srgbClr val="AEDA82"/>
      </a:accent4>
      <a:accent5>
        <a:srgbClr val="B2BABB"/>
      </a:accent5>
      <a:accent6>
        <a:srgbClr val="81552A"/>
      </a:accent6>
      <a:hlink>
        <a:srgbClr val="CCB400"/>
      </a:hlink>
      <a:folHlink>
        <a:srgbClr val="8C9EA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3">
        <a:dk1>
          <a:srgbClr val="2D2015"/>
        </a:dk1>
        <a:lt1>
          <a:srgbClr val="FFFFFF"/>
        </a:lt1>
        <a:dk2>
          <a:srgbClr val="95714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8BBB0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4">
        <a:dk1>
          <a:srgbClr val="2D2015"/>
        </a:dk1>
        <a:lt1>
          <a:srgbClr val="FFFFFF"/>
        </a:lt1>
        <a:dk2>
          <a:srgbClr val="2A2B4C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ACACB2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5">
        <a:dk1>
          <a:srgbClr val="2D2015"/>
        </a:dk1>
        <a:lt1>
          <a:srgbClr val="CCFF99"/>
        </a:lt1>
        <a:dk2>
          <a:srgbClr val="2A2B4C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ACACB2"/>
        </a:accent3>
        <a:accent4>
          <a:srgbClr val="AEDA82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6">
        <a:dk1>
          <a:srgbClr val="2D2015"/>
        </a:dk1>
        <a:lt1>
          <a:srgbClr val="CCFF99"/>
        </a:lt1>
        <a:dk2>
          <a:srgbClr val="2A2B4C"/>
        </a:dk2>
        <a:lt2>
          <a:srgbClr val="DFC08D"/>
        </a:lt2>
        <a:accent1>
          <a:srgbClr val="4F6D71"/>
        </a:accent1>
        <a:accent2>
          <a:srgbClr val="8F5F2F"/>
        </a:accent2>
        <a:accent3>
          <a:srgbClr val="ACACB2"/>
        </a:accent3>
        <a:accent4>
          <a:srgbClr val="AEDA82"/>
        </a:accent4>
        <a:accent5>
          <a:srgbClr val="B2BA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1368</Words>
  <Application>Microsoft Office PowerPoint</Application>
  <PresentationFormat>如螢幕大小 (4:3)</PresentationFormat>
  <Paragraphs>279</Paragraphs>
  <Slides>57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58" baseType="lpstr"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補救教學的機制</vt:lpstr>
      <vt:lpstr>PowerPoint 簡報</vt:lpstr>
      <vt:lpstr>PowerPoint 簡報</vt:lpstr>
      <vt:lpstr>PowerPoint 簡報</vt:lpstr>
      <vt:lpstr>補救教學的診斷報告應用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補救教學實施現況分析</vt:lpstr>
      <vt:lpstr>受輔成效低落分析</vt:lpstr>
      <vt:lpstr>學校執行困難的原因</vt:lpstr>
      <vt:lpstr>補救教學之可行策略</vt:lpstr>
      <vt:lpstr>補救教學配套措施</vt:lpstr>
      <vt:lpstr>如何使補救教學效果顯著？</vt:lpstr>
      <vt:lpstr>高實施效果的條件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99</cp:revision>
  <dcterms:created xsi:type="dcterms:W3CDTF">2015-09-11T05:27:31Z</dcterms:created>
  <dcterms:modified xsi:type="dcterms:W3CDTF">2016-03-13T05:52:13Z</dcterms:modified>
</cp:coreProperties>
</file>