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6.xml" ContentType="application/vnd.openxmlformats-officedocument.presentationml.slideMaster+xml"/>
  <Override PartName="/ppt/notesSlides/notesSlide32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_rels/notesSlide18.xml.rels" ContentType="application/vnd.openxmlformats-package.relationships+xml"/>
  <Override PartName="/ppt/notesSlides/_rels/notesSlide6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48.xml.rels" ContentType="application/vnd.openxmlformats-package.relationships+xml"/>
  <Override PartName="/ppt/notesSlides/notesSlide36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8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media/image9.jpeg" ContentType="image/jpeg"/>
  <Override PartName="/ppt/media/image28.png" ContentType="image/png"/>
  <Override PartName="/ppt/media/image1.jpeg" ContentType="image/jpeg"/>
  <Override PartName="/ppt/media/image8.png" ContentType="image/png"/>
  <Override PartName="/ppt/media/image2.jpeg" ContentType="image/jpeg"/>
  <Override PartName="/ppt/media/image54.jpeg" ContentType="image/jpeg"/>
  <Override PartName="/ppt/media/image38.png" ContentType="image/png"/>
  <Override PartName="/ppt/media/image3.jpeg" ContentType="image/jpeg"/>
  <Override PartName="/ppt/media/image58.png" ContentType="image/png"/>
  <Override PartName="/ppt/media/image4.jpeg" ContentType="image/jpeg"/>
  <Override PartName="/ppt/media/image56.jpeg" ContentType="image/jpeg"/>
  <Override PartName="/ppt/media/image5.jpeg" ContentType="image/jpeg"/>
  <Override PartName="/ppt/media/image21.png" ContentType="image/png"/>
  <Override PartName="/ppt/media/image6.jpeg" ContentType="image/jpeg"/>
  <Override PartName="/ppt/media/image7.jpeg" ContentType="image/jpeg"/>
  <Override PartName="/ppt/media/image59.jpeg" ContentType="image/jpeg"/>
  <Override PartName="/ppt/media/image10.jpeg" ContentType="image/jpeg"/>
  <Override PartName="/ppt/media/image100.jpeg" ContentType="image/jpeg"/>
  <Override PartName="/ppt/media/image11.jpeg" ContentType="image/jpeg"/>
  <Override PartName="/ppt/media/image101.jpeg" ContentType="image/jpeg"/>
  <Override PartName="/ppt/media/image76.png" ContentType="image/png"/>
  <Override PartName="/ppt/media/image12.jpeg" ContentType="image/jpeg"/>
  <Override PartName="/ppt/media/image102.jpeg" ContentType="image/jpeg"/>
  <Override PartName="/ppt/media/image86.png" ContentType="image/png"/>
  <Override PartName="/ppt/media/image13.jpeg" ContentType="image/jpeg"/>
  <Override PartName="/ppt/media/image14.png" ContentType="image/png"/>
  <Override PartName="/ppt/media/image15.png" ContentType="image/png"/>
  <Override PartName="/ppt/media/image35.jpeg" ContentType="image/jpeg"/>
  <Override PartName="/ppt/media/image16.jpeg" ContentType="image/jpeg"/>
  <Override PartName="/ppt/media/image24.jpeg" ContentType="image/jpeg"/>
  <Override PartName="/ppt/media/image17.png" ContentType="image/png"/>
  <Override PartName="/ppt/media/image18.jpeg" ContentType="image/jpeg"/>
  <Override PartName="/ppt/media/image22.png" ContentType="image/png"/>
  <Override PartName="/ppt/media/image19.jpeg" ContentType="image/jpeg"/>
  <Override PartName="/ppt/media/image20.jpeg" ContentType="image/jpeg"/>
  <Override PartName="/ppt/media/image23.png" ContentType="image/png"/>
  <Override PartName="/ppt/media/image25.png" ContentType="image/png"/>
  <Override PartName="/ppt/media/image36.jpeg" ContentType="image/jpeg"/>
  <Override PartName="/ppt/media/image26.jpeg" ContentType="image/jpeg"/>
  <Override PartName="/ppt/media/image47.png" ContentType="image/png"/>
  <Override PartName="/ppt/media/image27.jpeg" ContentType="image/jpeg"/>
  <Override PartName="/ppt/media/image29.jpeg" ContentType="image/jpeg"/>
  <Override PartName="/ppt/media/image53.gif" ContentType="image/gif"/>
  <Override PartName="/ppt/media/image30.jpeg" ContentType="image/jpeg"/>
  <Override PartName="/ppt/media/image31.jpeg" ContentType="image/jpeg"/>
  <Override PartName="/ppt/media/image32.jpeg" ContentType="image/jpeg"/>
  <Override PartName="/ppt/media/image48.jpeg" ContentType="image/jpeg"/>
  <Override PartName="/ppt/media/image33.png" ContentType="image/png"/>
  <Override PartName="/ppt/media/image34.jpeg" ContentType="image/jpeg"/>
  <Override PartName="/ppt/media/image37.jpeg" ContentType="image/jpeg"/>
  <Override PartName="/ppt/media/image39.jpeg" ContentType="image/jpeg"/>
  <Override PartName="/ppt/media/image40.jpeg" ContentType="image/jpeg"/>
  <Override PartName="/ppt/media/image41.png" ContentType="image/png"/>
  <Override PartName="/ppt/media/image42.jpeg" ContentType="image/jpeg"/>
  <Override PartName="/ppt/media/image49.jpeg" ContentType="image/jpeg"/>
  <Override PartName="/ppt/media/image43.png" ContentType="image/png"/>
  <Override PartName="/ppt/media/image44.jpeg" ContentType="image/jpeg"/>
  <Override PartName="/ppt/media/image45.jpeg" ContentType="image/jpeg"/>
  <Override PartName="/ppt/media/image46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5.gif" ContentType="image/gif"/>
  <Override PartName="/ppt/media/image57.gif" ContentType="image/gif"/>
  <Override PartName="/ppt/media/image65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png" ContentType="image/png"/>
  <Override PartName="/ppt/media/image66.jpeg" ContentType="image/jpeg"/>
  <Override PartName="/ppt/media/image67.jpeg" ContentType="image/jpeg"/>
  <Override PartName="/ppt/media/image68.png" ContentType="image/png"/>
  <Override PartName="/ppt/media/image69.gif" ContentType="image/gif"/>
  <Override PartName="/ppt/media/image70.jpeg" ContentType="image/jpeg"/>
  <Override PartName="/ppt/media/image71.jpeg" ContentType="image/jpeg"/>
  <Override PartName="/ppt/media/image72.png" ContentType="image/png"/>
  <Override PartName="/ppt/media/image73.jpeg" ContentType="image/jpeg"/>
  <Override PartName="/ppt/media/image74.jpeg" ContentType="image/jpeg"/>
  <Override PartName="/ppt/media/image75.jpeg" ContentType="image/jpeg"/>
  <Override PartName="/ppt/media/image77.jpeg" ContentType="image/jpeg"/>
  <Override PartName="/ppt/media/image78.jpeg" ContentType="image/jpeg"/>
  <Override PartName="/ppt/media/image79.png" ContentType="image/pn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7.gif" ContentType="image/gif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png" ContentType="image/png"/>
  <Override PartName="/ppt/media/image95.jpeg" ContentType="image/jpeg"/>
  <Override PartName="/ppt/media/image103.jpeg" ContentType="image/jpeg"/>
  <Override PartName="/ppt/media/image96.png" ContentType="image/png"/>
  <Override PartName="/ppt/media/image97.jpeg" ContentType="image/jpeg"/>
  <Override PartName="/ppt/media/image98.jpeg" ContentType="image/jpeg"/>
  <Override PartName="/ppt/media/image99.jpeg" ContentType="image/jpeg"/>
  <Override PartName="/ppt/media/image10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請按這裡編輯備註格式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&lt;頁首&gt;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&lt;日期/時間&gt;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&lt;頁尾&gt;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52704625-AFE8-4FC0-8DB3-5D1AC7B17314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Strict father – Nick, remember to do your homework. Nick, you must study hard! Don’t be lazy!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4F11A1F-FFAF-45E9-8551-A6D6F31B1AD2}" type="slidenum"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Overview of CLIL Art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http://www.fluentu.com/educator/blog/clil-art/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Content (deliver specific information) – Communication – Cognition - Culture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Activities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http://www.fluentu.com/educator/blog/clil-art/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CCCC’s on “culture”: Display costumes/ cultural similarities/ differences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Other: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Combine 2 x animals (combine 2 x animals (words [elephouse) and draw image, describe)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39C7A50-5491-43B1-BE4D-9CDC2319DB01}" type="slidenum"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Examples of Youtube lessons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Festivals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Table etiquette (USA family)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Cultural difference (Tom S)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4CBEC54-AFF2-4844-9F97-1016A5D3547E}" type="slidenum"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Examples of Youtube lessons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Festivals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Table etiquette (USA family)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Cultural difference (Tom S)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FD9317C-4A47-4F18-9734-5A558FEB0A9B}" type="slidenum"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Examples of Youtube lessons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Festivals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Table etiquette (USA family)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Cultural difference (Tom S)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92BB238-FECB-4474-BAAF-CE701C87FFD3}" type="slidenum"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2C4B306-7523-4FDF-B7DD-63C76736CD68}" type="slidenum"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b="0" lang="en-US" sz="1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White hat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: factual, describes what is there.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b="0" lang="en-US" sz="1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Red hat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: intuitive, expresses how one feels (+/-) when one sees the object, gut feeling.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b="0" lang="en-US" sz="1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Green hat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: creative, comes up with ideas, solutions.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b="0" lang="en-US" sz="1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Black hat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: negative, sees what is wrong with everything, pick out the faults.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b="0" lang="en-US" sz="1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Yellow hat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: positive, sees what is good in everything, looks for the benefits.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b="0" lang="en-US" sz="1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Blue hat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: controls the process, decides which hat to put on when, and concludes.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Order of brainstorming: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White/Red, Yellow/Black, Green/Blue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or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Blue – White – Red – Green – Black – Yellow – Blue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14BD52A0-1B2B-466D-89CE-1D98A5BC0914}" type="slidenum"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Language skills, focus more on listening and speaking, Type of activities - Knock out activity, Youtubes, Assessment – role play, end of semester big test, online and presentations., use robot and festivals lesson plans as examples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DIFFERENTIATE Tasks!!!!!!!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Fun and interactive – knockout activity!!!!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Youtubes – the flavour of the month, Differentiating tasks, Outcome: oral fluency and assessment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2A8AC8B-4689-4527-BA7A-3612FCF2D62F}" type="slidenum"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http://www.teachthought.com/pedagogy/101-ways-for-teachers-to-be-more-creative/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Outdoor “classroom”/ activities: Treasure hunt, sport but in English, market day, shopping, just teach outside (a change is as good as a holiday), sport competitions/ superlatives/ degrees of comparison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Remedial: Peer teaching (in pairs/ PPT), self assessment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Reader’s Theatre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http://blog.tesol.org/readers-theater-a-superfood-for-oral-skills/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 requires no sets, costumes, props, or memorized lines.  Instead of acting out literature as in a play, the performer’s goal is to read a script aloud effectively, enabling the audience to visualize the action.  Performers bring the text alive by using voice, facial expressions, and some gestures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0646DC9-D1C6-442C-AAD7-86330C6E98DA}" type="slidenum"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b="0" lang="en-US" sz="1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White hat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: factual, describes what is there.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b="0" lang="en-US" sz="1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Red hat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: intuitive, expresses how one feels (+/-) when one sees the object, gut feeling.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b="0" lang="en-US" sz="1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Green hat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: creative, comes up with ideas, solutions.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b="0" lang="en-US" sz="1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Black hat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: negative, sees what is wrong with everything, pick out the faults.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b="0" lang="en-US" sz="1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Yellow hat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: positive, sees what is good in everything, looks for the benefits.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b="0" lang="en-US" sz="1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Blue hat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: controls the process, decides which hat to put on when, and concludes.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Order of brainstorming: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White/Red, Yellow/Black, Green/Blue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or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Blue – White – Red – Green – Black – Yellow – Blue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DEBBF5B-4FFC-4A05-A78F-E6D63E44C04A}" type="slidenum"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http://www.teachthought.com/pedagogy/101-ways-for-teachers-to-be-more-creative/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Outdoor “classroom”/ activities: Treasure hunt, sport but in English, market day, shopping, just teach outside (a change is as good as a holiday), sport competitions/ superlatives/ degrees of comparison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Remedial: Peer teaching (in pairs/ PPT), self assessment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Reader’s Theatre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http://blog.tesol.org/readers-theater-a-superfood-for-oral-skills/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 requires no sets, costumes, props, or memorized lines.  Instead of acting out literature as in a play, the performer’s goal is to read a script aloud effectively, enabling the audience to visualize the action.  Performers bring the text alive by using voice, facial expressions, and some gestures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E1ED5FF-0FD3-4409-90BA-B4B91D33D4F4}" type="slidenum"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 marL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45% of the time we are listening when we communicate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50% relates to Ss’ confidence.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conversations, we listen and we speak.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b) When filling in a form, we read and write.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c) When taking notes, we listen and write.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Consider using an activity such as dictogloss (dictation).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Dictogloss is a classroom dictation activity where learners are required to reconstruct a short text by listening and noting down key words, which are then used as a base for reconstruction.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Example 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
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Learners discuss the sea. The teacher then explains the task, and reads a short text on the sea to the class, who just listen. The teacher reads the text again, and the learners take notes. In groups, the learners then reconstruct the text.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In the classroom 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
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Dictogloss is often regarded as a multiple skills and systems activity. Learners practise listening, writing and speaking (by working in groups) and use vocabulary, grammar and discourse systems in order to complete the task.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AAD866A-4632-482E-AC5D-FF4C4BC1ED20}" type="slidenum"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Overview of CLIL: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http://www.fluentu.com/educator/blog/clil-teaching/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Techniques: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http://www.fluentu.com/educator/blog/mfl-activities/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66827A7-E08C-4089-BEAB-C42F4A478980}" type="slidenum"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4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5" name="PlaceHolder 7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Edit Master text styles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6002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0574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0DC8CEFC-6D64-4052-8962-8150E30EAFEE}" type="datetime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9/22/17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D72345CF-023A-4A6E-9300-5151AFB77F05}" type="slidenum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Click to edit Master title style</a:t>
            </a:r>
            <a:endParaRPr b="0" lang="en-US" sz="6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Edit Master text styles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85179417-7865-4123-A40C-A79ADDB86DD4}" type="datetime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9/22/17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49FD55A-8E62-46D0-AB62-1299B5DB3417}" type="slidenum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Click to edit Master title style</a:t>
            </a:r>
            <a:endParaRPr b="0" lang="en-US" sz="6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19F17D37-F287-475F-9BA8-FB78113011C9}" type="datetime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9/22/17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9ECE70D-E59D-42A0-B63B-B7BF1F1318BF}" type="slidenum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請按這裡編輯大綱文字格式。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第二個大綱層次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第三個大綱層次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第四個大綱層次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第五個大綱層次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第六個大綱層次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第七個大綱層次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B6689BEC-4143-4BF5-A35D-9693A7F65D55}" type="datetime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9/22/17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F498D47D-6408-4544-B97E-9A867624A95F}" type="slidenum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請按這裡編輯題名文字格式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請按這裡編輯大綱文字格式。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第二個大綱層次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第三個大綱層次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第四個大綱層次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第五個大綱層次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第六個大綱層次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第七個大綱層次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1154880" y="1447920"/>
            <a:ext cx="8825400" cy="19807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Click to edit Master title style</a:t>
            </a:r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1154880" y="3657600"/>
            <a:ext cx="8825400" cy="236196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Edit Master text styles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88727AA9-F5DB-43F7-AC57-38376F122B0A}" type="datetime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9/22/17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A24FDCCD-FF4D-40F2-AE56-97A55718F24E}" type="slidenum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4A4510DB-3A40-4753-8616-CD1EBB4331E6}" type="datetime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9/22/17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07740E31-8650-421C-B7CA-D87E9E0BAC1C}" type="slidenum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&lt;編號&gt;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請按這裡編輯大綱文字格式。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第二個大綱層次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第三個大綱層次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第四個大綱層次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第五個大綱層次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第六個大綱層次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第七個大綱層次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26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png"/><Relationship Id="rId3" Type="http://schemas.openxmlformats.org/officeDocument/2006/relationships/image" Target="../media/image44.jpeg"/><Relationship Id="rId4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hyperlink" Target="https://www.youtube.com/watch?v=029kdjdasyM" TargetMode="External"/><Relationship Id="rId3" Type="http://schemas.openxmlformats.org/officeDocument/2006/relationships/hyperlink" Target="https://www.youtube.com/watch?v=unXKYK0uRJ8" TargetMode="External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gif"/><Relationship Id="rId3" Type="http://schemas.openxmlformats.org/officeDocument/2006/relationships/image" Target="../media/image54.jpeg"/><Relationship Id="rId4" Type="http://schemas.openxmlformats.org/officeDocument/2006/relationships/image" Target="../media/image55.gif"/><Relationship Id="rId5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gif"/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Relationship Id="rId8" Type="http://schemas.openxmlformats.org/officeDocument/2006/relationships/image" Target="../media/image63.jpeg"/><Relationship Id="rId9" Type="http://schemas.openxmlformats.org/officeDocument/2006/relationships/image" Target="../media/image64.png"/><Relationship Id="rId10" Type="http://schemas.openxmlformats.org/officeDocument/2006/relationships/image" Target="../media/image65.jpeg"/><Relationship Id="rId11" Type="http://schemas.openxmlformats.org/officeDocument/2006/relationships/image" Target="../media/image66.jpeg"/><Relationship Id="rId12" Type="http://schemas.openxmlformats.org/officeDocument/2006/relationships/image" Target="../media/image67.jpeg"/><Relationship Id="rId13" Type="http://schemas.openxmlformats.org/officeDocument/2006/relationships/image" Target="../media/image68.png"/><Relationship Id="rId14" Type="http://schemas.openxmlformats.org/officeDocument/2006/relationships/image" Target="../media/image69.gif"/><Relationship Id="rId15" Type="http://schemas.openxmlformats.org/officeDocument/2006/relationships/image" Target="../media/image70.jpeg"/><Relationship Id="rId16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image" Target="../media/image74.jpeg"/><Relationship Id="rId3" Type="http://schemas.openxmlformats.org/officeDocument/2006/relationships/slideLayout" Target="../slideLayouts/slideLayout37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image" Target="../media/image76.png"/><Relationship Id="rId3" Type="http://schemas.openxmlformats.org/officeDocument/2006/relationships/slideLayout" Target="../slideLayouts/slideLayout37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slideLayout" Target="../slideLayouts/slideLayout49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image" Target="../media/image84.jpeg"/><Relationship Id="rId3" Type="http://schemas.openxmlformats.org/officeDocument/2006/relationships/image" Target="../media/image85.jpeg"/><Relationship Id="rId4" Type="http://schemas.openxmlformats.org/officeDocument/2006/relationships/image" Target="../media/image86.png"/><Relationship Id="rId5" Type="http://schemas.openxmlformats.org/officeDocument/2006/relationships/image" Target="../media/image87.gif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image" Target="../media/image89.jpeg"/><Relationship Id="rId3" Type="http://schemas.openxmlformats.org/officeDocument/2006/relationships/image" Target="../media/image90.jpeg"/><Relationship Id="rId4" Type="http://schemas.openxmlformats.org/officeDocument/2006/relationships/slideLayout" Target="../slideLayouts/slideLayout26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image" Target="../media/image9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image" Target="../media/image94.png"/><Relationship Id="rId3" Type="http://schemas.openxmlformats.org/officeDocument/2006/relationships/slideLayout" Target="../slideLayouts/slideLayout37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image" Target="../media/image96.png"/><Relationship Id="rId3" Type="http://schemas.openxmlformats.org/officeDocument/2006/relationships/slideLayout" Target="../slideLayouts/slideLayout3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9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image" Target="../media/image99.jpeg"/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5" Type="http://schemas.openxmlformats.org/officeDocument/2006/relationships/image" Target="../media/image102.jpeg"/><Relationship Id="rId6" Type="http://schemas.openxmlformats.org/officeDocument/2006/relationships/image" Target="../media/image103.jpeg"/><Relationship Id="rId7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04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540360" y="282960"/>
            <a:ext cx="10515240" cy="6262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en-US" sz="6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Teaching Strategies 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en-US" sz="6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 Whole English               Teaching &amp; Learning                in the English                  Classroom                                                                                                                                                                             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540360" y="5173920"/>
            <a:ext cx="8825400" cy="188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Philip Lewis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Hsinfong Junior-High School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Hsinchu County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3" name="Picture 6" descr=""/>
          <p:cNvPicPr/>
          <p:nvPr/>
        </p:nvPicPr>
        <p:blipFill>
          <a:blip r:embed="rId2"/>
          <a:stretch/>
        </p:blipFill>
        <p:spPr>
          <a:xfrm>
            <a:off x="7868520" y="537480"/>
            <a:ext cx="4158720" cy="2876400"/>
          </a:xfrm>
          <a:prstGeom prst="rect">
            <a:avLst/>
          </a:prstGeom>
          <a:ln>
            <a:noFill/>
          </a:ln>
        </p:spPr>
      </p:pic>
      <p:pic>
        <p:nvPicPr>
          <p:cNvPr id="254" name="Picture 8" descr=""/>
          <p:cNvPicPr/>
          <p:nvPr/>
        </p:nvPicPr>
        <p:blipFill>
          <a:blip r:embed="rId3"/>
          <a:stretch/>
        </p:blipFill>
        <p:spPr>
          <a:xfrm>
            <a:off x="7425000" y="3704760"/>
            <a:ext cx="4668480" cy="3092040"/>
          </a:xfrm>
          <a:prstGeom prst="rect">
            <a:avLst/>
          </a:prstGeom>
          <a:ln>
            <a:noFill/>
          </a:ln>
        </p:spPr>
      </p:pic>
      <p:sp>
        <p:nvSpPr>
          <p:cNvPr id="255" name="CustomShape 3"/>
          <p:cNvSpPr/>
          <p:nvPr/>
        </p:nvSpPr>
        <p:spPr>
          <a:xfrm>
            <a:off x="1819440" y="537480"/>
            <a:ext cx="8700480" cy="5382360"/>
          </a:xfrm>
          <a:prstGeom prst="irregularSeal2">
            <a:avLst/>
          </a:prstGeom>
          <a:ln>
            <a:noFill/>
          </a:ln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  <a:scene3d>
            <a:camera prst="orthographicFront"/>
            <a:lightRig dir="t" rig="threePt"/>
          </a:scene3d>
          <a:sp3d>
            <a:bevelT prst="softRound" w="152400" h="508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Welcome to an exciting, new teaching experience!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472c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Shape 1"/>
          <p:cNvSpPr txBox="1"/>
          <p:nvPr/>
        </p:nvSpPr>
        <p:spPr>
          <a:xfrm>
            <a:off x="562320" y="279360"/>
            <a:ext cx="11162160" cy="14983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en-US" sz="10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Delicious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95" name="Picture 2" descr=""/>
          <p:cNvPicPr/>
          <p:nvPr/>
        </p:nvPicPr>
        <p:blipFill>
          <a:blip r:embed="rId1"/>
          <a:stretch/>
        </p:blipFill>
        <p:spPr>
          <a:xfrm>
            <a:off x="792000" y="1998360"/>
            <a:ext cx="4656600" cy="4226400"/>
          </a:xfrm>
          <a:prstGeom prst="rect">
            <a:avLst/>
          </a:prstGeom>
          <a:ln>
            <a:noFill/>
          </a:ln>
        </p:spPr>
      </p:pic>
      <p:pic>
        <p:nvPicPr>
          <p:cNvPr id="296" name="Picture 6" descr=""/>
          <p:cNvPicPr/>
          <p:nvPr/>
        </p:nvPicPr>
        <p:blipFill>
          <a:blip r:embed="rId2"/>
          <a:stretch/>
        </p:blipFill>
        <p:spPr>
          <a:xfrm>
            <a:off x="6418440" y="631440"/>
            <a:ext cx="5383800" cy="5983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9" dur="indefinite" restart="never" nodeType="tmRoot">
          <p:childTnLst>
            <p:seq>
              <p:cTn id="220" dur="indefinite" nodeType="mainSeq">
                <p:childTnLst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Shape 1"/>
          <p:cNvSpPr txBox="1"/>
          <p:nvPr/>
        </p:nvSpPr>
        <p:spPr>
          <a:xfrm>
            <a:off x="562320" y="279360"/>
            <a:ext cx="11162160" cy="14983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en-US" sz="100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It’s sour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98" name="Picture 3" descr=""/>
          <p:cNvPicPr/>
          <p:nvPr/>
        </p:nvPicPr>
        <p:blipFill>
          <a:blip r:embed="rId1"/>
          <a:stretch/>
        </p:blipFill>
        <p:spPr>
          <a:xfrm>
            <a:off x="562320" y="2129760"/>
            <a:ext cx="5517720" cy="4276440"/>
          </a:xfrm>
          <a:prstGeom prst="rect">
            <a:avLst/>
          </a:prstGeom>
          <a:ln>
            <a:noFill/>
          </a:ln>
        </p:spPr>
      </p:pic>
      <p:pic>
        <p:nvPicPr>
          <p:cNvPr id="299" name="Picture 2" descr=""/>
          <p:cNvPicPr/>
          <p:nvPr/>
        </p:nvPicPr>
        <p:blipFill>
          <a:blip r:embed="rId2"/>
          <a:stretch/>
        </p:blipFill>
        <p:spPr>
          <a:xfrm>
            <a:off x="6513840" y="876600"/>
            <a:ext cx="5353920" cy="5640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25" dur="indefinite" restart="never" nodeType="tmRoot">
          <p:childTnLst>
            <p:seq>
              <p:cTn id="226" dur="indefinite" nodeType="mainSeq">
                <p:childTnLst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Shape 1"/>
          <p:cNvSpPr txBox="1"/>
          <p:nvPr/>
        </p:nvSpPr>
        <p:spPr>
          <a:xfrm>
            <a:off x="697320" y="875160"/>
            <a:ext cx="11101680" cy="14000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8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I can do my </a:t>
            </a:r>
            <a:r>
              <a:rPr b="1" lang="en-US" sz="8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wkromeho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01" name="Content Placeholder 5" descr=""/>
          <p:cNvPicPr/>
          <p:nvPr/>
        </p:nvPicPr>
        <p:blipFill>
          <a:blip r:embed="rId1"/>
          <a:srcRect l="0" t="0" r="0" b="7647"/>
          <a:stretch/>
        </p:blipFill>
        <p:spPr>
          <a:xfrm>
            <a:off x="6888240" y="2428200"/>
            <a:ext cx="4732920" cy="4253400"/>
          </a:xfrm>
          <a:prstGeom prst="rect">
            <a:avLst/>
          </a:prstGeom>
          <a:ln>
            <a:noFill/>
          </a:ln>
        </p:spPr>
      </p:pic>
      <p:sp>
        <p:nvSpPr>
          <p:cNvPr id="302" name="CustomShape 2"/>
          <p:cNvSpPr/>
          <p:nvPr/>
        </p:nvSpPr>
        <p:spPr>
          <a:xfrm>
            <a:off x="5943600" y="32767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3"/>
          <p:cNvSpPr/>
          <p:nvPr/>
        </p:nvSpPr>
        <p:spPr>
          <a:xfrm>
            <a:off x="6095880" y="342900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4"/>
          <p:cNvSpPr/>
          <p:nvPr/>
        </p:nvSpPr>
        <p:spPr>
          <a:xfrm>
            <a:off x="545040" y="3154680"/>
            <a:ext cx="5063040" cy="140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US" sz="8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homework</a:t>
            </a:r>
            <a:endParaRPr b="0" lang="en-US" sz="4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31" dur="indefinite" restart="never" nodeType="tmRoot">
          <p:childTnLst>
            <p:seq>
              <p:cTn id="232" dur="indefinite" nodeType="mainSeq">
                <p:childTnLst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8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Basketball _____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06" name="Content Placeholder 3" descr=""/>
          <p:cNvPicPr/>
          <p:nvPr/>
        </p:nvPicPr>
        <p:blipFill>
          <a:blip r:embed="rId1"/>
          <a:stretch/>
        </p:blipFill>
        <p:spPr>
          <a:xfrm>
            <a:off x="3223800" y="1839960"/>
            <a:ext cx="7069680" cy="4698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" name="CustomShape 2"/>
          <p:cNvSpPr/>
          <p:nvPr/>
        </p:nvSpPr>
        <p:spPr>
          <a:xfrm>
            <a:off x="5073480" y="365040"/>
            <a:ext cx="2688120" cy="12376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85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41" dur="indefinite" restart="never" nodeType="tmRoot">
          <p:childTnLst>
            <p:seq>
              <p:cTn id="242" dur="indefinite" nodeType="mainSeq">
                <p:childTnLst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3" descr=""/>
          <p:cNvPicPr/>
          <p:nvPr/>
        </p:nvPicPr>
        <p:blipFill>
          <a:blip r:embed="rId1"/>
          <a:stretch/>
        </p:blipFill>
        <p:spPr>
          <a:xfrm>
            <a:off x="1838880" y="51480"/>
            <a:ext cx="7783920" cy="6683400"/>
          </a:xfrm>
          <a:prstGeom prst="rect">
            <a:avLst/>
          </a:prstGeom>
          <a:ln>
            <a:noFill/>
          </a:ln>
        </p:spPr>
      </p:pic>
      <p:sp>
        <p:nvSpPr>
          <p:cNvPr id="309" name="CustomShape 1"/>
          <p:cNvSpPr/>
          <p:nvPr/>
        </p:nvSpPr>
        <p:spPr>
          <a:xfrm>
            <a:off x="1979640" y="4488120"/>
            <a:ext cx="1522080" cy="508680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eyes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CustomShape 2"/>
          <p:cNvSpPr/>
          <p:nvPr/>
        </p:nvSpPr>
        <p:spPr>
          <a:xfrm>
            <a:off x="3238920" y="4653360"/>
            <a:ext cx="1214280" cy="263520"/>
          </a:xfrm>
          <a:prstGeom prst="rightArrow">
            <a:avLst>
              <a:gd name="adj1" fmla="val 27778"/>
              <a:gd name="adj2" fmla="val 50000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311" name="CustomShape 3"/>
          <p:cNvSpPr/>
          <p:nvPr/>
        </p:nvSpPr>
        <p:spPr>
          <a:xfrm>
            <a:off x="1979640" y="1938240"/>
            <a:ext cx="1089360" cy="508680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CustomShape 4"/>
          <p:cNvSpPr/>
          <p:nvPr/>
        </p:nvSpPr>
        <p:spPr>
          <a:xfrm>
            <a:off x="2965680" y="2097720"/>
            <a:ext cx="1214280" cy="263520"/>
          </a:xfrm>
          <a:prstGeom prst="rightArrow">
            <a:avLst>
              <a:gd name="adj1" fmla="val 27778"/>
              <a:gd name="adj2" fmla="val 50000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313" name="CustomShape 5"/>
          <p:cNvSpPr/>
          <p:nvPr/>
        </p:nvSpPr>
        <p:spPr>
          <a:xfrm>
            <a:off x="2238840" y="5972040"/>
            <a:ext cx="1262880" cy="508680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foot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CustomShape 6"/>
          <p:cNvSpPr/>
          <p:nvPr/>
        </p:nvSpPr>
        <p:spPr>
          <a:xfrm>
            <a:off x="3357360" y="6199200"/>
            <a:ext cx="1214280" cy="263520"/>
          </a:xfrm>
          <a:prstGeom prst="rightArrow">
            <a:avLst>
              <a:gd name="adj1" fmla="val 27778"/>
              <a:gd name="adj2" fmla="val 50000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315" name="CustomShape 7"/>
          <p:cNvSpPr/>
          <p:nvPr/>
        </p:nvSpPr>
        <p:spPr>
          <a:xfrm>
            <a:off x="2257560" y="214200"/>
            <a:ext cx="1244160" cy="508680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head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" name="CustomShape 8"/>
          <p:cNvSpPr/>
          <p:nvPr/>
        </p:nvSpPr>
        <p:spPr>
          <a:xfrm>
            <a:off x="3423600" y="345240"/>
            <a:ext cx="2232360" cy="273960"/>
          </a:xfrm>
          <a:prstGeom prst="rightArrow">
            <a:avLst>
              <a:gd name="adj1" fmla="val 27778"/>
              <a:gd name="adj2" fmla="val 50000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icture 4" descr=""/>
          <p:cNvPicPr/>
          <p:nvPr/>
        </p:nvPicPr>
        <p:blipFill>
          <a:blip r:embed="rId1"/>
          <a:srcRect l="7448" t="22138" r="8510" b="38175"/>
          <a:stretch/>
        </p:blipFill>
        <p:spPr>
          <a:xfrm>
            <a:off x="983880" y="327960"/>
            <a:ext cx="10177200" cy="474048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sp>
        <p:nvSpPr>
          <p:cNvPr id="318" name="CustomShape 1"/>
          <p:cNvSpPr/>
          <p:nvPr/>
        </p:nvSpPr>
        <p:spPr>
          <a:xfrm>
            <a:off x="6471720" y="3879000"/>
            <a:ext cx="565200" cy="6030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CustomShape 2"/>
          <p:cNvSpPr/>
          <p:nvPr/>
        </p:nvSpPr>
        <p:spPr>
          <a:xfrm>
            <a:off x="6471720" y="1858680"/>
            <a:ext cx="565200" cy="6030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CustomShape 3"/>
          <p:cNvSpPr/>
          <p:nvPr/>
        </p:nvSpPr>
        <p:spPr>
          <a:xfrm>
            <a:off x="9446400" y="4014000"/>
            <a:ext cx="565200" cy="60300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1" name="CustomShape 4"/>
          <p:cNvSpPr/>
          <p:nvPr/>
        </p:nvSpPr>
        <p:spPr>
          <a:xfrm>
            <a:off x="3648600" y="3167280"/>
            <a:ext cx="565200" cy="57096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CustomShape 5"/>
          <p:cNvSpPr/>
          <p:nvPr/>
        </p:nvSpPr>
        <p:spPr>
          <a:xfrm>
            <a:off x="1154880" y="5244120"/>
            <a:ext cx="2323440" cy="4060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anchor="ctr"/>
          <a:p>
            <a:pPr algn="ctr">
              <a:lnSpc>
                <a:spcPct val="107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7. Close your book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3" name="CustomShape 6"/>
          <p:cNvSpPr/>
          <p:nvPr/>
        </p:nvSpPr>
        <p:spPr>
          <a:xfrm>
            <a:off x="4090680" y="5244120"/>
            <a:ext cx="1872720" cy="4060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anchor="ctr"/>
          <a:p>
            <a:pPr algn="ctr">
              <a:lnSpc>
                <a:spcPct val="107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4. Come inside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CustomShape 7"/>
          <p:cNvSpPr/>
          <p:nvPr/>
        </p:nvSpPr>
        <p:spPr>
          <a:xfrm>
            <a:off x="6430680" y="5244120"/>
            <a:ext cx="2275560" cy="4060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anchor="ctr"/>
          <a:p>
            <a:pPr algn="ctr">
              <a:lnSpc>
                <a:spcPct val="107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9. Raise your hand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5" name="CustomShape 8"/>
          <p:cNvSpPr/>
          <p:nvPr/>
        </p:nvSpPr>
        <p:spPr>
          <a:xfrm>
            <a:off x="9287280" y="5244120"/>
            <a:ext cx="1644120" cy="4060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anchor="ctr"/>
          <a:p>
            <a:pPr algn="ctr">
              <a:lnSpc>
                <a:spcPct val="107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1. Stand up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6" name="CustomShape 9"/>
          <p:cNvSpPr/>
          <p:nvPr/>
        </p:nvSpPr>
        <p:spPr>
          <a:xfrm>
            <a:off x="2227680" y="6001560"/>
            <a:ext cx="2502000" cy="4060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anchor="ctr"/>
          <a:p>
            <a:pPr algn="ctr">
              <a:lnSpc>
                <a:spcPct val="107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6. Knock on the door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CustomShape 10"/>
          <p:cNvSpPr/>
          <p:nvPr/>
        </p:nvSpPr>
        <p:spPr>
          <a:xfrm>
            <a:off x="5255280" y="6001560"/>
            <a:ext cx="2437560" cy="4060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anchor="ctr"/>
          <a:p>
            <a:pPr algn="ctr">
              <a:lnSpc>
                <a:spcPct val="107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2. Pick up your pen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8" name="CustomShape 11"/>
          <p:cNvSpPr/>
          <p:nvPr/>
        </p:nvSpPr>
        <p:spPr>
          <a:xfrm>
            <a:off x="8168040" y="6001560"/>
            <a:ext cx="3122640" cy="4060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anchor="ctr"/>
          <a:p>
            <a:pPr algn="ctr">
              <a:lnSpc>
                <a:spcPct val="107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8. Point to the blackboard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47" dur="indefinite" restart="never" nodeType="tmRoot">
          <p:childTnLst>
            <p:seq>
              <p:cTn id="248" dur="indefinite" nodeType="mainSeq">
                <p:childTnLst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464760" y="1657800"/>
            <a:ext cx="10944000" cy="164880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1" lang="en-US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food - mouth - don’t - your - in - with - talk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0" name="TextShape 2"/>
          <p:cNvSpPr txBox="1"/>
          <p:nvPr/>
        </p:nvSpPr>
        <p:spPr>
          <a:xfrm>
            <a:off x="300600" y="3941280"/>
            <a:ext cx="1145592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1" lang="en-US" sz="7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Don’t talk with food in your mouth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65" dur="indefinite" restart="never" nodeType="tmRoot">
          <p:childTnLst>
            <p:seq>
              <p:cTn id="266" dur="indefinite" nodeType="mainSeq">
                <p:childTnLst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extShape 1"/>
          <p:cNvSpPr txBox="1"/>
          <p:nvPr/>
        </p:nvSpPr>
        <p:spPr>
          <a:xfrm>
            <a:off x="201960" y="208800"/>
            <a:ext cx="11058840" cy="16801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In your groups, put these words into the past tense and then make sentences …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2" name="TextShape 2"/>
          <p:cNvSpPr txBox="1"/>
          <p:nvPr/>
        </p:nvSpPr>
        <p:spPr>
          <a:xfrm>
            <a:off x="566640" y="2156400"/>
            <a:ext cx="10081080" cy="43797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457200" indent="-456840">
              <a:lnSpc>
                <a:spcPct val="100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b="1" lang="en-US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Go (5 word sentence)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b="1" lang="en-US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Cook (6 words)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b="1" lang="en-US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Wake up (7 words)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b="1" lang="en-US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Write (8 words)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b="1" lang="en-US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Drink (9 words)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b="1" lang="en-US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Watch (10 words)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ff0000"/>
              </a:buClr>
              <a:buFont typeface="Calibri Light"/>
              <a:buAutoNum type="arabicPeriod"/>
            </a:pPr>
            <a:r>
              <a:rPr b="1" lang="en-US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Sleep (longer than 10 words)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71" dur="indefinite" restart="never" nodeType="tmRoot">
          <p:childTnLst>
            <p:seq>
              <p:cTn id="272" dur="indefinite" nodeType="mainSeq">
                <p:childTnLst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21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36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54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70" end="8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86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103" end="1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4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35" name="Picture 4" descr=""/>
          <p:cNvPicPr/>
          <p:nvPr/>
        </p:nvPicPr>
        <p:blipFill>
          <a:blip r:embed="rId1"/>
          <a:srcRect l="1506" t="1960" r="1506" b="1409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336" name="CustomShape 3"/>
          <p:cNvSpPr/>
          <p:nvPr/>
        </p:nvSpPr>
        <p:spPr>
          <a:xfrm rot="165000">
            <a:off x="9163800" y="4150800"/>
            <a:ext cx="2138040" cy="60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Sunday evening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7" name="CustomShape 4"/>
          <p:cNvSpPr/>
          <p:nvPr/>
        </p:nvSpPr>
        <p:spPr>
          <a:xfrm>
            <a:off x="785880" y="1112400"/>
            <a:ext cx="2119320" cy="60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Saturday morning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8" name="CustomShape 5"/>
          <p:cNvSpPr/>
          <p:nvPr/>
        </p:nvSpPr>
        <p:spPr>
          <a:xfrm rot="21426000">
            <a:off x="3456720" y="1221120"/>
            <a:ext cx="2119320" cy="60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Saturday afternoon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CustomShape 6"/>
          <p:cNvSpPr/>
          <p:nvPr/>
        </p:nvSpPr>
        <p:spPr>
          <a:xfrm>
            <a:off x="6019920" y="820800"/>
            <a:ext cx="2119320" cy="60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Saturday evening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0" name="CustomShape 7"/>
          <p:cNvSpPr/>
          <p:nvPr/>
        </p:nvSpPr>
        <p:spPr>
          <a:xfrm rot="318600">
            <a:off x="9310680" y="810360"/>
            <a:ext cx="2119320" cy="60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Tests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1" name="CustomShape 8"/>
          <p:cNvSpPr/>
          <p:nvPr/>
        </p:nvSpPr>
        <p:spPr>
          <a:xfrm rot="21317400">
            <a:off x="1454760" y="3947400"/>
            <a:ext cx="3300480" cy="60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Sunday morning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2" name="CustomShape 9"/>
          <p:cNvSpPr/>
          <p:nvPr/>
        </p:nvSpPr>
        <p:spPr>
          <a:xfrm rot="202800">
            <a:off x="5888520" y="3251160"/>
            <a:ext cx="2830680" cy="60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Sunday afternoon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3" name="CustomShape 10"/>
          <p:cNvSpPr/>
          <p:nvPr/>
        </p:nvSpPr>
        <p:spPr>
          <a:xfrm rot="437400">
            <a:off x="9432000" y="1270080"/>
            <a:ext cx="2148120" cy="60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Monday - Math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CustomShape 11"/>
          <p:cNvSpPr/>
          <p:nvPr/>
        </p:nvSpPr>
        <p:spPr>
          <a:xfrm>
            <a:off x="9348840" y="1758600"/>
            <a:ext cx="2233440" cy="60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Tuesday - English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CustomShape 12"/>
          <p:cNvSpPr/>
          <p:nvPr/>
        </p:nvSpPr>
        <p:spPr>
          <a:xfrm rot="331200">
            <a:off x="9408240" y="2260440"/>
            <a:ext cx="2148120" cy="60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843c0b"/>
                </a:solidFill>
                <a:uFill>
                  <a:solidFill>
                    <a:srgbClr val="ffffff"/>
                  </a:solidFill>
                </a:uFill>
                <a:latin typeface="Bradley Hand ITC"/>
              </a:rPr>
              <a:t>Friday - Chinese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6" name="CustomShape 13"/>
          <p:cNvSpPr/>
          <p:nvPr/>
        </p:nvSpPr>
        <p:spPr>
          <a:xfrm rot="21312000">
            <a:off x="5824440" y="4348800"/>
            <a:ext cx="2830680" cy="60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i="1" lang="en-US" sz="3300" spc="-1" strike="noStrike">
                <a:solidFill>
                  <a:srgbClr val="ff0066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Go to the movies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7" name="CustomShape 14"/>
          <p:cNvSpPr/>
          <p:nvPr/>
        </p:nvSpPr>
        <p:spPr>
          <a:xfrm rot="21312000">
            <a:off x="3286440" y="2067480"/>
            <a:ext cx="2459520" cy="148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i="1" lang="en-US" sz="32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Birthday party!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" name="CustomShape 15"/>
          <p:cNvSpPr/>
          <p:nvPr/>
        </p:nvSpPr>
        <p:spPr>
          <a:xfrm rot="21312000">
            <a:off x="8957160" y="4996080"/>
            <a:ext cx="2459520" cy="148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i="1" lang="en-US" sz="2400" spc="-1" strike="noStrike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Watch NBA basketball on TV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9" name="CustomShape 16"/>
          <p:cNvSpPr/>
          <p:nvPr/>
        </p:nvSpPr>
        <p:spPr>
          <a:xfrm rot="21312000">
            <a:off x="5928120" y="1709280"/>
            <a:ext cx="2459520" cy="611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i="1" lang="en-US" sz="2200" spc="-1" strike="noStrike">
                <a:solidFill>
                  <a:srgbClr val="ff0066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Visit grandma   in hospital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0" name="CustomShape 17"/>
          <p:cNvSpPr/>
          <p:nvPr/>
        </p:nvSpPr>
        <p:spPr>
          <a:xfrm>
            <a:off x="445680" y="620640"/>
            <a:ext cx="11300400" cy="211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90000"/>
              </a:lnSpc>
            </a:pPr>
            <a:r>
              <a:rPr b="1" lang="en-US" sz="8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Nick’s busy weekend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1" name="Picture 23" descr=""/>
          <p:cNvPicPr/>
          <p:nvPr/>
        </p:nvPicPr>
        <p:blipFill>
          <a:blip r:embed="rId2"/>
          <a:srcRect l="0" t="16233" r="14108" b="0"/>
          <a:stretch/>
        </p:blipFill>
        <p:spPr>
          <a:xfrm>
            <a:off x="2798280" y="228240"/>
            <a:ext cx="5897880" cy="635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2" name="Content Placeholder 1" descr=""/>
          <p:cNvPicPr/>
          <p:nvPr/>
        </p:nvPicPr>
        <p:blipFill>
          <a:blip r:embed="rId3"/>
          <a:srcRect l="0" t="15612" r="0" b="0"/>
          <a:stretch/>
        </p:blipFill>
        <p:spPr>
          <a:xfrm>
            <a:off x="2886120" y="213840"/>
            <a:ext cx="5689800" cy="635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3" name="Picture 25" descr=""/>
          <p:cNvPicPr/>
          <p:nvPr/>
        </p:nvPicPr>
        <p:blipFill>
          <a:blip r:embed="rId4"/>
          <a:stretch/>
        </p:blipFill>
        <p:spPr>
          <a:xfrm>
            <a:off x="9130680" y="4408920"/>
            <a:ext cx="2590560" cy="2437920"/>
          </a:xfrm>
          <a:prstGeom prst="rect">
            <a:avLst/>
          </a:prstGeom>
          <a:ln>
            <a:noFill/>
          </a:ln>
        </p:spPr>
      </p:pic>
      <p:pic>
        <p:nvPicPr>
          <p:cNvPr id="354" name="Picture 26" descr=""/>
          <p:cNvPicPr/>
          <p:nvPr/>
        </p:nvPicPr>
        <p:blipFill>
          <a:blip r:embed="rId5"/>
          <a:stretch/>
        </p:blipFill>
        <p:spPr>
          <a:xfrm>
            <a:off x="2603880" y="1156320"/>
            <a:ext cx="7638840" cy="429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5" name="Picture 27" descr=""/>
          <p:cNvPicPr/>
          <p:nvPr/>
        </p:nvPicPr>
        <p:blipFill>
          <a:blip r:embed="rId6"/>
          <a:srcRect l="18459" t="10304" r="0" b="0"/>
          <a:stretch/>
        </p:blipFill>
        <p:spPr>
          <a:xfrm rot="5400000">
            <a:off x="3624840" y="187920"/>
            <a:ext cx="5734800" cy="595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6" name="Picture 28" descr=""/>
          <p:cNvPicPr/>
          <p:nvPr/>
        </p:nvPicPr>
        <p:blipFill>
          <a:blip r:embed="rId7"/>
          <a:srcRect l="9855" t="0" r="5798" b="0"/>
          <a:stretch/>
        </p:blipFill>
        <p:spPr>
          <a:xfrm rot="5400000">
            <a:off x="3456360" y="363600"/>
            <a:ext cx="5987520" cy="619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301" dur="indefinite" restart="never" nodeType="tmRoot">
          <p:childTnLst>
            <p:seq>
              <p:cTn id="302" dur="indefinite" nodeType="mainSeq">
                <p:childTnLst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nodeType="clickEffect" fill="hold" presetClass="entr" presetID="14" presetSubtype="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vertical)" transition="in">
                                      <p:cBhvr additive="repl">
                                        <p:cTn id="30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311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3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326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33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35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365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398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40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nodeType="click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in">
                                      <p:cBhvr additive="repl">
                                        <p:cTn id="408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Shape 1"/>
          <p:cNvSpPr txBox="1"/>
          <p:nvPr/>
        </p:nvSpPr>
        <p:spPr>
          <a:xfrm>
            <a:off x="0" y="83880"/>
            <a:ext cx="12191760" cy="8676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en-US" sz="5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What should Teacher Philip eat and drink? 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58" name="Picture 3" descr=""/>
          <p:cNvPicPr/>
          <p:nvPr/>
        </p:nvPicPr>
        <p:blipFill>
          <a:blip r:embed="rId1"/>
          <a:stretch/>
        </p:blipFill>
        <p:spPr>
          <a:xfrm>
            <a:off x="0" y="952200"/>
            <a:ext cx="12191760" cy="5905440"/>
          </a:xfrm>
          <a:prstGeom prst="rect">
            <a:avLst/>
          </a:prstGeom>
          <a:ln>
            <a:noFill/>
          </a:ln>
        </p:spPr>
      </p:pic>
      <p:pic>
        <p:nvPicPr>
          <p:cNvPr id="359" name="Picture 4" descr=""/>
          <p:cNvPicPr/>
          <p:nvPr/>
        </p:nvPicPr>
        <p:blipFill>
          <a:blip r:embed="rId2"/>
          <a:stretch/>
        </p:blipFill>
        <p:spPr>
          <a:xfrm>
            <a:off x="0" y="952200"/>
            <a:ext cx="12191760" cy="5896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0" dur="indefinite" restart="never" nodeType="tmRoot">
          <p:childTnLst>
            <p:seq>
              <p:cTn id="411" dur="indefinite" nodeType="mainSeq">
                <p:childTnLst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554760" y="0"/>
            <a:ext cx="11210400" cy="14000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Professional background: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7" name="TextShape 2"/>
          <p:cNvSpPr txBox="1"/>
          <p:nvPr/>
        </p:nvSpPr>
        <p:spPr>
          <a:xfrm>
            <a:off x="463320" y="1305360"/>
            <a:ext cx="11393280" cy="50187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Trained as an African languages teacher.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Over 30 years teaching experience.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Taught at all the school levels, universities and teachers’ colleges. 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Established my own language consultancy.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Researched extensively on pronunciation T/L and e-Learning.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Written numerous school text books.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8" name="CustomShape 3"/>
          <p:cNvSpPr/>
          <p:nvPr/>
        </p:nvSpPr>
        <p:spPr>
          <a:xfrm>
            <a:off x="1069920" y="2277360"/>
            <a:ext cx="10180080" cy="158472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120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 love teaching!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0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41" end="7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76" end="1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47" end="1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88" end="2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248" end="2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38" dur="500"/>
                                        <p:tgtEl>
                                          <p:spTgt spid="258">
                                            <p:txEl>
                                              <p:pRg st="0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extShape 1"/>
          <p:cNvSpPr txBox="1"/>
          <p:nvPr/>
        </p:nvSpPr>
        <p:spPr>
          <a:xfrm>
            <a:off x="1768320" y="329040"/>
            <a:ext cx="8534160" cy="149832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61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362" name="CustomShape 2"/>
          <p:cNvSpPr/>
          <p:nvPr/>
        </p:nvSpPr>
        <p:spPr>
          <a:xfrm>
            <a:off x="3177000" y="913680"/>
            <a:ext cx="7889760" cy="439344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bg2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Teacher Philip wants 1 x drink, 1 x soup and a meal with rice, dumplings, seafood  and meat.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20" dur="indefinite" restart="never" nodeType="tmRoot">
          <p:childTnLst>
            <p:seq>
              <p:cTn id="421" dur="indefinite" nodeType="mainSeq">
                <p:childTnLst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42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extShape 1"/>
          <p:cNvSpPr txBox="1"/>
          <p:nvPr/>
        </p:nvSpPr>
        <p:spPr>
          <a:xfrm>
            <a:off x="797400" y="0"/>
            <a:ext cx="10656000" cy="1350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Answer these questions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4" name="CustomShape 2"/>
          <p:cNvSpPr/>
          <p:nvPr/>
        </p:nvSpPr>
        <p:spPr>
          <a:xfrm>
            <a:off x="561600" y="1234800"/>
            <a:ext cx="10995120" cy="572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914400" indent="-914040">
              <a:lnSpc>
                <a:spcPct val="100000"/>
              </a:lnSpc>
              <a:buClr>
                <a:srgbClr val="000000"/>
              </a:buClr>
              <a:buSzPct val="80000"/>
              <a:buFont typeface="Calibri Light"/>
              <a:buAutoNum type="arabicPeriod"/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What is Taiwan’s most popular food and drink?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 indent="-914040">
              <a:lnSpc>
                <a:spcPct val="100000"/>
              </a:lnSpc>
              <a:buClr>
                <a:srgbClr val="000000"/>
              </a:buClr>
              <a:buSzPct val="80000"/>
              <a:buFont typeface="Calibri Light"/>
              <a:buAutoNum type="arabicPeriod"/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What foods and drinks have you chosen?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 indent="-914040">
              <a:lnSpc>
                <a:spcPct val="100000"/>
              </a:lnSpc>
              <a:buClr>
                <a:srgbClr val="000000"/>
              </a:buClr>
              <a:buSzPct val="80000"/>
              <a:buFont typeface="Calibri Light"/>
              <a:buAutoNum type="arabicPeriod"/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What do they </a:t>
            </a:r>
            <a:r>
              <a:rPr b="0" lang="en-US" sz="4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each</a:t>
            </a: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taste like?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 indent="-914040">
              <a:lnSpc>
                <a:spcPct val="100000"/>
              </a:lnSpc>
              <a:buClr>
                <a:srgbClr val="000000"/>
              </a:buClr>
              <a:buSzPct val="80000"/>
              <a:buFont typeface="Calibri Light"/>
              <a:buAutoNum type="arabicPeriod"/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How much does </a:t>
            </a:r>
            <a:r>
              <a:rPr b="0" lang="en-US" sz="4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each</a:t>
            </a: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± cost?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 indent="-914040">
              <a:lnSpc>
                <a:spcPct val="100000"/>
              </a:lnSpc>
              <a:buClr>
                <a:srgbClr val="000000"/>
              </a:buClr>
              <a:buSzPct val="80000"/>
              <a:buFont typeface="Calibri Light"/>
              <a:buAutoNum type="arabicPeriod"/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What are </a:t>
            </a:r>
            <a:r>
              <a:rPr b="0" lang="en-US" sz="4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your</a:t>
            </a: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2 favourite foods, why? Also, describe how they taste.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 indent="-914040">
              <a:lnSpc>
                <a:spcPct val="100000"/>
              </a:lnSpc>
              <a:buClr>
                <a:srgbClr val="000000"/>
              </a:buClr>
              <a:buSzPct val="80000"/>
              <a:buFont typeface="Calibri Light"/>
              <a:buAutoNum type="arabicPeriod"/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What food don’t you like, why?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extShape 1"/>
          <p:cNvSpPr txBox="1"/>
          <p:nvPr/>
        </p:nvSpPr>
        <p:spPr>
          <a:xfrm>
            <a:off x="192960" y="365040"/>
            <a:ext cx="11927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6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CLIL: Approaches, activities and     ‘s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6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Use of task-based activities and worksheets*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7" name="CustomShape 3"/>
          <p:cNvSpPr/>
          <p:nvPr/>
        </p:nvSpPr>
        <p:spPr>
          <a:xfrm>
            <a:off x="4249080" y="3564720"/>
            <a:ext cx="7296120" cy="261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  <a:scene3d>
            <a:camera prst="orthographicFront"/>
            <a:lightRig dir="t" rig="threePt"/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lIns="90000" rIns="90000" tIns="45000" bIns="45000"/>
          <a:p>
            <a:pPr marL="571680" indent="-5713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Ss can engage individually/ in pairs/ in groups.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71680" indent="-5713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Real-life, fun, meaningful and  interactive activities/ games …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8" name="Picture 9" descr=""/>
          <p:cNvPicPr/>
          <p:nvPr/>
        </p:nvPicPr>
        <p:blipFill>
          <a:blip r:embed="rId2"/>
          <a:stretch/>
        </p:blipFill>
        <p:spPr>
          <a:xfrm>
            <a:off x="10285200" y="0"/>
            <a:ext cx="1184400" cy="151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1" dur="indefinite" restart="never" nodeType="tmRoot">
          <p:childTnLst>
            <p:seq>
              <p:cTn id="432" dur="indefinite" nodeType="mainSeq">
                <p:childTnLst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0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extShape 1"/>
          <p:cNvSpPr txBox="1"/>
          <p:nvPr/>
        </p:nvSpPr>
        <p:spPr>
          <a:xfrm>
            <a:off x="192960" y="365040"/>
            <a:ext cx="11927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6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CLIL: Approaches, activities and     ‘s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0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Chinese vs English during your lesson?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Get cultural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Ss’ outcomes 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9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1" name="Picture 9" descr=""/>
          <p:cNvPicPr/>
          <p:nvPr/>
        </p:nvPicPr>
        <p:blipFill>
          <a:blip r:embed="rId2"/>
          <a:stretch/>
        </p:blipFill>
        <p:spPr>
          <a:xfrm>
            <a:off x="10294560" y="59040"/>
            <a:ext cx="1184400" cy="1514880"/>
          </a:xfrm>
          <a:prstGeom prst="rect">
            <a:avLst/>
          </a:prstGeom>
          <a:ln>
            <a:noFill/>
          </a:ln>
        </p:spPr>
      </p:pic>
      <p:sp>
        <p:nvSpPr>
          <p:cNvPr id="372" name="CustomShape 3"/>
          <p:cNvSpPr/>
          <p:nvPr/>
        </p:nvSpPr>
        <p:spPr>
          <a:xfrm>
            <a:off x="3638520" y="2513160"/>
            <a:ext cx="6984360" cy="3834000"/>
          </a:xfrm>
          <a:prstGeom prst="wedgeRoundRectCallout">
            <a:avLst>
              <a:gd name="adj1" fmla="val -58586"/>
              <a:gd name="adj2" fmla="val -5036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 judicious – only when necessary.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Communication gap.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Misunderstanding.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It can be helpful when comparing languages, learning new vocabulary or complex grammar rules.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Can be used more frequently with beginners.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3" name="CustomShape 4"/>
          <p:cNvSpPr/>
          <p:nvPr/>
        </p:nvSpPr>
        <p:spPr>
          <a:xfrm>
            <a:off x="5641200" y="2620080"/>
            <a:ext cx="5985360" cy="230292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Broaden Ss’ horizons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 all times, be culturally sensitive and respectful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4" name="CustomShape 5"/>
          <p:cNvSpPr/>
          <p:nvPr/>
        </p:nvSpPr>
        <p:spPr>
          <a:xfrm>
            <a:off x="4649400" y="4155840"/>
            <a:ext cx="7043400" cy="2514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Role play, PPT/ posters, problem solving, research/ surveys, create own songs. Combination of any of the above, Let Ss decide…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5" name="Picture 13" descr=""/>
          <p:cNvPicPr/>
          <p:nvPr/>
        </p:nvPicPr>
        <p:blipFill>
          <a:blip r:embed="rId3"/>
          <a:stretch/>
        </p:blipFill>
        <p:spPr>
          <a:xfrm>
            <a:off x="192960" y="148320"/>
            <a:ext cx="11565720" cy="670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441" dur="indefinite" restart="never" nodeType="tmRoot">
          <p:childTnLst>
            <p:seq>
              <p:cTn id="442" dur="indefinite" nodeType="mainSeq">
                <p:childTnLst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0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454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39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46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52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1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nodeType="click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in">
                                      <p:cBhvr additive="repl">
                                        <p:cTn id="48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912240" y="394920"/>
            <a:ext cx="10634400" cy="14857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8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CLIL: Art activities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1371600" y="1982520"/>
            <a:ext cx="10177200" cy="48103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Allows for rich vocabulary input and output.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Allows Ss to leave with a tangible product.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Activities?*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8" name="CustomShape 3"/>
          <p:cNvSpPr/>
          <p:nvPr/>
        </p:nvSpPr>
        <p:spPr>
          <a:xfrm>
            <a:off x="5307480" y="4249080"/>
            <a:ext cx="6241320" cy="2325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  <a:scene3d>
            <a:camera prst="orthographicFront"/>
            <a:lightRig dir="t" rig="threeP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rIns="90000" tIns="45000" bIns="45000"/>
          <a:p>
            <a:pPr marL="571680" indent="-5713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Listen/read and draw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71680" indent="-5713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Themed collages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71680" indent="-5713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Other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71680" indent="-5713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Ss present artwork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9" name="Picture 4" descr=""/>
          <p:cNvPicPr/>
          <p:nvPr/>
        </p:nvPicPr>
        <p:blipFill>
          <a:blip r:embed="rId2"/>
          <a:stretch/>
        </p:blipFill>
        <p:spPr>
          <a:xfrm>
            <a:off x="7495200" y="1596960"/>
            <a:ext cx="2726280" cy="2391480"/>
          </a:xfrm>
          <a:prstGeom prst="rect">
            <a:avLst/>
          </a:prstGeom>
          <a:ln>
            <a:noFill/>
          </a:ln>
        </p:spPr>
      </p:pic>
      <p:pic>
        <p:nvPicPr>
          <p:cNvPr id="380" name="Picture 8" descr=""/>
          <p:cNvPicPr/>
          <p:nvPr/>
        </p:nvPicPr>
        <p:blipFill>
          <a:blip r:embed="rId3"/>
          <a:stretch/>
        </p:blipFill>
        <p:spPr>
          <a:xfrm>
            <a:off x="7184520" y="581760"/>
            <a:ext cx="4183920" cy="3666960"/>
          </a:xfrm>
          <a:prstGeom prst="rect">
            <a:avLst/>
          </a:prstGeom>
          <a:ln>
            <a:noFill/>
          </a:ln>
        </p:spPr>
      </p:pic>
      <p:pic>
        <p:nvPicPr>
          <p:cNvPr id="381" name="Picture 5" descr=""/>
          <p:cNvPicPr/>
          <p:nvPr/>
        </p:nvPicPr>
        <p:blipFill>
          <a:blip r:embed="rId4"/>
          <a:srcRect l="16221" t="1717" r="4621" b="0"/>
          <a:stretch/>
        </p:blipFill>
        <p:spPr>
          <a:xfrm>
            <a:off x="1240200" y="458640"/>
            <a:ext cx="9163080" cy="639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487" dur="indefinite" restart="never" nodeType="tmRoot">
          <p:childTnLst>
            <p:seq>
              <p:cTn id="488" dur="indefinite" nodeType="mainSeq">
                <p:childTnLst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0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45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89" end="10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512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4" fill="hold">
                      <p:stCondLst>
                        <p:cond delay="indefinite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521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53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784440" y="431640"/>
            <a:ext cx="11290320" cy="14857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CLIL: YouTube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83" name="TextShape 2"/>
          <p:cNvSpPr txBox="1"/>
          <p:nvPr/>
        </p:nvSpPr>
        <p:spPr>
          <a:xfrm>
            <a:off x="784440" y="2030760"/>
            <a:ext cx="10733760" cy="52956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It’s as close as you’ll get to the “real thing”.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Often describes more than what words can ever express.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Integrates outside world in the classroom.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Engages Ss.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Stimulates a wealth of activities.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815040" y="685800"/>
            <a:ext cx="11290320" cy="14857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CLIL: YouTube examples*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924120" y="2171880"/>
            <a:ext cx="10733760" cy="51282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Cultural differences - Foreigner in Japanese home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en-US" sz="3200" spc="-1" strike="noStrike" u="sng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2"/>
              </a:rPr>
              <a:t>https://www.youtube.com/watch?v=029kdjdasyM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Table manners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en-US" sz="3200" spc="-1" strike="noStrike" u="sng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https://www.youtube.com/watch?v=unXKYK0uRJ8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Shape 1"/>
          <p:cNvSpPr txBox="1"/>
          <p:nvPr/>
        </p:nvSpPr>
        <p:spPr>
          <a:xfrm>
            <a:off x="784440" y="431640"/>
            <a:ext cx="11290320" cy="14857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8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CLIL: Problem Solving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87" name="TextShape 2"/>
          <p:cNvSpPr txBox="1"/>
          <p:nvPr/>
        </p:nvSpPr>
        <p:spPr>
          <a:xfrm>
            <a:off x="784440" y="2085120"/>
            <a:ext cx="10733760" cy="51282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Why …?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What do you think …?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Positive - Negative - Interesting.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Prove it …!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 Bono’s 6 Thinking Hats.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532" dur="indefinite" restart="never" nodeType="tmRoot">
          <p:childTnLst>
            <p:seq>
              <p:cTn id="533" dur="indefinite" nodeType="mainSeq">
                <p:childTnLst>
                  <p:par>
                    <p:cTn id="534" fill="hold">
                      <p:stCondLst>
                        <p:cond delay="indefinite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7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2" fill="hold">
                      <p:stCondLst>
                        <p:cond delay="indefinite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28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63" end="7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0" fill="hold">
                      <p:stCondLst>
                        <p:cond delay="indefinite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75" end="10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89" name="Picture 9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390" name="CustomShape 2"/>
          <p:cNvSpPr/>
          <p:nvPr/>
        </p:nvSpPr>
        <p:spPr>
          <a:xfrm>
            <a:off x="409320" y="6068520"/>
            <a:ext cx="857520" cy="810360"/>
          </a:xfrm>
          <a:prstGeom prst="mathMultiply">
            <a:avLst>
              <a:gd name="adj1" fmla="val 23520"/>
            </a:avLst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1" name="CustomShape 3"/>
          <p:cNvSpPr/>
          <p:nvPr/>
        </p:nvSpPr>
        <p:spPr>
          <a:xfrm>
            <a:off x="9698760" y="131400"/>
            <a:ext cx="857520" cy="81036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2" name="CustomShape 4"/>
          <p:cNvSpPr/>
          <p:nvPr/>
        </p:nvSpPr>
        <p:spPr>
          <a:xfrm>
            <a:off x="10295640" y="5068800"/>
            <a:ext cx="1817280" cy="3243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Book Store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3" name="CustomShape 5"/>
          <p:cNvSpPr/>
          <p:nvPr/>
        </p:nvSpPr>
        <p:spPr>
          <a:xfrm>
            <a:off x="10594800" y="103680"/>
            <a:ext cx="1225800" cy="261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School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4" name="CustomShape 6"/>
          <p:cNvSpPr/>
          <p:nvPr/>
        </p:nvSpPr>
        <p:spPr>
          <a:xfrm>
            <a:off x="937080" y="892440"/>
            <a:ext cx="1517400" cy="2703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Sam’s home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5" name="CustomShape 7"/>
          <p:cNvSpPr/>
          <p:nvPr/>
        </p:nvSpPr>
        <p:spPr>
          <a:xfrm>
            <a:off x="79200" y="3385080"/>
            <a:ext cx="1517400" cy="2703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Hospital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6" name="CustomShape 8"/>
          <p:cNvSpPr/>
          <p:nvPr/>
        </p:nvSpPr>
        <p:spPr>
          <a:xfrm>
            <a:off x="8530560" y="6351120"/>
            <a:ext cx="906840" cy="22068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7" name="CustomShape 9"/>
          <p:cNvSpPr/>
          <p:nvPr/>
        </p:nvSpPr>
        <p:spPr>
          <a:xfrm rot="18402600">
            <a:off x="-123480" y="5913360"/>
            <a:ext cx="906840" cy="22068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Big City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8" name="Picture 25" descr=""/>
          <p:cNvPicPr/>
          <p:nvPr/>
        </p:nvPicPr>
        <p:blipFill>
          <a:blip r:embed="rId2"/>
          <a:stretch/>
        </p:blipFill>
        <p:spPr>
          <a:xfrm>
            <a:off x="937080" y="4231080"/>
            <a:ext cx="1526760" cy="1262160"/>
          </a:xfrm>
          <a:prstGeom prst="rect">
            <a:avLst/>
          </a:prstGeom>
          <a:ln>
            <a:noFill/>
          </a:ln>
        </p:spPr>
      </p:pic>
      <p:sp>
        <p:nvSpPr>
          <p:cNvPr id="399" name="CustomShape 10"/>
          <p:cNvSpPr/>
          <p:nvPr/>
        </p:nvSpPr>
        <p:spPr>
          <a:xfrm>
            <a:off x="3015720" y="1856520"/>
            <a:ext cx="1329480" cy="25344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7/ 11 Shop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0" name="Picture 24" descr=""/>
          <p:cNvPicPr/>
          <p:nvPr/>
        </p:nvPicPr>
        <p:blipFill>
          <a:blip r:embed="rId3"/>
          <a:stretch/>
        </p:blipFill>
        <p:spPr>
          <a:xfrm>
            <a:off x="5317560" y="5556600"/>
            <a:ext cx="1841040" cy="1147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1" name="Picture 32" descr=""/>
          <p:cNvPicPr/>
          <p:nvPr/>
        </p:nvPicPr>
        <p:blipFill>
          <a:blip r:embed="rId4"/>
          <a:stretch/>
        </p:blipFill>
        <p:spPr>
          <a:xfrm>
            <a:off x="5615640" y="2385720"/>
            <a:ext cx="1526760" cy="1262160"/>
          </a:xfrm>
          <a:prstGeom prst="rect">
            <a:avLst/>
          </a:prstGeom>
          <a:ln>
            <a:noFill/>
          </a:ln>
        </p:spPr>
      </p:pic>
      <p:sp>
        <p:nvSpPr>
          <p:cNvPr id="402" name="CustomShape 11"/>
          <p:cNvSpPr/>
          <p:nvPr/>
        </p:nvSpPr>
        <p:spPr>
          <a:xfrm>
            <a:off x="4665240" y="3256200"/>
            <a:ext cx="1187280" cy="3009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Boutique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54" dur="indefinite" restart="never" nodeType="tmRoot">
          <p:childTnLst>
            <p:seq>
              <p:cTn id="555" dur="indefinite" nodeType="mainSeq">
                <p:childTnLst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563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9" fill="hold">
                      <p:stCondLst>
                        <p:cond delay="indefinite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57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4" fill="hold">
                      <p:stCondLst>
                        <p:cond delay="indefinite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581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Shape 1"/>
          <p:cNvSpPr txBox="1"/>
          <p:nvPr/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04" name="Picture 3" descr=""/>
          <p:cNvPicPr/>
          <p:nvPr/>
        </p:nvPicPr>
        <p:blipFill>
          <a:blip r:embed="rId2"/>
          <a:stretch/>
        </p:blipFill>
        <p:spPr>
          <a:xfrm>
            <a:off x="1901880" y="0"/>
            <a:ext cx="8323560" cy="6857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5" name="Picture 4" descr=""/>
          <p:cNvPicPr/>
          <p:nvPr/>
        </p:nvPicPr>
        <p:blipFill>
          <a:blip r:embed="rId3"/>
          <a:stretch/>
        </p:blipFill>
        <p:spPr>
          <a:xfrm>
            <a:off x="2147040" y="3539880"/>
            <a:ext cx="627120" cy="522000"/>
          </a:xfrm>
          <a:prstGeom prst="rect">
            <a:avLst/>
          </a:prstGeom>
          <a:ln>
            <a:noFill/>
          </a:ln>
        </p:spPr>
      </p:pic>
      <p:pic>
        <p:nvPicPr>
          <p:cNvPr id="406" name="Picture 5" descr=""/>
          <p:cNvPicPr/>
          <p:nvPr/>
        </p:nvPicPr>
        <p:blipFill>
          <a:blip r:embed="rId4"/>
          <a:srcRect l="0" t="0" r="0" b="11382"/>
          <a:stretch/>
        </p:blipFill>
        <p:spPr>
          <a:xfrm>
            <a:off x="7646040" y="5029560"/>
            <a:ext cx="693360" cy="508320"/>
          </a:xfrm>
          <a:prstGeom prst="rect">
            <a:avLst/>
          </a:prstGeom>
          <a:ln>
            <a:noFill/>
          </a:ln>
        </p:spPr>
      </p:pic>
      <p:pic>
        <p:nvPicPr>
          <p:cNvPr id="407" name="Picture 6" descr=""/>
          <p:cNvPicPr/>
          <p:nvPr/>
        </p:nvPicPr>
        <p:blipFill>
          <a:blip r:embed="rId5"/>
          <a:stretch/>
        </p:blipFill>
        <p:spPr>
          <a:xfrm>
            <a:off x="7360200" y="5835240"/>
            <a:ext cx="406080" cy="406080"/>
          </a:xfrm>
          <a:prstGeom prst="rect">
            <a:avLst/>
          </a:prstGeom>
          <a:ln>
            <a:noFill/>
          </a:ln>
        </p:spPr>
      </p:pic>
      <p:pic>
        <p:nvPicPr>
          <p:cNvPr id="408" name="Picture 8" descr=""/>
          <p:cNvPicPr/>
          <p:nvPr/>
        </p:nvPicPr>
        <p:blipFill>
          <a:blip r:embed="rId6"/>
          <a:srcRect l="0" t="0" r="0" b="11395"/>
          <a:stretch/>
        </p:blipFill>
        <p:spPr>
          <a:xfrm>
            <a:off x="8942040" y="1709280"/>
            <a:ext cx="624960" cy="546840"/>
          </a:xfrm>
          <a:prstGeom prst="rect">
            <a:avLst/>
          </a:prstGeom>
          <a:ln>
            <a:noFill/>
          </a:ln>
        </p:spPr>
      </p:pic>
      <p:pic>
        <p:nvPicPr>
          <p:cNvPr id="409" name="Picture 9" descr=""/>
          <p:cNvPicPr/>
          <p:nvPr/>
        </p:nvPicPr>
        <p:blipFill>
          <a:blip r:embed="rId7"/>
          <a:stretch/>
        </p:blipFill>
        <p:spPr>
          <a:xfrm>
            <a:off x="6701040" y="5670720"/>
            <a:ext cx="619920" cy="522000"/>
          </a:xfrm>
          <a:prstGeom prst="rect">
            <a:avLst/>
          </a:prstGeom>
          <a:ln>
            <a:noFill/>
          </a:ln>
        </p:spPr>
      </p:pic>
      <p:pic>
        <p:nvPicPr>
          <p:cNvPr id="410" name="Picture 10" descr=""/>
          <p:cNvPicPr/>
          <p:nvPr/>
        </p:nvPicPr>
        <p:blipFill>
          <a:blip r:embed="rId8"/>
          <a:stretch/>
        </p:blipFill>
        <p:spPr>
          <a:xfrm>
            <a:off x="9631440" y="1820520"/>
            <a:ext cx="587520" cy="441000"/>
          </a:xfrm>
          <a:prstGeom prst="rect">
            <a:avLst/>
          </a:prstGeom>
          <a:ln>
            <a:noFill/>
          </a:ln>
        </p:spPr>
      </p:pic>
      <p:pic>
        <p:nvPicPr>
          <p:cNvPr id="411" name="Picture 11" descr=""/>
          <p:cNvPicPr/>
          <p:nvPr/>
        </p:nvPicPr>
        <p:blipFill>
          <a:blip r:embed="rId9"/>
          <a:stretch/>
        </p:blipFill>
        <p:spPr>
          <a:xfrm>
            <a:off x="9480600" y="869040"/>
            <a:ext cx="763560" cy="729720"/>
          </a:xfrm>
          <a:prstGeom prst="rect">
            <a:avLst/>
          </a:prstGeom>
          <a:ln>
            <a:noFill/>
          </a:ln>
        </p:spPr>
      </p:pic>
      <p:pic>
        <p:nvPicPr>
          <p:cNvPr id="412" name="Picture 12" descr=""/>
          <p:cNvPicPr/>
          <p:nvPr/>
        </p:nvPicPr>
        <p:blipFill>
          <a:blip r:embed="rId10"/>
          <a:srcRect l="0" t="0" r="0" b="11395"/>
          <a:stretch/>
        </p:blipFill>
        <p:spPr>
          <a:xfrm>
            <a:off x="3445200" y="3788640"/>
            <a:ext cx="719280" cy="546840"/>
          </a:xfrm>
          <a:prstGeom prst="rect">
            <a:avLst/>
          </a:prstGeom>
          <a:ln>
            <a:noFill/>
          </a:ln>
        </p:spPr>
      </p:pic>
      <p:pic>
        <p:nvPicPr>
          <p:cNvPr id="413" name="Picture 13" descr=""/>
          <p:cNvPicPr/>
          <p:nvPr/>
        </p:nvPicPr>
        <p:blipFill>
          <a:blip r:embed="rId11"/>
          <a:stretch/>
        </p:blipFill>
        <p:spPr>
          <a:xfrm>
            <a:off x="2091600" y="4425480"/>
            <a:ext cx="719280" cy="522000"/>
          </a:xfrm>
          <a:prstGeom prst="rect">
            <a:avLst/>
          </a:prstGeom>
          <a:ln>
            <a:noFill/>
          </a:ln>
        </p:spPr>
      </p:pic>
      <p:pic>
        <p:nvPicPr>
          <p:cNvPr id="414" name="Picture 14" descr=""/>
          <p:cNvPicPr/>
          <p:nvPr/>
        </p:nvPicPr>
        <p:blipFill>
          <a:blip r:embed="rId12"/>
          <a:stretch/>
        </p:blipFill>
        <p:spPr>
          <a:xfrm>
            <a:off x="8913240" y="5656680"/>
            <a:ext cx="635040" cy="686520"/>
          </a:xfrm>
          <a:prstGeom prst="rect">
            <a:avLst/>
          </a:prstGeom>
          <a:ln>
            <a:noFill/>
          </a:ln>
        </p:spPr>
      </p:pic>
      <p:sp>
        <p:nvSpPr>
          <p:cNvPr id="415" name="CustomShape 2"/>
          <p:cNvSpPr/>
          <p:nvPr/>
        </p:nvSpPr>
        <p:spPr>
          <a:xfrm>
            <a:off x="9567360" y="2256480"/>
            <a:ext cx="676800" cy="4276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80%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6" name="CustomShape 3"/>
          <p:cNvSpPr/>
          <p:nvPr/>
        </p:nvSpPr>
        <p:spPr>
          <a:xfrm>
            <a:off x="2761200" y="4463640"/>
            <a:ext cx="610560" cy="4276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70%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7" name="CustomShape 4"/>
          <p:cNvSpPr/>
          <p:nvPr/>
        </p:nvSpPr>
        <p:spPr>
          <a:xfrm>
            <a:off x="6675120" y="6193440"/>
            <a:ext cx="676800" cy="4276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70%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8" name="CustomShape 5"/>
          <p:cNvSpPr/>
          <p:nvPr/>
        </p:nvSpPr>
        <p:spPr>
          <a:xfrm>
            <a:off x="7874280" y="4709880"/>
            <a:ext cx="806400" cy="4276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35 km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9" name="CustomShape 6"/>
          <p:cNvSpPr/>
          <p:nvPr/>
        </p:nvSpPr>
        <p:spPr>
          <a:xfrm>
            <a:off x="3358080" y="3472920"/>
            <a:ext cx="806400" cy="4276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35 km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0" name="CustomShape 7"/>
          <p:cNvSpPr/>
          <p:nvPr/>
        </p:nvSpPr>
        <p:spPr>
          <a:xfrm>
            <a:off x="8787240" y="2175120"/>
            <a:ext cx="806400" cy="4276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 km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1" name="CustomShape 8"/>
          <p:cNvSpPr/>
          <p:nvPr/>
        </p:nvSpPr>
        <p:spPr>
          <a:xfrm>
            <a:off x="1901880" y="3168360"/>
            <a:ext cx="1117800" cy="4276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25-30</a:t>
            </a:r>
            <a:r>
              <a:rPr b="1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2" name="CustomShape 9"/>
          <p:cNvSpPr/>
          <p:nvPr/>
        </p:nvSpPr>
        <p:spPr>
          <a:xfrm>
            <a:off x="7780680" y="5620320"/>
            <a:ext cx="1117800" cy="4276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25-30</a:t>
            </a:r>
            <a:r>
              <a:rPr b="1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3" name="CustomShape 10"/>
          <p:cNvSpPr/>
          <p:nvPr/>
        </p:nvSpPr>
        <p:spPr>
          <a:xfrm>
            <a:off x="9072360" y="431280"/>
            <a:ext cx="1117800" cy="4276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30-32</a:t>
            </a:r>
            <a:r>
              <a:rPr b="1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4" name="Picture 26" descr=""/>
          <p:cNvPicPr/>
          <p:nvPr/>
        </p:nvPicPr>
        <p:blipFill>
          <a:blip r:embed="rId13"/>
          <a:srcRect l="7820" t="0" r="0" b="0"/>
          <a:stretch/>
        </p:blipFill>
        <p:spPr>
          <a:xfrm>
            <a:off x="9826200" y="3040920"/>
            <a:ext cx="2053440" cy="2043000"/>
          </a:xfrm>
          <a:prstGeom prst="rect">
            <a:avLst/>
          </a:prstGeom>
          <a:ln>
            <a:noFill/>
          </a:ln>
        </p:spPr>
      </p:pic>
      <p:pic>
        <p:nvPicPr>
          <p:cNvPr id="425" name="Picture 27" descr=""/>
          <p:cNvPicPr/>
          <p:nvPr/>
        </p:nvPicPr>
        <p:blipFill>
          <a:blip r:embed="rId14"/>
          <a:stretch/>
        </p:blipFill>
        <p:spPr>
          <a:xfrm>
            <a:off x="512280" y="1619640"/>
            <a:ext cx="1047600" cy="1797840"/>
          </a:xfrm>
          <a:prstGeom prst="rect">
            <a:avLst/>
          </a:prstGeom>
          <a:ln>
            <a:noFill/>
          </a:ln>
        </p:spPr>
      </p:pic>
      <p:pic>
        <p:nvPicPr>
          <p:cNvPr id="426" name="Picture 7" descr=""/>
          <p:cNvPicPr/>
          <p:nvPr/>
        </p:nvPicPr>
        <p:blipFill>
          <a:blip r:embed="rId15"/>
          <a:stretch/>
        </p:blipFill>
        <p:spPr>
          <a:xfrm>
            <a:off x="2078280" y="183960"/>
            <a:ext cx="2408400" cy="1987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83" dur="indefinite" restart="never" nodeType="tmRoot">
          <p:childTnLst>
            <p:seq>
              <p:cTn id="584" dur="indefinite" nodeType="mainSeq">
                <p:childTnLst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fill="hold">
                      <p:stCondLst>
                        <p:cond delay="indefinite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596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2" fill="hold">
                      <p:stCondLst>
                        <p:cond delay="indefinite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605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160200" y="389880"/>
            <a:ext cx="12031560" cy="13345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6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What are your teaching attributes?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0" name="CustomShape 2"/>
          <p:cNvSpPr/>
          <p:nvPr/>
        </p:nvSpPr>
        <p:spPr>
          <a:xfrm rot="19726200">
            <a:off x="3159720" y="4054680"/>
            <a:ext cx="5612760" cy="842760"/>
          </a:xfrm>
          <a:prstGeom prst="rect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Teaching out the box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CustomShape 3"/>
          <p:cNvSpPr/>
          <p:nvPr/>
        </p:nvSpPr>
        <p:spPr>
          <a:xfrm rot="178800">
            <a:off x="1486440" y="2674800"/>
            <a:ext cx="7887600" cy="1120680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Classroom constantly changes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CustomShape 4"/>
          <p:cNvSpPr/>
          <p:nvPr/>
        </p:nvSpPr>
        <p:spPr>
          <a:xfrm rot="1470000">
            <a:off x="6165360" y="4380480"/>
            <a:ext cx="4622400" cy="1076400"/>
          </a:xfrm>
          <a:prstGeom prst="rect">
            <a:avLst/>
          </a:prstGeom>
          <a:solidFill>
            <a:srgbClr val="ff0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Student centered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CustomShape 5"/>
          <p:cNvSpPr/>
          <p:nvPr/>
        </p:nvSpPr>
        <p:spPr>
          <a:xfrm rot="1122600">
            <a:off x="3500640" y="4461120"/>
            <a:ext cx="3608640" cy="842760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Being original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CustomShape 6"/>
          <p:cNvSpPr/>
          <p:nvPr/>
        </p:nvSpPr>
        <p:spPr>
          <a:xfrm rot="20784000">
            <a:off x="7919280" y="2783160"/>
            <a:ext cx="2967480" cy="1374840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Versatile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CustomShape 7"/>
          <p:cNvSpPr/>
          <p:nvPr/>
        </p:nvSpPr>
        <p:spPr>
          <a:xfrm rot="2002200">
            <a:off x="8362080" y="2444040"/>
            <a:ext cx="2951280" cy="842760"/>
          </a:xfrm>
          <a:prstGeom prst="rect">
            <a:avLst/>
          </a:prstGeom>
          <a:solidFill>
            <a:srgbClr val="cc00cc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Energy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CustomShape 8"/>
          <p:cNvSpPr/>
          <p:nvPr/>
        </p:nvSpPr>
        <p:spPr>
          <a:xfrm rot="19236600">
            <a:off x="1021680" y="4146120"/>
            <a:ext cx="3738600" cy="842760"/>
          </a:xfrm>
          <a:prstGeom prst="rect">
            <a:avLst/>
          </a:prstGeom>
          <a:solidFill>
            <a:srgbClr val="7030a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Alternative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9"/>
          <p:cNvSpPr/>
          <p:nvPr/>
        </p:nvSpPr>
        <p:spPr>
          <a:xfrm>
            <a:off x="4196880" y="3194280"/>
            <a:ext cx="3653280" cy="1042200"/>
          </a:xfrm>
          <a:prstGeom prst="rect">
            <a:avLst/>
          </a:prstGeom>
          <a:solidFill>
            <a:srgbClr val="fff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Innovation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CustomShape 10"/>
          <p:cNvSpPr/>
          <p:nvPr/>
        </p:nvSpPr>
        <p:spPr>
          <a:xfrm rot="19915800">
            <a:off x="2801880" y="2558520"/>
            <a:ext cx="4436280" cy="1271160"/>
          </a:xfrm>
          <a:prstGeom prst="rect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Synergy of ideas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11"/>
          <p:cNvSpPr/>
          <p:nvPr/>
        </p:nvSpPr>
        <p:spPr>
          <a:xfrm>
            <a:off x="2891520" y="2207520"/>
            <a:ext cx="5348160" cy="3337560"/>
          </a:xfrm>
          <a:prstGeom prst="cloudCallout">
            <a:avLst>
              <a:gd name="adj1" fmla="val -19377"/>
              <a:gd name="adj2" fmla="val 43503"/>
            </a:avLst>
          </a:prstGeom>
          <a:gradFill>
            <a:gsLst>
              <a:gs pos="0">
                <a:srgbClr val="ffff9f"/>
              </a:gs>
              <a:gs pos="50000">
                <a:srgbClr val="ffffc5"/>
              </a:gs>
              <a:gs pos="100000">
                <a:srgbClr val="ffffe2"/>
              </a:gs>
            </a:gsLst>
            <a:lin ang="5400000"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brima"/>
                <a:ea typeface="Ebrima"/>
              </a:rPr>
              <a:t>Do you have any of these?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dur="indefinite" nodeType="mainSeq"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49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6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70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83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extShape 1"/>
          <p:cNvSpPr txBox="1"/>
          <p:nvPr/>
        </p:nvSpPr>
        <p:spPr>
          <a:xfrm>
            <a:off x="353880" y="196920"/>
            <a:ext cx="1146276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Punctuation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28" name="CustomShape 2"/>
          <p:cNvSpPr/>
          <p:nvPr/>
        </p:nvSpPr>
        <p:spPr>
          <a:xfrm>
            <a:off x="152280" y="1702800"/>
            <a:ext cx="11201040" cy="198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“</a:t>
            </a:r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Lets eat grandpa.”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“</a:t>
            </a:r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Lets eat</a:t>
            </a:r>
            <a:r>
              <a:rPr b="1" lang="en-US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</a:t>
            </a:r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grandpa</a:t>
            </a:r>
            <a:r>
              <a:rPr b="1" lang="en-US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”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9" name="TextShape 3"/>
          <p:cNvSpPr txBox="1"/>
          <p:nvPr/>
        </p:nvSpPr>
        <p:spPr>
          <a:xfrm>
            <a:off x="152280" y="4092480"/>
            <a:ext cx="12039120" cy="26636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1" lang="en-US" sz="4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“</a:t>
            </a:r>
            <a:r>
              <a:rPr b="1" lang="en-US" sz="4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Jane finds inspiration in cooking her family and her dog.” 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en-US" sz="4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“</a:t>
            </a:r>
            <a:r>
              <a:rPr b="1" lang="en-US" sz="4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Jane finds inspiration in cooking</a:t>
            </a:r>
            <a:r>
              <a:rPr b="1" lang="en-US" sz="41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</a:t>
            </a:r>
            <a:r>
              <a:rPr b="1" lang="en-US" sz="4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her family</a:t>
            </a:r>
            <a:r>
              <a:rPr b="1" lang="en-US" sz="41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</a:t>
            </a:r>
            <a:r>
              <a:rPr b="1" lang="en-US" sz="4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and her dog.” 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607" dur="indefinite" restart="never" nodeType="tmRoot">
          <p:childTnLst>
            <p:seq>
              <p:cTn id="608" dur="indefinite" nodeType="mainSeq">
                <p:childTnLst>
                  <p:par>
                    <p:cTn id="609" fill="hold">
                      <p:stCondLst>
                        <p:cond delay="indefinite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22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7" fill="hold">
                      <p:stCondLst>
                        <p:cond delay="indefinite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0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62" end="1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extShape 1"/>
          <p:cNvSpPr txBox="1"/>
          <p:nvPr/>
        </p:nvSpPr>
        <p:spPr>
          <a:xfrm>
            <a:off x="396000" y="365040"/>
            <a:ext cx="1146276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“</a:t>
            </a:r>
            <a:r>
              <a:rPr b="1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A woman without her man is nothing.”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1" name="TextShape 2"/>
          <p:cNvSpPr txBox="1"/>
          <p:nvPr/>
        </p:nvSpPr>
        <p:spPr>
          <a:xfrm>
            <a:off x="838080" y="2733840"/>
            <a:ext cx="10515240" cy="3442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"A woman</a:t>
            </a:r>
            <a:r>
              <a:rPr b="1" lang="en-US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</a:t>
            </a:r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without her man</a:t>
            </a:r>
            <a:r>
              <a:rPr b="1" lang="en-US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</a:t>
            </a:r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is nothing</a:t>
            </a:r>
            <a:r>
              <a:rPr b="1" lang="en-US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”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"A woman</a:t>
            </a:r>
            <a:r>
              <a:rPr b="1" lang="en-US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without her</a:t>
            </a:r>
            <a:r>
              <a:rPr b="1" lang="en-US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</a:t>
            </a:r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man is nothing</a:t>
            </a:r>
            <a:r>
              <a:rPr b="1" lang="en-US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r>
              <a:rPr b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"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9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625" dur="indefinite" restart="never" nodeType="tmRoot">
          <p:childTnLst>
            <p:seq>
              <p:cTn id="626" dur="indefinite" nodeType="mainSeq">
                <p:childTnLst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st="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st="40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extShape 1"/>
          <p:cNvSpPr txBox="1"/>
          <p:nvPr/>
        </p:nvSpPr>
        <p:spPr>
          <a:xfrm>
            <a:off x="542880" y="491760"/>
            <a:ext cx="11260800" cy="14857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Edward de Bono’s 6 Thinking Hats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3" name="TextShape 2"/>
          <p:cNvSpPr txBox="1"/>
          <p:nvPr/>
        </p:nvSpPr>
        <p:spPr>
          <a:xfrm>
            <a:off x="1490760" y="1846440"/>
            <a:ext cx="9600840" cy="45529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"Okay everyone, I want you to put on your thinking caps and try to come up with ways to solve this problem!“.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34" name="Picture 3" descr=""/>
          <p:cNvPicPr/>
          <p:nvPr/>
        </p:nvPicPr>
        <p:blipFill>
          <a:blip r:embed="rId2"/>
          <a:stretch/>
        </p:blipFill>
        <p:spPr>
          <a:xfrm>
            <a:off x="4683600" y="3971520"/>
            <a:ext cx="2979000" cy="2427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5" dur="indefinite" restart="never" nodeType="tmRoot">
          <p:childTnLst>
            <p:seq>
              <p:cTn id="636" dur="indefinite" nodeType="mainSeq">
                <p:childTnLst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st="0" end="1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1" fill="hold">
                      <p:stCondLst>
                        <p:cond delay="indefinite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645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Picture 1" descr=""/>
          <p:cNvPicPr/>
          <p:nvPr/>
        </p:nvPicPr>
        <p:blipFill>
          <a:blip r:embed="rId2"/>
          <a:srcRect l="14911" t="15744" r="2049" b="1688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Picture 2" descr=""/>
          <p:cNvPicPr/>
          <p:nvPr/>
        </p:nvPicPr>
        <p:blipFill>
          <a:blip r:embed="rId2"/>
          <a:srcRect l="1005" t="1196" r="645" b="3505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437" name="CustomShape 1"/>
          <p:cNvSpPr/>
          <p:nvPr/>
        </p:nvSpPr>
        <p:spPr>
          <a:xfrm>
            <a:off x="436680" y="42480"/>
            <a:ext cx="11025720" cy="6815160"/>
          </a:xfrm>
          <a:prstGeom prst="cloudCallout">
            <a:avLst>
              <a:gd name="adj1" fmla="val -12849"/>
              <a:gd name="adj2" fmla="val 40738"/>
            </a:avLst>
          </a:prstGeom>
          <a:solidFill>
            <a:srgbClr val="ffff00"/>
          </a:solidFill>
          <a:ln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/>
          <a:p>
            <a:pPr marL="571680" indent="-5713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The hats are thinking styles and do not represent a person.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71680" indent="-5713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 thinking style (or hat) is better than another.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71680" indent="-5713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Wearing another hat allows the people to think differently in contrast to how they often think.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46" dur="indefinite" restart="never" nodeType="tmRoot">
          <p:childTnLst>
            <p:seq>
              <p:cTn id="647" dur="indefinite" nodeType="mainSeq">
                <p:childTnLst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5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extShape 1"/>
          <p:cNvSpPr txBox="1"/>
          <p:nvPr/>
        </p:nvSpPr>
        <p:spPr>
          <a:xfrm>
            <a:off x="636480" y="0"/>
            <a:ext cx="9600840" cy="1253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8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Thinking Hats Topics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9" name="TextShape 2"/>
          <p:cNvSpPr txBox="1"/>
          <p:nvPr/>
        </p:nvSpPr>
        <p:spPr>
          <a:xfrm>
            <a:off x="782280" y="1178280"/>
            <a:ext cx="10953720" cy="59443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Your family is going on holiday. Discuss the best place. The Green Hat begins discussion.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You are a group of teachers. One of your students was caught using dangerous drugs. Should the student be expelled? The Black Hat begins.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Cell phones are going to be banned in your school. The White Hat begins.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653" dur="indefinite" restart="never" nodeType="tmRoot">
          <p:childTnLst>
            <p:seq>
              <p:cTn id="654" dur="indefinite" nodeType="mainSeq">
                <p:childTnLst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st="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9" fill="hold">
                      <p:stCondLst>
                        <p:cond delay="indefinite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st="90" end="2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st="228" end="30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ustomShape 1"/>
          <p:cNvSpPr/>
          <p:nvPr/>
        </p:nvSpPr>
        <p:spPr>
          <a:xfrm>
            <a:off x="663120" y="4121640"/>
            <a:ext cx="2913120" cy="1036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Theme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1" name="CustomShape 2"/>
          <p:cNvSpPr/>
          <p:nvPr/>
        </p:nvSpPr>
        <p:spPr>
          <a:xfrm>
            <a:off x="1094400" y="1446840"/>
            <a:ext cx="2913120" cy="1036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Duration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2" name="CustomShape 3"/>
          <p:cNvSpPr/>
          <p:nvPr/>
        </p:nvSpPr>
        <p:spPr>
          <a:xfrm>
            <a:off x="4681080" y="1231200"/>
            <a:ext cx="5327640" cy="1036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Language skills (4+1)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3" name="CustomShape 4"/>
          <p:cNvSpPr/>
          <p:nvPr/>
        </p:nvSpPr>
        <p:spPr>
          <a:xfrm>
            <a:off x="6558120" y="2383560"/>
            <a:ext cx="5864760" cy="1036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Icebreaker/ Introduction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4" name="CustomShape 5"/>
          <p:cNvSpPr/>
          <p:nvPr/>
        </p:nvSpPr>
        <p:spPr>
          <a:xfrm>
            <a:off x="6759000" y="3478320"/>
            <a:ext cx="5432760" cy="174888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Variety of interactive activities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5" name="CustomShape 6"/>
          <p:cNvSpPr/>
          <p:nvPr/>
        </p:nvSpPr>
        <p:spPr>
          <a:xfrm>
            <a:off x="6474960" y="5153040"/>
            <a:ext cx="4817520" cy="1036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Worksheets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6" name="CustomShape 7"/>
          <p:cNvSpPr/>
          <p:nvPr/>
        </p:nvSpPr>
        <p:spPr>
          <a:xfrm>
            <a:off x="5491440" y="5833800"/>
            <a:ext cx="3167640" cy="1036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Assessment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7" name="CustomShape 8"/>
          <p:cNvSpPr/>
          <p:nvPr/>
        </p:nvSpPr>
        <p:spPr>
          <a:xfrm>
            <a:off x="174960" y="101880"/>
            <a:ext cx="11489400" cy="132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Lesson Planning and Design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8" name="CustomShape 9"/>
          <p:cNvSpPr/>
          <p:nvPr/>
        </p:nvSpPr>
        <p:spPr>
          <a:xfrm>
            <a:off x="2998800" y="1341000"/>
            <a:ext cx="5606280" cy="3974040"/>
          </a:xfrm>
          <a:prstGeom prst="irregularSeal1">
            <a:avLst/>
          </a:prstGeom>
          <a:solidFill>
            <a:srgbClr val="ffff00"/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dir="t" rig="threePt"/>
          </a:scene3d>
          <a:sp3d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To develop Ss’  Communication Skills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9" name="CustomShape 10"/>
          <p:cNvSpPr/>
          <p:nvPr/>
        </p:nvSpPr>
        <p:spPr>
          <a:xfrm>
            <a:off x="-230040" y="2708280"/>
            <a:ext cx="3391560" cy="1036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Content and Objectives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0" name="CustomShape 11"/>
          <p:cNvSpPr/>
          <p:nvPr/>
        </p:nvSpPr>
        <p:spPr>
          <a:xfrm>
            <a:off x="1676880" y="5564880"/>
            <a:ext cx="2847600" cy="10364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Reflection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1" name="Content Placeholder 9" descr=""/>
          <p:cNvPicPr/>
          <p:nvPr/>
        </p:nvPicPr>
        <p:blipFill>
          <a:blip r:embed="rId2"/>
          <a:stretch/>
        </p:blipFill>
        <p:spPr>
          <a:xfrm>
            <a:off x="4223160" y="2827440"/>
            <a:ext cx="2642760" cy="2642760"/>
          </a:xfrm>
          <a:prstGeom prst="rect">
            <a:avLst/>
          </a:prstGeom>
          <a:ln>
            <a:noFill/>
          </a:ln>
        </p:spPr>
      </p:pic>
      <p:sp>
        <p:nvSpPr>
          <p:cNvPr id="452" name="CustomShape 12"/>
          <p:cNvSpPr/>
          <p:nvPr/>
        </p:nvSpPr>
        <p:spPr>
          <a:xfrm>
            <a:off x="3860280" y="2978280"/>
            <a:ext cx="3627360" cy="146088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6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Process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3" name="CustomShape 13"/>
          <p:cNvSpPr/>
          <p:nvPr/>
        </p:nvSpPr>
        <p:spPr>
          <a:xfrm>
            <a:off x="0" y="2480760"/>
            <a:ext cx="7754760" cy="4254120"/>
          </a:xfrm>
          <a:prstGeom prst="irregularSeal2">
            <a:avLst/>
          </a:prstGeom>
          <a:solidFill>
            <a:srgbClr val="00b0f0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To explore the World!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4" name="CustomShape 14"/>
          <p:cNvSpPr/>
          <p:nvPr/>
        </p:nvSpPr>
        <p:spPr>
          <a:xfrm>
            <a:off x="1267200" y="1292760"/>
            <a:ext cx="9565200" cy="5657760"/>
          </a:xfrm>
          <a:prstGeom prst="irregularSeal2">
            <a:avLst/>
          </a:prstGeom>
          <a:solidFill>
            <a:srgbClr val="ff66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Activities should …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 fun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 differentiated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Focus on all the language skills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Bring content back to the personal lives/ experiences of student(s).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5" name="CustomShape 15"/>
          <p:cNvSpPr/>
          <p:nvPr/>
        </p:nvSpPr>
        <p:spPr>
          <a:xfrm>
            <a:off x="902160" y="1158840"/>
            <a:ext cx="11046240" cy="5733720"/>
          </a:xfrm>
          <a:prstGeom prst="irregularSeal2">
            <a:avLst/>
          </a:prstGeom>
          <a:solidFill>
            <a:srgbClr val="c0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algn="ctr" blurRad="63500" rotWithShape="0" sx="102000" sy="10200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Students </a:t>
            </a:r>
            <a:r>
              <a:rPr b="0" lang="en-US" sz="3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can’t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be assessed on content which is unfamiliar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Try to make assessment a fun and learnable experience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6" name="CustomShape 16"/>
          <p:cNvSpPr/>
          <p:nvPr/>
        </p:nvSpPr>
        <p:spPr>
          <a:xfrm>
            <a:off x="2106000" y="2030400"/>
            <a:ext cx="6809040" cy="4461480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dir="t" rig="threePt"/>
          </a:scene3d>
          <a:sp3d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To develop Ss’  Communication Skills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7" name="CustomShape 17"/>
          <p:cNvSpPr/>
          <p:nvPr/>
        </p:nvSpPr>
        <p:spPr>
          <a:xfrm>
            <a:off x="1223640" y="1722600"/>
            <a:ext cx="8492760" cy="4687200"/>
          </a:xfrm>
          <a:prstGeom prst="donut">
            <a:avLst>
              <a:gd name="adj" fmla="val 0"/>
            </a:avLst>
          </a:prstGeom>
          <a:solidFill>
            <a:schemeClr val="accent4"/>
          </a:solidFill>
          <a:ln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667" dur="indefinite" restart="never" nodeType="tmRoot">
          <p:childTnLst>
            <p:seq>
              <p:cTn id="668" dur="indefinite" nodeType="mainSeq">
                <p:childTnLst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676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8" fill="hold">
                      <p:stCondLst>
                        <p:cond delay="indefinite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2" fill="hold">
                      <p:stCondLst>
                        <p:cond delay="indefinite"/>
                      </p:stCondLst>
                      <p:childTnLst>
                        <p:par>
                          <p:cTn id="683" fill="hold">
                            <p:stCondLst>
                              <p:cond delay="0"/>
                            </p:stCondLst>
                            <p:childTnLst>
                              <p:par>
                                <p:cTn id="684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685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7" fill="hold">
                      <p:stCondLst>
                        <p:cond delay="indefinite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nodeType="clickEffect" fill="hold" presetClass="exit" presetID="3" presetSubtype="10">
                                  <p:stCondLst>
                                    <p:cond delay="0"/>
                                  </p:stCondLst>
                                  <p:childTnLst>
                                    <p:animEffect filter="blinds(horizontal)" transition="in">
                                      <p:cBhvr additive="repl">
                                        <p:cTn id="694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6" fill="hold">
                      <p:stCondLst>
                        <p:cond delay="indefinite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0" fill="hold">
                      <p:stCondLst>
                        <p:cond delay="indefinite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4" fill="hold">
                      <p:stCondLst>
                        <p:cond delay="indefinite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707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9" fill="hold">
                      <p:stCondLst>
                        <p:cond delay="indefinite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3" fill="hold">
                      <p:stCondLst>
                        <p:cond delay="indefinite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delay="indefinite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1" fill="hold">
                      <p:stCondLst>
                        <p:cond delay="indefinite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9" fill="hold">
                      <p:stCondLst>
                        <p:cond delay="indefinite"/>
                      </p:stCondLst>
                      <p:childTnLst>
                        <p:par>
                          <p:cTn id="730" fill="hold">
                            <p:stCondLst>
                              <p:cond delay="0"/>
                            </p:stCondLst>
                            <p:childTnLst>
                              <p:par>
                                <p:cTn id="7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3" fill="hold">
                      <p:stCondLst>
                        <p:cond delay="indefinite"/>
                      </p:stCondLst>
                      <p:childTnLst>
                        <p:par>
                          <p:cTn id="734" fill="hold">
                            <p:stCondLst>
                              <p:cond delay="0"/>
                            </p:stCondLst>
                            <p:childTnLst>
                              <p:par>
                                <p:cTn id="735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736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8" fill="hold">
                      <p:stCondLst>
                        <p:cond delay="indefinite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6" fill="hold">
                      <p:stCondLst>
                        <p:cond delay="indefinite"/>
                      </p:stCondLst>
                      <p:childTnLst>
                        <p:par>
                          <p:cTn id="747" fill="hold">
                            <p:stCondLst>
                              <p:cond delay="0"/>
                            </p:stCondLst>
                            <p:childTnLst>
                              <p:par>
                                <p:cTn id="74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0" fill="hold">
                      <p:stCondLst>
                        <p:cond delay="indefinite"/>
                      </p:stCondLst>
                      <p:childTnLst>
                        <p:par>
                          <p:cTn id="751" fill="hold">
                            <p:stCondLst>
                              <p:cond delay="0"/>
                            </p:stCondLst>
                            <p:childTnLst>
                              <p:par>
                                <p:cTn id="752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753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5" fill="hold">
                      <p:stCondLst>
                        <p:cond delay="indefinite"/>
                      </p:stCondLst>
                      <p:childTnLst>
                        <p:par>
                          <p:cTn id="756" fill="hold">
                            <p:stCondLst>
                              <p:cond delay="0"/>
                            </p:stCondLst>
                            <p:childTnLst>
                              <p:par>
                                <p:cTn id="7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3" fill="hold">
                      <p:stCondLst>
                        <p:cond delay="indefinite"/>
                      </p:stCondLst>
                      <p:childTnLst>
                        <p:par>
                          <p:cTn id="764" fill="hold">
                            <p:stCondLst>
                              <p:cond delay="0"/>
                            </p:stCondLst>
                            <p:childTnLst>
                              <p:par>
                                <p:cTn id="7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7" fill="hold">
                      <p:stCondLst>
                        <p:cond delay="indefinite"/>
                      </p:stCondLst>
                      <p:childTnLst>
                        <p:par>
                          <p:cTn id="768" fill="hold">
                            <p:stCondLst>
                              <p:cond delay="0"/>
                            </p:stCondLst>
                            <p:childTnLst>
                              <p:par>
                                <p:cTn id="7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extShape 1"/>
          <p:cNvSpPr txBox="1"/>
          <p:nvPr/>
        </p:nvSpPr>
        <p:spPr>
          <a:xfrm>
            <a:off x="653400" y="1989360"/>
            <a:ext cx="11737800" cy="5475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571680" indent="-5713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Ss’ L1 transfer → Interlanguage?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571680" indent="-5713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Ss’ confidence?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571680" indent="-5713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Ss’ motivation?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571680" indent="-5713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Ss’ output vs </a:t>
            </a:r>
            <a:r>
              <a:rPr b="0" i="1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Google Translate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?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571680" indent="-5713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T’s attitude towards preparation, presentation → role model?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9" name="TextShape 2"/>
          <p:cNvSpPr txBox="1"/>
          <p:nvPr/>
        </p:nvSpPr>
        <p:spPr>
          <a:xfrm>
            <a:off x="653400" y="317520"/>
            <a:ext cx="10793520" cy="14000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8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Classroom challenges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771" dur="indefinite" restart="never" nodeType="tmRoot">
          <p:childTnLst>
            <p:seq>
              <p:cTn id="772" dur="indefinite" nodeType="mainSeq">
                <p:childTnLst>
                  <p:par>
                    <p:cTn id="773" fill="hold">
                      <p:stCondLst>
                        <p:cond delay="indefinite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0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7" fill="hold">
                      <p:stCondLst>
                        <p:cond delay="indefinite"/>
                      </p:stCondLst>
                      <p:childTnLst>
                        <p:par>
                          <p:cTn id="778" fill="hold">
                            <p:stCondLst>
                              <p:cond delay="0"/>
                            </p:stCondLst>
                            <p:childTnLst>
                              <p:par>
                                <p:cTn id="7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33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1" fill="hold">
                      <p:stCondLst>
                        <p:cond delay="indefinite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49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5" fill="hold">
                      <p:stCondLst>
                        <p:cond delay="indefinite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65" end="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97" end="1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Shape 1"/>
          <p:cNvSpPr txBox="1"/>
          <p:nvPr/>
        </p:nvSpPr>
        <p:spPr>
          <a:xfrm>
            <a:off x="-405360" y="203040"/>
            <a:ext cx="12510720" cy="10749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	</a:t>
            </a:r>
            <a:r>
              <a:rPr b="0" lang="en-US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Application and Presentation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1" name="TextShape 2"/>
          <p:cNvSpPr txBox="1"/>
          <p:nvPr/>
        </p:nvSpPr>
        <p:spPr>
          <a:xfrm>
            <a:off x="693720" y="1332000"/>
            <a:ext cx="11141280" cy="55256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Groups are to: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Design and develop theme-related vocabulary and sentence construction activities to cover 2 x lessons (total preparation time: ±30-40 minutes).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Present an overview of the lesson plans and activities (5 minutes), (total time: ± 20-30 minutes).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Consider: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Using worksheets/ activities which focus on: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 + 1 Language skills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YouTube, songs, arts &amp; crafts, …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Problem solving skills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Ss’ Outcomes (think alternative!)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extShape 1"/>
          <p:cNvSpPr txBox="1"/>
          <p:nvPr/>
        </p:nvSpPr>
        <p:spPr>
          <a:xfrm>
            <a:off x="636120" y="165240"/>
            <a:ext cx="11290320" cy="14000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Application and Presentation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3" name="TextShape 2"/>
          <p:cNvSpPr txBox="1"/>
          <p:nvPr/>
        </p:nvSpPr>
        <p:spPr>
          <a:xfrm>
            <a:off x="203040" y="1992600"/>
            <a:ext cx="11815560" cy="50234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Lesson themes (handouts):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914400" indent="-514080">
              <a:lnSpc>
                <a:spcPct val="200000"/>
              </a:lnSpc>
              <a:buClr>
                <a:srgbClr val="000000"/>
              </a:buClr>
              <a:buFont typeface="Arial"/>
              <a:buAutoNum type="alphaUcPeriod"/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 quiet, please. (Gr.7)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914400" indent="-514080">
              <a:lnSpc>
                <a:spcPct val="200000"/>
              </a:lnSpc>
              <a:buClr>
                <a:srgbClr val="000000"/>
              </a:buClr>
              <a:buFont typeface="Arial"/>
              <a:buAutoNum type="alphaUcPeriod"/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What can robots do? (Gr.7)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914400" indent="-514080">
              <a:lnSpc>
                <a:spcPct val="200000"/>
              </a:lnSpc>
              <a:buClr>
                <a:srgbClr val="000000"/>
              </a:buClr>
              <a:buFont typeface="Arial"/>
              <a:buAutoNum type="alphaUcPeriod"/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How can we get to the Bannan Line? (Gr.8)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914400" indent="-514080">
              <a:lnSpc>
                <a:spcPct val="200000"/>
              </a:lnSpc>
              <a:buClr>
                <a:srgbClr val="000000"/>
              </a:buClr>
              <a:buFont typeface="Arial"/>
              <a:buAutoNum type="alphaUcPeriod"/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Did you know LINE had been invented to help people? (Gr.9)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5" descr=""/>
          <p:cNvPicPr/>
          <p:nvPr/>
        </p:nvPicPr>
        <p:blipFill>
          <a:blip r:embed="rId2"/>
          <a:stretch/>
        </p:blipFill>
        <p:spPr>
          <a:xfrm>
            <a:off x="8475480" y="3450600"/>
            <a:ext cx="3403800" cy="329796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sp>
        <p:nvSpPr>
          <p:cNvPr id="271" name="TextShape 1"/>
          <p:cNvSpPr txBox="1"/>
          <p:nvPr/>
        </p:nvSpPr>
        <p:spPr>
          <a:xfrm>
            <a:off x="678240" y="254880"/>
            <a:ext cx="110984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8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Students’ needs …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2" name="TextShape 2"/>
          <p:cNvSpPr txBox="1"/>
          <p:nvPr/>
        </p:nvSpPr>
        <p:spPr>
          <a:xfrm>
            <a:off x="602280" y="1490760"/>
            <a:ext cx="10949400" cy="52574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Tap into their creativity. 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Challenge them to think.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Let them take ownership of …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Recognise different learning styles.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Vary teaching approaches. 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 nurturing and supportive. 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73" name="Picture 4" descr=""/>
          <p:cNvPicPr/>
          <p:nvPr/>
        </p:nvPicPr>
        <p:blipFill>
          <a:blip r:embed="rId3"/>
          <a:stretch/>
        </p:blipFill>
        <p:spPr>
          <a:xfrm rot="666600">
            <a:off x="961920" y="1229400"/>
            <a:ext cx="6777360" cy="540684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pic>
        <p:nvPicPr>
          <p:cNvPr id="274" name="Picture 6" descr=""/>
          <p:cNvPicPr/>
          <p:nvPr/>
        </p:nvPicPr>
        <p:blipFill>
          <a:blip r:embed="rId4"/>
          <a:stretch/>
        </p:blipFill>
        <p:spPr>
          <a:xfrm>
            <a:off x="9006120" y="262080"/>
            <a:ext cx="2834640" cy="2940840"/>
          </a:xfrm>
          <a:prstGeom prst="rect">
            <a:avLst/>
          </a:prstGeom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</p:spTree>
  </p:cSld>
  <p:timing>
    <p:tnLst>
      <p:par>
        <p:cTn id="88" dur="indefinite" restart="never" nodeType="tmRoot">
          <p:childTnLst>
            <p:seq>
              <p:cTn id="89" dur="indefinite" nodeType="mainSeq">
                <p:childTnLst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9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28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118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53" end="8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82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119" end="1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146" end="17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TextShape 1"/>
          <p:cNvSpPr txBox="1"/>
          <p:nvPr/>
        </p:nvSpPr>
        <p:spPr>
          <a:xfrm>
            <a:off x="862560" y="418320"/>
            <a:ext cx="10878480" cy="14857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Other     ‘s…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5" name="TextShape 2"/>
          <p:cNvSpPr txBox="1"/>
          <p:nvPr/>
        </p:nvSpPr>
        <p:spPr>
          <a:xfrm>
            <a:off x="954000" y="1858680"/>
            <a:ext cx="9600840" cy="47541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Board games.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Readers Theatre.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Dictionaries.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Outdoor activities.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Songs.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Remedial activities.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66" name="Picture 4" descr=""/>
          <p:cNvPicPr/>
          <p:nvPr/>
        </p:nvPicPr>
        <p:blipFill>
          <a:blip r:embed="rId2"/>
          <a:stretch/>
        </p:blipFill>
        <p:spPr>
          <a:xfrm>
            <a:off x="7051680" y="1621800"/>
            <a:ext cx="4780800" cy="3824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7" name="Picture 10" descr=""/>
          <p:cNvPicPr/>
          <p:nvPr/>
        </p:nvPicPr>
        <p:blipFill>
          <a:blip r:embed="rId3"/>
          <a:stretch/>
        </p:blipFill>
        <p:spPr>
          <a:xfrm>
            <a:off x="7013520" y="1621800"/>
            <a:ext cx="4856760" cy="3957120"/>
          </a:xfrm>
          <a:prstGeom prst="rect">
            <a:avLst/>
          </a:prstGeom>
          <a:ln>
            <a:noFill/>
          </a:ln>
        </p:spPr>
      </p:pic>
      <p:pic>
        <p:nvPicPr>
          <p:cNvPr id="468" name="Picture 8" descr=""/>
          <p:cNvPicPr/>
          <p:nvPr/>
        </p:nvPicPr>
        <p:blipFill>
          <a:blip r:embed="rId4"/>
          <a:stretch/>
        </p:blipFill>
        <p:spPr>
          <a:xfrm>
            <a:off x="3177000" y="-95040"/>
            <a:ext cx="1562760" cy="1998720"/>
          </a:xfrm>
          <a:prstGeom prst="rect">
            <a:avLst/>
          </a:prstGeom>
          <a:ln>
            <a:noFill/>
          </a:ln>
        </p:spPr>
      </p:pic>
      <p:pic>
        <p:nvPicPr>
          <p:cNvPr id="469" name="Picture 7" descr=""/>
          <p:cNvPicPr/>
          <p:nvPr/>
        </p:nvPicPr>
        <p:blipFill>
          <a:blip r:embed="rId5"/>
          <a:stretch/>
        </p:blipFill>
        <p:spPr>
          <a:xfrm>
            <a:off x="7013520" y="1621800"/>
            <a:ext cx="4866840" cy="3957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3" dur="indefinite" restart="never" nodeType="tmRoot">
          <p:childTnLst>
            <p:seq>
              <p:cTn id="794" dur="indefinite" nodeType="mainSeq">
                <p:childTnLst>
                  <p:par>
                    <p:cTn id="795" fill="hold">
                      <p:stCondLst>
                        <p:cond delay="indefinite"/>
                      </p:stCondLst>
                      <p:childTnLst>
                        <p:par>
                          <p:cTn id="796" fill="hold">
                            <p:stCondLst>
                              <p:cond delay="0"/>
                            </p:stCondLst>
                            <p:childTnLst>
                              <p:par>
                                <p:cTn id="7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9" fill="hold">
                      <p:stCondLst>
                        <p:cond delay="indefinite"/>
                      </p:stCondLst>
                      <p:childTnLst>
                        <p:par>
                          <p:cTn id="800" fill="hold">
                            <p:stCondLst>
                              <p:cond delay="0"/>
                            </p:stCondLst>
                            <p:childTnLst>
                              <p:par>
                                <p:cTn id="8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3" fill="hold">
                      <p:stCondLst>
                        <p:cond delay="indefinite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13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5" fill="hold">
                      <p:stCondLst>
                        <p:cond delay="indefinite"/>
                      </p:stCondLst>
                      <p:childTnLst>
                        <p:par>
                          <p:cTn id="816" fill="hold">
                            <p:stCondLst>
                              <p:cond delay="0"/>
                            </p:stCondLst>
                            <p:childTnLst>
                              <p:par>
                                <p:cTn id="8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30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9" fill="hold">
                      <p:stCondLst>
                        <p:cond delay="indefinite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44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3" fill="hold">
                      <p:stCondLst>
                        <p:cond delay="indefinite"/>
                      </p:stCondLst>
                      <p:childTnLst>
                        <p:par>
                          <p:cTn id="824" fill="hold">
                            <p:stCondLst>
                              <p:cond delay="0"/>
                            </p:stCondLst>
                            <p:childTnLst>
                              <p:par>
                                <p:cTn id="8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64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7" fill="hold">
                      <p:stCondLst>
                        <p:cond delay="indefinite"/>
                      </p:stCondLst>
                      <p:childTnLst>
                        <p:par>
                          <p:cTn id="828" fill="hold">
                            <p:stCondLst>
                              <p:cond delay="0"/>
                            </p:stCondLst>
                            <p:childTnLst>
                              <p:par>
                                <p:cTn id="8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71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extShape 1"/>
          <p:cNvSpPr txBox="1"/>
          <p:nvPr/>
        </p:nvSpPr>
        <p:spPr>
          <a:xfrm>
            <a:off x="952200" y="657720"/>
            <a:ext cx="10182960" cy="31705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1" lang="en-US" sz="8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Xinfeng Junior-High School</a:t>
            </a:r>
            <a:r>
              <a:rPr b="1" lang="en-US" sz="8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b="1" lang="en-US" sz="8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English Department</a:t>
            </a:r>
            <a:r>
              <a:rPr b="1" lang="en-US" sz="5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b="0" lang="en-US" sz="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b="0" lang="en-US" sz="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b="0" lang="en-US" sz="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b="0" lang="en-US" sz="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r>
              <a:rPr b="1" i="1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Our Strategic Plan</a:t>
            </a:r>
            <a:r>
              <a:rPr b="1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
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1" name="CustomShape 2"/>
          <p:cNvSpPr/>
          <p:nvPr/>
        </p:nvSpPr>
        <p:spPr>
          <a:xfrm>
            <a:off x="152388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72" name="Picture 18" descr=""/>
          <p:cNvPicPr/>
          <p:nvPr/>
        </p:nvPicPr>
        <p:blipFill>
          <a:blip r:embed="rId1"/>
          <a:stretch/>
        </p:blipFill>
        <p:spPr>
          <a:xfrm rot="155400">
            <a:off x="210600" y="2800800"/>
            <a:ext cx="3933360" cy="2325240"/>
          </a:xfrm>
          <a:prstGeom prst="rect">
            <a:avLst/>
          </a:prstGeom>
          <a:ln>
            <a:noFill/>
          </a:ln>
        </p:spPr>
      </p:pic>
      <p:pic>
        <p:nvPicPr>
          <p:cNvPr id="473" name="Picture 2" descr=""/>
          <p:cNvPicPr/>
          <p:nvPr/>
        </p:nvPicPr>
        <p:blipFill>
          <a:blip r:embed="rId2"/>
          <a:srcRect l="0" t="0" r="0" b="10472"/>
          <a:stretch/>
        </p:blipFill>
        <p:spPr>
          <a:xfrm>
            <a:off x="4028400" y="4213800"/>
            <a:ext cx="2694600" cy="2410920"/>
          </a:xfrm>
          <a:prstGeom prst="rect">
            <a:avLst/>
          </a:prstGeom>
          <a:ln>
            <a:noFill/>
          </a:ln>
        </p:spPr>
      </p:pic>
      <p:pic>
        <p:nvPicPr>
          <p:cNvPr id="474" name="Picture 2" descr=""/>
          <p:cNvPicPr/>
          <p:nvPr/>
        </p:nvPicPr>
        <p:blipFill>
          <a:blip r:embed="rId3"/>
          <a:srcRect l="0" t="0" r="0" b="6359"/>
          <a:stretch/>
        </p:blipFill>
        <p:spPr>
          <a:xfrm>
            <a:off x="7564680" y="3954240"/>
            <a:ext cx="3095280" cy="2520000"/>
          </a:xfrm>
          <a:prstGeom prst="rect">
            <a:avLst/>
          </a:prstGeom>
          <a:ln>
            <a:noFill/>
          </a:ln>
        </p:spPr>
      </p:pic>
      <p:sp>
        <p:nvSpPr>
          <p:cNvPr id="475" name="CustomShape 3"/>
          <p:cNvSpPr/>
          <p:nvPr/>
        </p:nvSpPr>
        <p:spPr>
          <a:xfrm>
            <a:off x="5571360" y="3342240"/>
            <a:ext cx="2304000" cy="1223640"/>
          </a:xfrm>
          <a:prstGeom prst="wedgeEllipseCallout">
            <a:avLst>
              <a:gd name="adj1" fmla="val 51387"/>
              <a:gd name="adj2" fmla="val 3487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 am starting to speak better English to foreigners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6" name="CustomShape 4"/>
          <p:cNvSpPr/>
          <p:nvPr/>
        </p:nvSpPr>
        <p:spPr>
          <a:xfrm>
            <a:off x="8559000" y="3063600"/>
            <a:ext cx="2100600" cy="933120"/>
          </a:xfrm>
          <a:prstGeom prst="wedgeEllipseCallout">
            <a:avLst>
              <a:gd name="adj1" fmla="val 15008"/>
              <a:gd name="adj2" fmla="val 9790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and I got awesome English grades!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31" dur="indefinite" restart="never" nodeType="tmRoot">
          <p:childTnLst>
            <p:seq>
              <p:cTn id="832" dur="indefinite" nodeType="mainSeq">
                <p:childTnLst>
                  <p:par>
                    <p:cTn id="833" fill="hold">
                      <p:stCondLst>
                        <p:cond delay="indefinite"/>
                      </p:stCondLst>
                      <p:childTnLst>
                        <p:par>
                          <p:cTn id="834" fill="hold">
                            <p:stCondLst>
                              <p:cond delay="0"/>
                            </p:stCondLst>
                            <p:childTnLst>
                              <p:par>
                                <p:cTn id="835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837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8" fill="hold">
                      <p:stCondLst>
                        <p:cond delay="indefinite"/>
                      </p:stCondLst>
                      <p:childTnLst>
                        <p:par>
                          <p:cTn id="839" fill="hold">
                            <p:stCondLst>
                              <p:cond delay="0"/>
                            </p:stCondLst>
                            <p:childTnLst>
                              <p:par>
                                <p:cTn id="840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842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847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8" fill="hold">
                      <p:stCondLst>
                        <p:cond delay="indefinite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852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Our Vision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8" name="CustomShape 2"/>
          <p:cNvSpPr/>
          <p:nvPr/>
        </p:nvSpPr>
        <p:spPr>
          <a:xfrm>
            <a:off x="2351520" y="1556640"/>
            <a:ext cx="7776360" cy="4104000"/>
          </a:xfrm>
          <a:prstGeom prst="cloudCallout">
            <a:avLst>
              <a:gd name="adj1" fmla="val -15598"/>
              <a:gd name="adj2" fmla="val 43759"/>
            </a:avLst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We are a forward thinking team committed to our students’ English successes of today and their preparedness for tomorrow.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53" dur="indefinite" restart="never" nodeType="tmRoot">
          <p:childTnLst>
            <p:seq>
              <p:cTn id="854" dur="indefinite" nodeType="mainSeq">
                <p:childTnLst>
                  <p:par>
                    <p:cTn id="855" fill="hold">
                      <p:stCondLst>
                        <p:cond delay="indefinite"/>
                      </p:stCondLst>
                      <p:childTnLst>
                        <p:par>
                          <p:cTn id="856" fill="hold">
                            <p:stCondLst>
                              <p:cond delay="0"/>
                            </p:stCondLst>
                            <p:childTnLst>
                              <p:par>
                                <p:cTn id="857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859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 txBox="1"/>
          <p:nvPr/>
        </p:nvSpPr>
        <p:spPr>
          <a:xfrm>
            <a:off x="766080" y="363600"/>
            <a:ext cx="8229240" cy="8496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Our Mission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0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1" name="CustomShape 3"/>
          <p:cNvSpPr/>
          <p:nvPr/>
        </p:nvSpPr>
        <p:spPr>
          <a:xfrm>
            <a:off x="1703520" y="1124640"/>
            <a:ext cx="8712720" cy="2520000"/>
          </a:xfrm>
          <a:prstGeom prst="cloudCallout">
            <a:avLst>
              <a:gd name="adj1" fmla="val -15598"/>
              <a:gd name="adj2" fmla="val 43759"/>
            </a:avLst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To be recognised for the development and delivery of innovative English language and communication experiences to: 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2" name="CustomShape 4"/>
          <p:cNvSpPr/>
          <p:nvPr/>
        </p:nvSpPr>
        <p:spPr>
          <a:xfrm>
            <a:off x="4596120" y="4869000"/>
            <a:ext cx="2927160" cy="1151640"/>
          </a:xfrm>
          <a:prstGeom prst="cloudCallout">
            <a:avLst>
              <a:gd name="adj1" fmla="val 430"/>
              <a:gd name="adj2" fmla="val -154984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Nurture confidence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3" name="CustomShape 5"/>
          <p:cNvSpPr/>
          <p:nvPr/>
        </p:nvSpPr>
        <p:spPr>
          <a:xfrm>
            <a:off x="1847520" y="4149000"/>
            <a:ext cx="2927160" cy="1151640"/>
          </a:xfrm>
          <a:prstGeom prst="cloudCallout">
            <a:avLst>
              <a:gd name="adj1" fmla="val 36532"/>
              <a:gd name="adj2" fmla="val -101386"/>
            </a:avLst>
          </a:prstGeom>
          <a:solidFill>
            <a:srgbClr val="ffc00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Improve results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4" name="CustomShape 6"/>
          <p:cNvSpPr/>
          <p:nvPr/>
        </p:nvSpPr>
        <p:spPr>
          <a:xfrm>
            <a:off x="7392240" y="3943080"/>
            <a:ext cx="2927160" cy="1151640"/>
          </a:xfrm>
          <a:prstGeom prst="cloudCallout">
            <a:avLst>
              <a:gd name="adj1" fmla="val -54739"/>
              <a:gd name="adj2" fmla="val -77679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Promote change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60" dur="indefinite" restart="never" nodeType="tmRoot">
          <p:childTnLst>
            <p:seq>
              <p:cTn id="861" dur="indefinite" nodeType="mainSeq">
                <p:childTnLst>
                  <p:par>
                    <p:cTn id="862" fill="hold">
                      <p:stCondLst>
                        <p:cond delay="indefinite"/>
                      </p:stCondLst>
                      <p:childTnLst>
                        <p:par>
                          <p:cTn id="863" fill="hold">
                            <p:stCondLst>
                              <p:cond delay="0"/>
                            </p:stCondLst>
                            <p:childTnLst>
                              <p:par>
                                <p:cTn id="864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866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7" fill="hold">
                      <p:stCondLst>
                        <p:cond delay="indefinite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871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2" fill="hold">
                      <p:stCondLst>
                        <p:cond delay="indefinite"/>
                      </p:stCondLst>
                      <p:childTnLst>
                        <p:par>
                          <p:cTn id="873" fill="hold">
                            <p:stCondLst>
                              <p:cond delay="0"/>
                            </p:stCondLst>
                            <p:childTnLst>
                              <p:par>
                                <p:cTn id="874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876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7" fill="hold">
                      <p:stCondLst>
                        <p:cond delay="indefinite"/>
                      </p:stCondLst>
                      <p:childTnLst>
                        <p:par>
                          <p:cTn id="878" fill="hold">
                            <p:stCondLst>
                              <p:cond delay="0"/>
                            </p:stCondLst>
                            <p:childTnLst>
                              <p:par>
                                <p:cTn id="879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881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CustomShape 1"/>
          <p:cNvSpPr/>
          <p:nvPr/>
        </p:nvSpPr>
        <p:spPr>
          <a:xfrm>
            <a:off x="945000" y="1600200"/>
            <a:ext cx="9615240" cy="499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743040" indent="-74268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Less Chinese spoken in the classroom.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74268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Attitude – staff and students.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74268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Grade sub-committees.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74268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Duration of Philip’s communication lessons.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74268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Additional English classes.</a:t>
            </a: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74268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Reading intervention.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indent="-74268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Online learning.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6" name="TextShape 2"/>
          <p:cNvSpPr txBox="1"/>
          <p:nvPr/>
        </p:nvSpPr>
        <p:spPr>
          <a:xfrm>
            <a:off x="863640" y="274680"/>
            <a:ext cx="1092168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Interventions to improve English results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7" name="CustomShape 3"/>
          <p:cNvSpPr/>
          <p:nvPr/>
        </p:nvSpPr>
        <p:spPr>
          <a:xfrm>
            <a:off x="4457160" y="1319760"/>
            <a:ext cx="4896360" cy="1964160"/>
          </a:xfrm>
          <a:prstGeom prst="wedgeEllipseCallout">
            <a:avLst>
              <a:gd name="adj1" fmla="val -55999"/>
              <a:gd name="adj2" fmla="val -59959"/>
            </a:avLst>
          </a:prstGeom>
          <a:solidFill>
            <a:srgbClr val="ffff00"/>
          </a:solidFill>
          <a:ln/>
          <a:scene3d>
            <a:camera prst="orthographicFront"/>
            <a:lightRig dir="t" rig="threePt"/>
          </a:scene3d>
          <a:sp3d>
            <a:bevelT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… </a:t>
            </a: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to be realistic and rolled- out!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82" dur="indefinite" restart="never" nodeType="tmRoot">
          <p:childTnLst>
            <p:seq>
              <p:cTn id="883" dur="indefinite" nodeType="mainSeq">
                <p:childTnLst>
                  <p:par>
                    <p:cTn id="884" fill="hold">
                      <p:stCondLst>
                        <p:cond delay="indefinite"/>
                      </p:stCondLst>
                      <p:childTnLst>
                        <p:par>
                          <p:cTn id="885" fill="hold">
                            <p:stCondLst>
                              <p:cond delay="0"/>
                            </p:stCondLst>
                            <p:childTnLst>
                              <p:par>
                                <p:cTn id="886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888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9" fill="hold">
                      <p:stCondLst>
                        <p:cond delay="indefinite"/>
                      </p:stCondLst>
                      <p:childTnLst>
                        <p:par>
                          <p:cTn id="890" fill="hold">
                            <p:stCondLst>
                              <p:cond delay="0"/>
                            </p:stCondLst>
                            <p:childTnLst>
                              <p:par>
                                <p:cTn id="891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892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extShape 1"/>
          <p:cNvSpPr txBox="1"/>
          <p:nvPr/>
        </p:nvSpPr>
        <p:spPr>
          <a:xfrm>
            <a:off x="907920" y="31680"/>
            <a:ext cx="9600840" cy="14857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Online learning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9" name="TextShape 2"/>
          <p:cNvSpPr txBox="1"/>
          <p:nvPr/>
        </p:nvSpPr>
        <p:spPr>
          <a:xfrm>
            <a:off x="974160" y="1441080"/>
            <a:ext cx="10396080" cy="5416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 alternative, ‘state of the art’           approach to teaching and learning.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Application: Moodle (LMS) and PoodLL.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Can be adapted for “fit for purpose” needs and requirements.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Feedback readily available.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Remedial work can be conducted thereafter.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Students enjoy it!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90" name="Picture 5" descr=""/>
          <p:cNvPicPr/>
          <p:nvPr/>
        </p:nvPicPr>
        <p:blipFill>
          <a:blip r:embed="rId2"/>
          <a:stretch/>
        </p:blipFill>
        <p:spPr>
          <a:xfrm>
            <a:off x="9183600" y="108000"/>
            <a:ext cx="2846880" cy="2607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894" dur="indefinite" restart="never" nodeType="tmRoot">
          <p:childTnLst>
            <p:seq>
              <p:cTn id="895" dur="indefinite" nodeType="mainSeq">
                <p:childTnLst>
                  <p:par>
                    <p:cTn id="896" fill="hold">
                      <p:stCondLst>
                        <p:cond delay="indefinite"/>
                      </p:stCondLst>
                      <p:childTnLst>
                        <p:par>
                          <p:cTn id="897" fill="hold">
                            <p:stCondLst>
                              <p:cond delay="0"/>
                            </p:stCondLst>
                            <p:childTnLst>
                              <p:par>
                                <p:cTn id="89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0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0" fill="hold">
                      <p:stCondLst>
                        <p:cond delay="indefinite"/>
                      </p:stCondLst>
                      <p:childTnLst>
                        <p:par>
                          <p:cTn id="901" fill="hold">
                            <p:stCondLst>
                              <p:cond delay="0"/>
                            </p:stCondLst>
                            <p:childTnLst>
                              <p:par>
                                <p:cTn id="90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80" end="1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4" fill="hold">
                      <p:stCondLst>
                        <p:cond delay="indefinite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118" end="1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8" fill="hold">
                      <p:stCondLst>
                        <p:cond delay="indefinite"/>
                      </p:stCondLst>
                      <p:childTnLst>
                        <p:par>
                          <p:cTn id="909" fill="hold">
                            <p:stCondLst>
                              <p:cond delay="0"/>
                            </p:stCondLst>
                            <p:childTnLst>
                              <p:par>
                                <p:cTn id="91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179" end="20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207" end="2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6" fill="hold">
                      <p:stCondLst>
                        <p:cond delay="indefinite"/>
                      </p:stCondLst>
                      <p:childTnLst>
                        <p:par>
                          <p:cTn id="917" fill="hold">
                            <p:stCondLst>
                              <p:cond delay="0"/>
                            </p:stCondLst>
                            <p:childTnLst>
                              <p:par>
                                <p:cTn id="91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>
                                            <p:txEl>
                                              <p:pRg st="250" end="2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Picture 3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extShape 1"/>
          <p:cNvSpPr txBox="1"/>
          <p:nvPr/>
        </p:nvSpPr>
        <p:spPr>
          <a:xfrm>
            <a:off x="198000" y="372600"/>
            <a:ext cx="11764440" cy="14857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6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 </a:t>
            </a:r>
            <a:r>
              <a:rPr b="0" lang="en-US" sz="6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Some ESL websites to consider </a:t>
            </a:r>
            <a:r>
              <a:rPr b="0" lang="en-US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…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4" name="TextShape 2"/>
          <p:cNvSpPr txBox="1"/>
          <p:nvPr/>
        </p:nvSpPr>
        <p:spPr>
          <a:xfrm>
            <a:off x="954000" y="1858680"/>
            <a:ext cx="9600840" cy="47541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15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British Council Teaching English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5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LinguaHouse.com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5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BusyTeacher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5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FluentU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920" dur="indefinite" restart="never" nodeType="tmRoot">
          <p:childTnLst>
            <p:seq>
              <p:cTn id="921" dur="indefinite" nodeType="mainSeq">
                <p:childTnLst>
                  <p:par>
                    <p:cTn id="922" fill="hold">
                      <p:stCondLst>
                        <p:cond delay="indefinite"/>
                      </p:stCondLst>
                      <p:childTnLst>
                        <p:par>
                          <p:cTn id="923" fill="hold">
                            <p:stCondLst>
                              <p:cond delay="0"/>
                            </p:stCondLst>
                            <p:childTnLst>
                              <p:par>
                                <p:cTn id="92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0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6" fill="hold">
                      <p:stCondLst>
                        <p:cond delay="indefinite"/>
                      </p:stCondLst>
                      <p:childTnLst>
                        <p:par>
                          <p:cTn id="927" fill="hold">
                            <p:stCondLst>
                              <p:cond delay="0"/>
                            </p:stCondLst>
                            <p:childTnLst>
                              <p:par>
                                <p:cTn id="9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33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0" fill="hold">
                      <p:stCondLst>
                        <p:cond delay="indefinite"/>
                      </p:stCondLst>
                      <p:childTnLst>
                        <p:par>
                          <p:cTn id="931" fill="hold">
                            <p:stCondLst>
                              <p:cond delay="0"/>
                            </p:stCondLst>
                            <p:childTnLst>
                              <p:par>
                                <p:cTn id="9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49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4" fill="hold">
                      <p:stCondLst>
                        <p:cond delay="indefinite"/>
                      </p:stCondLst>
                      <p:childTnLst>
                        <p:par>
                          <p:cTn id="935" fill="hold">
                            <p:stCondLst>
                              <p:cond delay="0"/>
                            </p:stCondLst>
                            <p:childTnLst>
                              <p:par>
                                <p:cTn id="93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61" end="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96" name="Content Placeholder 4" descr=""/>
          <p:cNvPicPr/>
          <p:nvPr/>
        </p:nvPicPr>
        <p:blipFill>
          <a:blip r:embed="rId2"/>
          <a:stretch/>
        </p:blipFill>
        <p:spPr>
          <a:xfrm rot="20964000">
            <a:off x="357480" y="3206520"/>
            <a:ext cx="4850640" cy="3258720"/>
          </a:xfrm>
          <a:prstGeom prst="rect">
            <a:avLst/>
          </a:prstGeom>
          <a:ln>
            <a:noFill/>
          </a:ln>
        </p:spPr>
      </p:pic>
      <p:pic>
        <p:nvPicPr>
          <p:cNvPr id="497" name="Picture 6" descr=""/>
          <p:cNvPicPr/>
          <p:nvPr/>
        </p:nvPicPr>
        <p:blipFill>
          <a:blip r:embed="rId3"/>
          <a:stretch/>
        </p:blipFill>
        <p:spPr>
          <a:xfrm>
            <a:off x="4662360" y="672120"/>
            <a:ext cx="7407360" cy="3387960"/>
          </a:xfrm>
          <a:prstGeom prst="rect">
            <a:avLst/>
          </a:prstGeom>
          <a:ln>
            <a:noFill/>
          </a:ln>
        </p:spPr>
      </p:pic>
      <p:pic>
        <p:nvPicPr>
          <p:cNvPr id="498" name="Picture 10" descr=""/>
          <p:cNvPicPr/>
          <p:nvPr/>
        </p:nvPicPr>
        <p:blipFill>
          <a:blip r:embed="rId4"/>
          <a:stretch/>
        </p:blipFill>
        <p:spPr>
          <a:xfrm>
            <a:off x="5027040" y="4060440"/>
            <a:ext cx="3638880" cy="2426040"/>
          </a:xfrm>
          <a:prstGeom prst="rect">
            <a:avLst/>
          </a:prstGeom>
          <a:ln>
            <a:noFill/>
          </a:ln>
        </p:spPr>
      </p:pic>
      <p:pic>
        <p:nvPicPr>
          <p:cNvPr id="499" name="Picture 12" descr=""/>
          <p:cNvPicPr/>
          <p:nvPr/>
        </p:nvPicPr>
        <p:blipFill>
          <a:blip r:embed="rId5"/>
          <a:stretch/>
        </p:blipFill>
        <p:spPr>
          <a:xfrm rot="496800">
            <a:off x="322200" y="532800"/>
            <a:ext cx="3746880" cy="2510280"/>
          </a:xfrm>
          <a:prstGeom prst="rect">
            <a:avLst/>
          </a:prstGeom>
          <a:ln>
            <a:noFill/>
          </a:ln>
        </p:spPr>
      </p:pic>
      <p:pic>
        <p:nvPicPr>
          <p:cNvPr id="500" name="Picture 17" descr=""/>
          <p:cNvPicPr/>
          <p:nvPr/>
        </p:nvPicPr>
        <p:blipFill>
          <a:blip r:embed="rId6"/>
          <a:stretch/>
        </p:blipFill>
        <p:spPr>
          <a:xfrm rot="876000">
            <a:off x="9038160" y="2871360"/>
            <a:ext cx="2711520" cy="3598560"/>
          </a:xfrm>
          <a:prstGeom prst="rect">
            <a:avLst/>
          </a:prstGeom>
          <a:ln>
            <a:noFill/>
          </a:ln>
        </p:spPr>
      </p:pic>
      <p:sp>
        <p:nvSpPr>
          <p:cNvPr id="501" name="CustomShape 2"/>
          <p:cNvSpPr/>
          <p:nvPr/>
        </p:nvSpPr>
        <p:spPr>
          <a:xfrm>
            <a:off x="1493640" y="2386080"/>
            <a:ext cx="9204480" cy="1361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en-US" sz="16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GREYTON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38" dur="indefinite" restart="never" nodeType="tmRoot">
          <p:childTnLst>
            <p:seq>
              <p:cTn id="939" dur="indefinite" nodeType="mainSeq">
                <p:childTnLst>
                  <p:par>
                    <p:cTn id="940" fill="hold">
                      <p:stCondLst>
                        <p:cond delay="indefinite"/>
                      </p:stCondLst>
                      <p:childTnLst>
                        <p:par>
                          <p:cTn id="941" fill="hold">
                            <p:stCondLst>
                              <p:cond delay="0"/>
                            </p:stCondLst>
                            <p:childTnLst>
                              <p:par>
                                <p:cTn id="9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8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What is CLIL?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76" name="Picture 4" descr=""/>
          <p:cNvPicPr/>
          <p:nvPr/>
        </p:nvPicPr>
        <p:blipFill>
          <a:blip r:embed="rId2"/>
          <a:stretch/>
        </p:blipFill>
        <p:spPr>
          <a:xfrm>
            <a:off x="2773080" y="1607760"/>
            <a:ext cx="7165800" cy="5112360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</p:spPr>
      </p:pic>
      <p:sp>
        <p:nvSpPr>
          <p:cNvPr id="277" name="CustomShape 2"/>
          <p:cNvSpPr/>
          <p:nvPr/>
        </p:nvSpPr>
        <p:spPr>
          <a:xfrm>
            <a:off x="6013080" y="2454840"/>
            <a:ext cx="5704560" cy="214632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/>
          </a:gradFill>
          <a:ln>
            <a:noFill/>
          </a:ln>
          <a:scene3d>
            <a:camera prst="orthographicFront"/>
            <a:lightRig dir="t" rig="threePt"/>
          </a:scene3d>
          <a:sp3d>
            <a:bevelT prst="convex"/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CLIL stands for “Content and Language Integrated Learning”.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6" dur="indefinite" restart="never" nodeType="tmRoot">
          <p:childTnLst>
            <p:seq>
              <p:cTn id="137" dur="indefinite" nodeType="mainSeq">
                <p:childTnLst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1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extShape 1"/>
          <p:cNvSpPr txBox="1"/>
          <p:nvPr/>
        </p:nvSpPr>
        <p:spPr>
          <a:xfrm>
            <a:off x="1103400" y="825120"/>
            <a:ext cx="8946360" cy="54230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en-US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Thank you, and 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en-US" sz="5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pwlewis321@gmail.com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3" name="CustomShape 2"/>
          <p:cNvSpPr/>
          <p:nvPr/>
        </p:nvSpPr>
        <p:spPr>
          <a:xfrm>
            <a:off x="974160" y="2365560"/>
            <a:ext cx="10068120" cy="177876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8500" spc="-1" strike="noStrike">
                <a:solidFill>
                  <a:srgbClr val="dbdbd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Enjoy the Experience!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44" dur="indefinite" restart="never" nodeType="tmRoot">
          <p:childTnLst>
            <p:seq>
              <p:cTn id="945" dur="indefinite" nodeType="mainSeq">
                <p:childTnLst>
                  <p:par>
                    <p:cTn id="946" fill="hold">
                      <p:stCondLst>
                        <p:cond delay="indefinite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950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 txBox="1"/>
          <p:nvPr/>
        </p:nvSpPr>
        <p:spPr>
          <a:xfrm>
            <a:off x="616320" y="469080"/>
            <a:ext cx="10769040" cy="14000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9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The 4 Language Skills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9" name="TextShape 2"/>
          <p:cNvSpPr txBox="1"/>
          <p:nvPr/>
        </p:nvSpPr>
        <p:spPr>
          <a:xfrm>
            <a:off x="320760" y="1879560"/>
            <a:ext cx="11360160" cy="52930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lvl="1" marL="973800" indent="-5713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Listening with understanding (receptive).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973800" indent="-5713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Speaking (productive).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973800" indent="-5713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Reading with understanding (receptive).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973800" indent="-5713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Writing (productive).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0" name="CustomShape 3"/>
          <p:cNvSpPr/>
          <p:nvPr/>
        </p:nvSpPr>
        <p:spPr>
          <a:xfrm>
            <a:off x="3303000" y="2007360"/>
            <a:ext cx="5717880" cy="3128040"/>
          </a:xfrm>
          <a:prstGeom prst="cloudCallout">
            <a:avLst>
              <a:gd name="adj1" fmla="val -5996"/>
              <a:gd name="adj2" fmla="val 35895"/>
            </a:avLst>
          </a:prstGeom>
          <a:ln/>
          <a:scene3d>
            <a:camera prst="orthographicFront"/>
            <a:lightRig dir="t" rig="threePt"/>
          </a:scene3d>
          <a:sp3d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the real world, language skills never occur in isolation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1" dur="indefinite" restart="never" nodeType="tmRoot">
          <p:childTnLst>
            <p:seq>
              <p:cTn id="152" dur="indefinite" nodeType="mainSeq">
                <p:childTnLst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385920" y="365040"/>
            <a:ext cx="1159236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The building blocks for language learning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82" name="Content Placeholder 4" descr=""/>
          <p:cNvPicPr/>
          <p:nvPr/>
        </p:nvPicPr>
        <p:blipFill>
          <a:blip r:embed="rId2"/>
          <a:stretch/>
        </p:blipFill>
        <p:spPr>
          <a:xfrm>
            <a:off x="385920" y="1690560"/>
            <a:ext cx="7437240" cy="5127840"/>
          </a:xfrm>
          <a:prstGeom prst="rect">
            <a:avLst/>
          </a:prstGeom>
          <a:ln>
            <a:noFill/>
          </a:ln>
        </p:spPr>
      </p:pic>
      <p:sp>
        <p:nvSpPr>
          <p:cNvPr id="283" name="CustomShape 2"/>
          <p:cNvSpPr/>
          <p:nvPr/>
        </p:nvSpPr>
        <p:spPr>
          <a:xfrm>
            <a:off x="5943600" y="32767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4" name="Picture 8" descr=""/>
          <p:cNvPicPr/>
          <p:nvPr/>
        </p:nvPicPr>
        <p:blipFill>
          <a:blip r:embed="rId3"/>
          <a:stretch/>
        </p:blipFill>
        <p:spPr>
          <a:xfrm>
            <a:off x="8336160" y="2062080"/>
            <a:ext cx="2985120" cy="3789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8" dur="indefinite" restart="never" nodeType="tmRoot">
          <p:childTnLst>
            <p:seq>
              <p:cTn id="159" dur="indefinite" nodeType="mainSeq">
                <p:childTnLst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Shape 1"/>
          <p:cNvSpPr txBox="1"/>
          <p:nvPr/>
        </p:nvSpPr>
        <p:spPr>
          <a:xfrm>
            <a:off x="284760" y="348840"/>
            <a:ext cx="11503440" cy="10432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6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CLIL: Approaches, activities and     ‘s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6" name="TextShape 2"/>
          <p:cNvSpPr txBox="1"/>
          <p:nvPr/>
        </p:nvSpPr>
        <p:spPr>
          <a:xfrm>
            <a:off x="570240" y="1498320"/>
            <a:ext cx="11217960" cy="53668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16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5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Teaching vocabulary and sentences 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6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Take Ss from the known to the unknown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6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Contextualised, comprehensible input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6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Repetition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6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Animated gesturing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87" name="Picture 4" descr=""/>
          <p:cNvPicPr/>
          <p:nvPr/>
        </p:nvPicPr>
        <p:blipFill>
          <a:blip r:embed="rId2"/>
          <a:stretch/>
        </p:blipFill>
        <p:spPr>
          <a:xfrm>
            <a:off x="10209960" y="0"/>
            <a:ext cx="1184400" cy="151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4" dur="indefinite" restart="never" nodeType="tmRoot">
          <p:childTnLst>
            <p:seq>
              <p:cTn id="165" dur="indefinite" nodeType="mainSeq">
                <p:childTnLst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35" end="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73" end="1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110" end="1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121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Shape 1"/>
          <p:cNvSpPr txBox="1"/>
          <p:nvPr/>
        </p:nvSpPr>
        <p:spPr>
          <a:xfrm>
            <a:off x="192960" y="365040"/>
            <a:ext cx="11927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6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CLIL: Approaches, activities and     ‘s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9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lvl="1" marL="685800" indent="-228240">
              <a:lnSpc>
                <a:spcPct val="15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Use of visual aids and props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0" name="CustomShape 3"/>
          <p:cNvSpPr/>
          <p:nvPr/>
        </p:nvSpPr>
        <p:spPr>
          <a:xfrm>
            <a:off x="5965560" y="3268080"/>
            <a:ext cx="4034160" cy="2180880"/>
          </a:xfrm>
          <a:prstGeom prst="cloudCallout">
            <a:avLst>
              <a:gd name="adj1" fmla="val -51231"/>
              <a:gd name="adj2" fmla="val -7628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Realia, maps, PPT*… 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1" name="Picture 6" descr=""/>
          <p:cNvPicPr/>
          <p:nvPr/>
        </p:nvPicPr>
        <p:blipFill>
          <a:blip r:embed="rId2"/>
          <a:stretch/>
        </p:blipFill>
        <p:spPr>
          <a:xfrm>
            <a:off x="1020960" y="1690560"/>
            <a:ext cx="9680040" cy="50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2" name="Picture 7" descr=""/>
          <p:cNvPicPr/>
          <p:nvPr/>
        </p:nvPicPr>
        <p:blipFill>
          <a:blip r:embed="rId3"/>
          <a:stretch/>
        </p:blipFill>
        <p:spPr>
          <a:xfrm>
            <a:off x="1361520" y="1571040"/>
            <a:ext cx="9468360" cy="486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3" name="Picture 9" descr=""/>
          <p:cNvPicPr/>
          <p:nvPr/>
        </p:nvPicPr>
        <p:blipFill>
          <a:blip r:embed="rId4"/>
          <a:stretch/>
        </p:blipFill>
        <p:spPr>
          <a:xfrm>
            <a:off x="10360800" y="56520"/>
            <a:ext cx="1184400" cy="151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6" dur="indefinite" restart="never" nodeType="tmRoot">
          <p:childTnLst>
            <p:seq>
              <p:cTn id="187" dur="indefinite" nodeType="mainSeq">
                <p:childTnLst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19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20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21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1022</TotalTime>
  <Application>LibreOffice/5.3.0.3$Windows_x86 LibreOffice_project/7074905676c47b82bbcfbea1aeefc84afe1c50e1</Application>
  <Words>2256</Words>
  <Paragraphs>383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2017-06-06T06:40:11Z</dcterms:created>
  <dc:creator>Philip Lewis</dc:creator>
  <dc:description/>
  <dc:language>zh-TW</dc:language>
  <cp:lastModifiedBy>Philip Lewis</cp:lastModifiedBy>
  <dcterms:modified xsi:type="dcterms:W3CDTF">2017-08-24T23:46:54Z</dcterms:modified>
  <cp:revision>221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13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50</vt:i4>
  </property>
</Properties>
</file>