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2"/>
  </p:notesMasterIdLst>
  <p:sldIdLst>
    <p:sldId id="266" r:id="rId2"/>
    <p:sldId id="268" r:id="rId3"/>
    <p:sldId id="278" r:id="rId4"/>
    <p:sldId id="287" r:id="rId5"/>
    <p:sldId id="288" r:id="rId6"/>
    <p:sldId id="289" r:id="rId7"/>
    <p:sldId id="292" r:id="rId8"/>
    <p:sldId id="291" r:id="rId9"/>
    <p:sldId id="290" r:id="rId10"/>
    <p:sldId id="272" r:id="rId11"/>
    <p:sldId id="273" r:id="rId12"/>
    <p:sldId id="270" r:id="rId13"/>
    <p:sldId id="294" r:id="rId14"/>
    <p:sldId id="295" r:id="rId15"/>
    <p:sldId id="277" r:id="rId16"/>
    <p:sldId id="293" r:id="rId17"/>
    <p:sldId id="297" r:id="rId18"/>
    <p:sldId id="284" r:id="rId19"/>
    <p:sldId id="269" r:id="rId20"/>
    <p:sldId id="28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0E4B5B49-1010-4D55-A1AC-1A554A7715FE}">
          <p14:sldIdLst>
            <p14:sldId id="266"/>
            <p14:sldId id="268"/>
            <p14:sldId id="278"/>
            <p14:sldId id="287"/>
            <p14:sldId id="288"/>
            <p14:sldId id="289"/>
            <p14:sldId id="292"/>
            <p14:sldId id="291"/>
            <p14:sldId id="290"/>
            <p14:sldId id="272"/>
            <p14:sldId id="273"/>
            <p14:sldId id="270"/>
            <p14:sldId id="294"/>
            <p14:sldId id="295"/>
            <p14:sldId id="277"/>
            <p14:sldId id="293"/>
            <p14:sldId id="297"/>
            <p14:sldId id="284"/>
            <p14:sldId id="269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CC3300"/>
    <a:srgbClr val="E3F9DF"/>
    <a:srgbClr val="D6F7D1"/>
    <a:srgbClr val="C0F2B8"/>
    <a:srgbClr val="0099FF"/>
    <a:srgbClr val="00FF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08" autoAdjust="0"/>
    <p:restoredTop sz="94836" autoAdjust="0"/>
  </p:normalViewPr>
  <p:slideViewPr>
    <p:cSldViewPr snapToGrid="0">
      <p:cViewPr>
        <p:scale>
          <a:sx n="97" d="100"/>
          <a:sy n="97" d="100"/>
        </p:scale>
        <p:origin x="-203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D19B0F-0320-4489-AFDB-DE18CADD1C94}" type="doc">
      <dgm:prSet loTypeId="urn:microsoft.com/office/officeart/2005/8/layout/bProcess2" loCatId="process" qsTypeId="urn:microsoft.com/office/officeart/2005/8/quickstyle/simple1#1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EE9DA2B1-D641-47AE-907C-1F33767A8C0D}">
      <dgm:prSet phldrT="[文字]" custT="1"/>
      <dgm:spPr/>
      <dgm:t>
        <a:bodyPr/>
        <a:lstStyle/>
        <a:p>
          <a:r>
            <a:rPr lang="zh-TW" altLang="en-US" sz="2000" b="1" dirty="0" smtClean="0"/>
            <a:t>選擇教學主題</a:t>
          </a:r>
          <a:endParaRPr lang="en-US" altLang="zh-TW" sz="2000" b="1" dirty="0" smtClean="0"/>
        </a:p>
      </dgm:t>
    </dgm:pt>
    <dgm:pt modelId="{284CD838-1D5E-4DF4-8566-E9804A9389D2}" type="parTrans" cxnId="{8A73EC5F-C2FB-496B-8F9F-6277B59CD528}">
      <dgm:prSet/>
      <dgm:spPr/>
      <dgm:t>
        <a:bodyPr/>
        <a:lstStyle/>
        <a:p>
          <a:endParaRPr lang="zh-TW" altLang="en-US"/>
        </a:p>
      </dgm:t>
    </dgm:pt>
    <dgm:pt modelId="{A159DE94-7FD1-4291-A3E5-493D434B6F1F}" type="sibTrans" cxnId="{8A73EC5F-C2FB-496B-8F9F-6277B59CD528}">
      <dgm:prSet/>
      <dgm:spPr/>
      <dgm:t>
        <a:bodyPr/>
        <a:lstStyle/>
        <a:p>
          <a:endParaRPr lang="zh-TW" altLang="en-US"/>
        </a:p>
      </dgm:t>
    </dgm:pt>
    <dgm:pt modelId="{48096292-E41E-4397-A48D-725DB31D7996}">
      <dgm:prSet phldrT="[文字]" custT="1"/>
      <dgm:spPr/>
      <dgm:t>
        <a:bodyPr/>
        <a:lstStyle/>
        <a:p>
          <a:r>
            <a:rPr lang="zh-TW" altLang="en-US" sz="2000" b="1" dirty="0" smtClean="0"/>
            <a:t>主教者先備教案初稿</a:t>
          </a:r>
          <a:endParaRPr lang="zh-TW" altLang="en-US" sz="2000" b="1" dirty="0"/>
        </a:p>
      </dgm:t>
    </dgm:pt>
    <dgm:pt modelId="{C3B311F2-B6DA-4BBC-96A9-5E4C0FCEBCBB}" type="parTrans" cxnId="{7C29F64B-AFA4-4B88-A82A-CB6C708D596B}">
      <dgm:prSet/>
      <dgm:spPr/>
      <dgm:t>
        <a:bodyPr/>
        <a:lstStyle/>
        <a:p>
          <a:endParaRPr lang="zh-TW" altLang="en-US"/>
        </a:p>
      </dgm:t>
    </dgm:pt>
    <dgm:pt modelId="{09733E04-B4BF-40B9-B319-A0E395DB383B}" type="sibTrans" cxnId="{7C29F64B-AFA4-4B88-A82A-CB6C708D596B}">
      <dgm:prSet/>
      <dgm:spPr/>
      <dgm:t>
        <a:bodyPr/>
        <a:lstStyle/>
        <a:p>
          <a:endParaRPr lang="zh-TW" altLang="en-US"/>
        </a:p>
      </dgm:t>
    </dgm:pt>
    <dgm:pt modelId="{74CCB7E8-7496-4D71-8BF8-E29854DEFB81}">
      <dgm:prSet phldrT="[文字]" custT="1"/>
      <dgm:spPr/>
      <dgm:t>
        <a:bodyPr/>
        <a:lstStyle/>
        <a:p>
          <a:r>
            <a:rPr lang="zh-TW" altLang="en-US" sz="2000" b="1" dirty="0" smtClean="0"/>
            <a:t>共備一</a:t>
          </a:r>
          <a:endParaRPr lang="en-US" altLang="zh-TW" sz="2000" b="1" dirty="0" smtClean="0"/>
        </a:p>
        <a:p>
          <a:r>
            <a:rPr lang="zh-TW" altLang="en-US" sz="2000" b="0" dirty="0" smtClean="0"/>
            <a:t>與年段教師共備、修正教案</a:t>
          </a:r>
          <a:endParaRPr lang="zh-TW" altLang="en-US" sz="2000" dirty="0"/>
        </a:p>
      </dgm:t>
    </dgm:pt>
    <dgm:pt modelId="{7CDC0D01-BDB6-472C-BB9C-E9FEED9BC81C}" type="parTrans" cxnId="{081BFB88-F1F2-4592-96B7-2FA1079EB392}">
      <dgm:prSet/>
      <dgm:spPr/>
      <dgm:t>
        <a:bodyPr/>
        <a:lstStyle/>
        <a:p>
          <a:endParaRPr lang="zh-TW" altLang="en-US"/>
        </a:p>
      </dgm:t>
    </dgm:pt>
    <dgm:pt modelId="{9B1FD4B8-938E-4785-B218-D4635B470B7D}" type="sibTrans" cxnId="{081BFB88-F1F2-4592-96B7-2FA1079EB392}">
      <dgm:prSet/>
      <dgm:spPr/>
      <dgm:t>
        <a:bodyPr/>
        <a:lstStyle/>
        <a:p>
          <a:endParaRPr lang="zh-TW" altLang="en-US"/>
        </a:p>
      </dgm:t>
    </dgm:pt>
    <dgm:pt modelId="{34167D94-F225-4ACC-9C8F-35013DC87027}">
      <dgm:prSet phldrT="[文字]" custT="1"/>
      <dgm:spPr/>
      <dgm:t>
        <a:bodyPr/>
        <a:lstStyle/>
        <a:p>
          <a:r>
            <a:rPr lang="zh-TW" altLang="en-US" sz="2000" b="1" dirty="0" smtClean="0"/>
            <a:t>共備二</a:t>
          </a:r>
          <a:endParaRPr lang="en-US" altLang="zh-TW" sz="2000" b="1" dirty="0" smtClean="0"/>
        </a:p>
        <a:p>
          <a:r>
            <a:rPr lang="zh-TW" altLang="en-US" sz="2000" b="0" dirty="0" smtClean="0"/>
            <a:t>與全體領域教師共備、修正定案</a:t>
          </a:r>
          <a:endParaRPr lang="zh-TW" altLang="en-US" sz="2000" b="0" dirty="0"/>
        </a:p>
      </dgm:t>
    </dgm:pt>
    <dgm:pt modelId="{C63A906F-4688-4AC1-93EC-1C73193E0ED2}" type="parTrans" cxnId="{CF52E3FE-26C8-4843-8937-291117750899}">
      <dgm:prSet/>
      <dgm:spPr/>
      <dgm:t>
        <a:bodyPr/>
        <a:lstStyle/>
        <a:p>
          <a:endParaRPr lang="zh-TW" altLang="en-US"/>
        </a:p>
      </dgm:t>
    </dgm:pt>
    <dgm:pt modelId="{3FF4CB20-2B22-4E96-9A08-D880365E31EB}" type="sibTrans" cxnId="{CF52E3FE-26C8-4843-8937-291117750899}">
      <dgm:prSet/>
      <dgm:spPr/>
      <dgm:t>
        <a:bodyPr/>
        <a:lstStyle/>
        <a:p>
          <a:endParaRPr lang="zh-TW" altLang="en-US"/>
        </a:p>
      </dgm:t>
    </dgm:pt>
    <dgm:pt modelId="{6CDDA05B-21EE-47D6-B92B-A65233B2DA5C}">
      <dgm:prSet phldrT="[文字]"/>
      <dgm:spPr/>
      <dgm:t>
        <a:bodyPr/>
        <a:lstStyle/>
        <a:p>
          <a:r>
            <a:rPr lang="zh-TW" altLang="en-US" b="1" dirty="0" smtClean="0"/>
            <a:t>課堂實踐 </a:t>
          </a:r>
          <a:endParaRPr lang="en-US" altLang="zh-TW" b="1" dirty="0" smtClean="0"/>
        </a:p>
        <a:p>
          <a:r>
            <a:rPr lang="zh-TW" altLang="en-US" b="1" dirty="0" smtClean="0"/>
            <a:t>與觀課</a:t>
          </a:r>
          <a:endParaRPr lang="zh-TW" altLang="en-US" b="1" dirty="0"/>
        </a:p>
      </dgm:t>
    </dgm:pt>
    <dgm:pt modelId="{62A6391C-A1B6-49D0-9B09-FAE6AC347FA0}" type="parTrans" cxnId="{4F76EC94-148F-4F18-B119-B0821918B38F}">
      <dgm:prSet/>
      <dgm:spPr/>
      <dgm:t>
        <a:bodyPr/>
        <a:lstStyle/>
        <a:p>
          <a:endParaRPr lang="zh-TW" altLang="en-US"/>
        </a:p>
      </dgm:t>
    </dgm:pt>
    <dgm:pt modelId="{3A7141E2-47A6-4797-8DB0-6396E1C425F6}" type="sibTrans" cxnId="{4F76EC94-148F-4F18-B119-B0821918B38F}">
      <dgm:prSet/>
      <dgm:spPr/>
      <dgm:t>
        <a:bodyPr/>
        <a:lstStyle/>
        <a:p>
          <a:endParaRPr lang="zh-TW" altLang="en-US"/>
        </a:p>
      </dgm:t>
    </dgm:pt>
    <dgm:pt modelId="{5B7EB0AA-4284-450E-BB1D-FC37A88BA82C}">
      <dgm:prSet phldrT="[文字]"/>
      <dgm:spPr/>
      <dgm:t>
        <a:bodyPr/>
        <a:lstStyle/>
        <a:p>
          <a:r>
            <a:rPr lang="zh-TW" altLang="en-US" b="1" dirty="0" smtClean="0"/>
            <a:t>課後省思與議課</a:t>
          </a:r>
          <a:endParaRPr lang="zh-TW" altLang="en-US" b="1" dirty="0"/>
        </a:p>
      </dgm:t>
    </dgm:pt>
    <dgm:pt modelId="{4339F5A9-AE14-4CCB-B129-2D98127169F4}" type="parTrans" cxnId="{700650C3-6ECB-453D-A3C9-9B0F0B1D0F79}">
      <dgm:prSet/>
      <dgm:spPr/>
      <dgm:t>
        <a:bodyPr/>
        <a:lstStyle/>
        <a:p>
          <a:endParaRPr lang="zh-TW" altLang="en-US"/>
        </a:p>
      </dgm:t>
    </dgm:pt>
    <dgm:pt modelId="{73A712C9-B8CF-432B-8163-DDAE01B430B0}" type="sibTrans" cxnId="{700650C3-6ECB-453D-A3C9-9B0F0B1D0F79}">
      <dgm:prSet/>
      <dgm:spPr/>
      <dgm:t>
        <a:bodyPr/>
        <a:lstStyle/>
        <a:p>
          <a:endParaRPr lang="zh-TW" altLang="en-US"/>
        </a:p>
      </dgm:t>
    </dgm:pt>
    <dgm:pt modelId="{007DA598-34E3-4BE2-83D5-27E940B01CCA}">
      <dgm:prSet phldrT="[文字]"/>
      <dgm:spPr/>
      <dgm:t>
        <a:bodyPr/>
        <a:lstStyle/>
        <a:p>
          <a:r>
            <a:rPr lang="zh-TW" altLang="en-US" b="1" dirty="0" smtClean="0"/>
            <a:t>修正教案</a:t>
          </a:r>
          <a:endParaRPr lang="zh-TW" altLang="en-US" b="1" dirty="0"/>
        </a:p>
      </dgm:t>
    </dgm:pt>
    <dgm:pt modelId="{90366E9B-5105-45C4-9F09-8565F7D0FFFC}" type="parTrans" cxnId="{7BD7D8B3-7701-4623-960F-6C8FC7862464}">
      <dgm:prSet/>
      <dgm:spPr/>
      <dgm:t>
        <a:bodyPr/>
        <a:lstStyle/>
        <a:p>
          <a:endParaRPr lang="zh-TW" altLang="en-US"/>
        </a:p>
      </dgm:t>
    </dgm:pt>
    <dgm:pt modelId="{CB096986-9C30-4AE3-9038-978405834B2B}" type="sibTrans" cxnId="{7BD7D8B3-7701-4623-960F-6C8FC7862464}">
      <dgm:prSet/>
      <dgm:spPr/>
      <dgm:t>
        <a:bodyPr/>
        <a:lstStyle/>
        <a:p>
          <a:endParaRPr lang="zh-TW" altLang="en-US"/>
        </a:p>
      </dgm:t>
    </dgm:pt>
    <dgm:pt modelId="{43DF07B5-247C-46F6-9A2B-3CD5F689816C}">
      <dgm:prSet phldrT="[文字]"/>
      <dgm:spPr/>
      <dgm:t>
        <a:bodyPr/>
        <a:lstStyle/>
        <a:p>
          <a:r>
            <a:rPr lang="zh-TW" altLang="en-US" b="1" dirty="0" smtClean="0"/>
            <a:t>討論下一 個教學主題</a:t>
          </a:r>
          <a:endParaRPr lang="zh-TW" altLang="en-US" dirty="0"/>
        </a:p>
      </dgm:t>
    </dgm:pt>
    <dgm:pt modelId="{3C111879-03EB-45D4-926E-C2BCAE1EA839}" type="parTrans" cxnId="{AD5DB57E-4920-47A6-BE31-0CEB2BF66E71}">
      <dgm:prSet/>
      <dgm:spPr/>
      <dgm:t>
        <a:bodyPr/>
        <a:lstStyle/>
        <a:p>
          <a:endParaRPr lang="zh-TW" altLang="en-US"/>
        </a:p>
      </dgm:t>
    </dgm:pt>
    <dgm:pt modelId="{E716D893-28D7-430E-BEB0-67129D9D1862}" type="sibTrans" cxnId="{AD5DB57E-4920-47A6-BE31-0CEB2BF66E71}">
      <dgm:prSet/>
      <dgm:spPr/>
      <dgm:t>
        <a:bodyPr/>
        <a:lstStyle/>
        <a:p>
          <a:endParaRPr lang="zh-TW" altLang="en-US"/>
        </a:p>
      </dgm:t>
    </dgm:pt>
    <dgm:pt modelId="{6BD6FC5D-0FB8-4CBF-816D-9E22322A8985}" type="pres">
      <dgm:prSet presAssocID="{66D19B0F-0320-4489-AFDB-DE18CADD1C94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4A5F6DB9-DA5A-479C-AEC2-BA89E82EE584}" type="pres">
      <dgm:prSet presAssocID="{EE9DA2B1-D641-47AE-907C-1F33767A8C0D}" presName="firstNode" presStyleLbl="node1" presStyleIdx="0" presStyleCnt="8" custScaleX="165388" custLinFactNeighborX="-28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D8C257-CD08-4051-B804-FA8FBC032124}" type="pres">
      <dgm:prSet presAssocID="{A159DE94-7FD1-4291-A3E5-493D434B6F1F}" presName="sibTrans" presStyleLbl="sibTrans2D1" presStyleIdx="0" presStyleCnt="7"/>
      <dgm:spPr/>
      <dgm:t>
        <a:bodyPr/>
        <a:lstStyle/>
        <a:p>
          <a:endParaRPr lang="zh-TW" altLang="en-US"/>
        </a:p>
      </dgm:t>
    </dgm:pt>
    <dgm:pt modelId="{E60248D1-C083-467C-BA58-918FB3996549}" type="pres">
      <dgm:prSet presAssocID="{48096292-E41E-4397-A48D-725DB31D7996}" presName="middleNode" presStyleCnt="0"/>
      <dgm:spPr/>
    </dgm:pt>
    <dgm:pt modelId="{73403276-0D15-4C66-9822-2035F0600F23}" type="pres">
      <dgm:prSet presAssocID="{48096292-E41E-4397-A48D-725DB31D7996}" presName="padding" presStyleLbl="node1" presStyleIdx="0" presStyleCnt="8"/>
      <dgm:spPr/>
    </dgm:pt>
    <dgm:pt modelId="{B36F5986-D9F9-4F41-9280-0B4DBFE624C4}" type="pres">
      <dgm:prSet presAssocID="{48096292-E41E-4397-A48D-725DB31D7996}" presName="shape" presStyleLbl="node1" presStyleIdx="1" presStyleCnt="8" custScaleX="238334" custScaleY="1587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E8A024-A9A2-4448-A7A3-B57B4C82E902}" type="pres">
      <dgm:prSet presAssocID="{09733E04-B4BF-40B9-B319-A0E395DB383B}" presName="sibTrans" presStyleLbl="sibTrans2D1" presStyleIdx="1" presStyleCnt="7"/>
      <dgm:spPr/>
      <dgm:t>
        <a:bodyPr/>
        <a:lstStyle/>
        <a:p>
          <a:endParaRPr lang="zh-TW" altLang="en-US"/>
        </a:p>
      </dgm:t>
    </dgm:pt>
    <dgm:pt modelId="{00E4C17A-A6CA-463C-98BE-0B386BEAE686}" type="pres">
      <dgm:prSet presAssocID="{74CCB7E8-7496-4D71-8BF8-E29854DEFB81}" presName="middleNode" presStyleCnt="0"/>
      <dgm:spPr/>
    </dgm:pt>
    <dgm:pt modelId="{36CDB17D-790E-4F17-B813-3C4732CA2899}" type="pres">
      <dgm:prSet presAssocID="{74CCB7E8-7496-4D71-8BF8-E29854DEFB81}" presName="padding" presStyleLbl="node1" presStyleIdx="1" presStyleCnt="8"/>
      <dgm:spPr/>
    </dgm:pt>
    <dgm:pt modelId="{CE0CBC70-EB96-4634-A4A7-241D75499A60}" type="pres">
      <dgm:prSet presAssocID="{74CCB7E8-7496-4D71-8BF8-E29854DEFB81}" presName="shape" presStyleLbl="node1" presStyleIdx="2" presStyleCnt="8" custScaleX="259152" custScaleY="153881" custLinFactNeighborX="-4173" custLinFactNeighborY="10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1F5EC0-4EE5-4A12-8A94-EB52B4761E39}" type="pres">
      <dgm:prSet presAssocID="{9B1FD4B8-938E-4785-B218-D4635B470B7D}" presName="sibTrans" presStyleLbl="sibTrans2D1" presStyleIdx="2" presStyleCnt="7"/>
      <dgm:spPr/>
      <dgm:t>
        <a:bodyPr/>
        <a:lstStyle/>
        <a:p>
          <a:endParaRPr lang="zh-TW" altLang="en-US"/>
        </a:p>
      </dgm:t>
    </dgm:pt>
    <dgm:pt modelId="{FB0113A3-A325-4328-B68D-8A7CDBD91EAD}" type="pres">
      <dgm:prSet presAssocID="{34167D94-F225-4ACC-9C8F-35013DC87027}" presName="middleNode" presStyleCnt="0"/>
      <dgm:spPr/>
    </dgm:pt>
    <dgm:pt modelId="{4FDBE9F0-39E0-414E-A838-C5AFD338B521}" type="pres">
      <dgm:prSet presAssocID="{34167D94-F225-4ACC-9C8F-35013DC87027}" presName="padding" presStyleLbl="node1" presStyleIdx="2" presStyleCnt="8"/>
      <dgm:spPr/>
    </dgm:pt>
    <dgm:pt modelId="{53B19EC3-A855-4C25-9528-07F5A754BA01}" type="pres">
      <dgm:prSet presAssocID="{34167D94-F225-4ACC-9C8F-35013DC87027}" presName="shape" presStyleLbl="node1" presStyleIdx="3" presStyleCnt="8" custScaleX="284818" custScaleY="1676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3C67DF-26B0-4645-8B1E-098964CE4A3A}" type="pres">
      <dgm:prSet presAssocID="{3FF4CB20-2B22-4E96-9A08-D880365E31EB}" presName="sibTrans" presStyleLbl="sibTrans2D1" presStyleIdx="3" presStyleCnt="7"/>
      <dgm:spPr/>
      <dgm:t>
        <a:bodyPr/>
        <a:lstStyle/>
        <a:p>
          <a:endParaRPr lang="zh-TW" altLang="en-US"/>
        </a:p>
      </dgm:t>
    </dgm:pt>
    <dgm:pt modelId="{DDAE0A10-CA1E-4141-9BE9-57306D4C8C84}" type="pres">
      <dgm:prSet presAssocID="{6CDDA05B-21EE-47D6-B92B-A65233B2DA5C}" presName="middleNode" presStyleCnt="0"/>
      <dgm:spPr/>
    </dgm:pt>
    <dgm:pt modelId="{C96459BE-4565-44DE-BC5D-ECBFCF1BC229}" type="pres">
      <dgm:prSet presAssocID="{6CDDA05B-21EE-47D6-B92B-A65233B2DA5C}" presName="padding" presStyleLbl="node1" presStyleIdx="3" presStyleCnt="8"/>
      <dgm:spPr/>
    </dgm:pt>
    <dgm:pt modelId="{FDB1486A-8453-405A-923F-B81C256AEB6F}" type="pres">
      <dgm:prSet presAssocID="{6CDDA05B-21EE-47D6-B92B-A65233B2DA5C}" presName="shape" presStyleLbl="node1" presStyleIdx="4" presStyleCnt="8" custScaleX="233215" custScaleY="1517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85A60A-D866-4D60-892D-5BE8E574F6CF}" type="pres">
      <dgm:prSet presAssocID="{3A7141E2-47A6-4797-8DB0-6396E1C425F6}" presName="sibTrans" presStyleLbl="sibTrans2D1" presStyleIdx="4" presStyleCnt="7"/>
      <dgm:spPr/>
      <dgm:t>
        <a:bodyPr/>
        <a:lstStyle/>
        <a:p>
          <a:endParaRPr lang="zh-TW" altLang="en-US"/>
        </a:p>
      </dgm:t>
    </dgm:pt>
    <dgm:pt modelId="{ED8E7A8F-1B37-4FB8-9E86-40E8942C1F90}" type="pres">
      <dgm:prSet presAssocID="{5B7EB0AA-4284-450E-BB1D-FC37A88BA82C}" presName="middleNode" presStyleCnt="0"/>
      <dgm:spPr/>
    </dgm:pt>
    <dgm:pt modelId="{F91D16C0-2A0A-41AF-94EF-4564B170FB26}" type="pres">
      <dgm:prSet presAssocID="{5B7EB0AA-4284-450E-BB1D-FC37A88BA82C}" presName="padding" presStyleLbl="node1" presStyleIdx="4" presStyleCnt="8"/>
      <dgm:spPr/>
    </dgm:pt>
    <dgm:pt modelId="{32B28A75-EA50-4589-8A08-F22D2969EA4E}" type="pres">
      <dgm:prSet presAssocID="{5B7EB0AA-4284-450E-BB1D-FC37A88BA82C}" presName="shape" presStyleLbl="node1" presStyleIdx="5" presStyleCnt="8" custScaleX="231739" custScaleY="1478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147270-4265-4026-93F2-9261629E26D5}" type="pres">
      <dgm:prSet presAssocID="{73A712C9-B8CF-432B-8163-DDAE01B430B0}" presName="sibTrans" presStyleLbl="sibTrans2D1" presStyleIdx="5" presStyleCnt="7"/>
      <dgm:spPr/>
      <dgm:t>
        <a:bodyPr/>
        <a:lstStyle/>
        <a:p>
          <a:endParaRPr lang="zh-TW" altLang="en-US"/>
        </a:p>
      </dgm:t>
    </dgm:pt>
    <dgm:pt modelId="{06D928C9-0074-43C9-BBC9-9FC65D780549}" type="pres">
      <dgm:prSet presAssocID="{007DA598-34E3-4BE2-83D5-27E940B01CCA}" presName="middleNode" presStyleCnt="0"/>
      <dgm:spPr/>
    </dgm:pt>
    <dgm:pt modelId="{40163062-9DA4-40CE-B49D-A07E1B698B44}" type="pres">
      <dgm:prSet presAssocID="{007DA598-34E3-4BE2-83D5-27E940B01CCA}" presName="padding" presStyleLbl="node1" presStyleIdx="5" presStyleCnt="8"/>
      <dgm:spPr/>
    </dgm:pt>
    <dgm:pt modelId="{7E63C098-F01B-4488-9126-E115577E2F5B}" type="pres">
      <dgm:prSet presAssocID="{007DA598-34E3-4BE2-83D5-27E940B01CCA}" presName="shape" presStyleLbl="node1" presStyleIdx="6" presStyleCnt="8" custScaleX="216962" custScaleY="1358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97DD82-0A88-48C6-A1C1-B948511B8266}" type="pres">
      <dgm:prSet presAssocID="{CB096986-9C30-4AE3-9038-978405834B2B}" presName="sibTrans" presStyleLbl="sibTrans2D1" presStyleIdx="6" presStyleCnt="7"/>
      <dgm:spPr/>
      <dgm:t>
        <a:bodyPr/>
        <a:lstStyle/>
        <a:p>
          <a:endParaRPr lang="zh-TW" altLang="en-US"/>
        </a:p>
      </dgm:t>
    </dgm:pt>
    <dgm:pt modelId="{A3CC6DB0-8D06-4C03-A43A-DBB776B3BBC3}" type="pres">
      <dgm:prSet presAssocID="{43DF07B5-247C-46F6-9A2B-3CD5F689816C}" presName="lastNode" presStyleLbl="node1" presStyleIdx="7" presStyleCnt="8" custScaleX="189120" custScaleY="9702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C29F64B-AFA4-4B88-A82A-CB6C708D596B}" srcId="{66D19B0F-0320-4489-AFDB-DE18CADD1C94}" destId="{48096292-E41E-4397-A48D-725DB31D7996}" srcOrd="1" destOrd="0" parTransId="{C3B311F2-B6DA-4BBC-96A9-5E4C0FCEBCBB}" sibTransId="{09733E04-B4BF-40B9-B319-A0E395DB383B}"/>
    <dgm:cxn modelId="{97F5A494-9C07-46E8-9BC0-257B353E32B3}" type="presOf" srcId="{EE9DA2B1-D641-47AE-907C-1F33767A8C0D}" destId="{4A5F6DB9-DA5A-479C-AEC2-BA89E82EE584}" srcOrd="0" destOrd="0" presId="urn:microsoft.com/office/officeart/2005/8/layout/bProcess2"/>
    <dgm:cxn modelId="{42EFA05C-62D5-4206-B74C-3EBCB43D0758}" type="presOf" srcId="{43DF07B5-247C-46F6-9A2B-3CD5F689816C}" destId="{A3CC6DB0-8D06-4C03-A43A-DBB776B3BBC3}" srcOrd="0" destOrd="0" presId="urn:microsoft.com/office/officeart/2005/8/layout/bProcess2"/>
    <dgm:cxn modelId="{56E335A4-56DD-419A-AFD0-8369EB710662}" type="presOf" srcId="{6CDDA05B-21EE-47D6-B92B-A65233B2DA5C}" destId="{FDB1486A-8453-405A-923F-B81C256AEB6F}" srcOrd="0" destOrd="0" presId="urn:microsoft.com/office/officeart/2005/8/layout/bProcess2"/>
    <dgm:cxn modelId="{C0DA977C-57DA-4B4B-9B59-E495EE0FF493}" type="presOf" srcId="{007DA598-34E3-4BE2-83D5-27E940B01CCA}" destId="{7E63C098-F01B-4488-9126-E115577E2F5B}" srcOrd="0" destOrd="0" presId="urn:microsoft.com/office/officeart/2005/8/layout/bProcess2"/>
    <dgm:cxn modelId="{77532DA2-CBA3-4A76-B436-7F706052E9C4}" type="presOf" srcId="{3FF4CB20-2B22-4E96-9A08-D880365E31EB}" destId="{C03C67DF-26B0-4645-8B1E-098964CE4A3A}" srcOrd="0" destOrd="0" presId="urn:microsoft.com/office/officeart/2005/8/layout/bProcess2"/>
    <dgm:cxn modelId="{3F711DB0-00CB-4147-AA4F-7F4518E5B818}" type="presOf" srcId="{34167D94-F225-4ACC-9C8F-35013DC87027}" destId="{53B19EC3-A855-4C25-9528-07F5A754BA01}" srcOrd="0" destOrd="0" presId="urn:microsoft.com/office/officeart/2005/8/layout/bProcess2"/>
    <dgm:cxn modelId="{5CD8C889-7670-490E-8CA8-7C0227E72D86}" type="presOf" srcId="{CB096986-9C30-4AE3-9038-978405834B2B}" destId="{F797DD82-0A88-48C6-A1C1-B948511B8266}" srcOrd="0" destOrd="0" presId="urn:microsoft.com/office/officeart/2005/8/layout/bProcess2"/>
    <dgm:cxn modelId="{26C2D16F-1303-49B5-9213-7F190A08A48B}" type="presOf" srcId="{5B7EB0AA-4284-450E-BB1D-FC37A88BA82C}" destId="{32B28A75-EA50-4589-8A08-F22D2969EA4E}" srcOrd="0" destOrd="0" presId="urn:microsoft.com/office/officeart/2005/8/layout/bProcess2"/>
    <dgm:cxn modelId="{4F76EC94-148F-4F18-B119-B0821918B38F}" srcId="{66D19B0F-0320-4489-AFDB-DE18CADD1C94}" destId="{6CDDA05B-21EE-47D6-B92B-A65233B2DA5C}" srcOrd="4" destOrd="0" parTransId="{62A6391C-A1B6-49D0-9B09-FAE6AC347FA0}" sibTransId="{3A7141E2-47A6-4797-8DB0-6396E1C425F6}"/>
    <dgm:cxn modelId="{2729D7C6-AA93-4C9E-9C9A-7F0F9CDE053B}" type="presOf" srcId="{74CCB7E8-7496-4D71-8BF8-E29854DEFB81}" destId="{CE0CBC70-EB96-4634-A4A7-241D75499A60}" srcOrd="0" destOrd="0" presId="urn:microsoft.com/office/officeart/2005/8/layout/bProcess2"/>
    <dgm:cxn modelId="{CA69C610-1CD0-4665-9243-77CBB55F99F3}" type="presOf" srcId="{48096292-E41E-4397-A48D-725DB31D7996}" destId="{B36F5986-D9F9-4F41-9280-0B4DBFE624C4}" srcOrd="0" destOrd="0" presId="urn:microsoft.com/office/officeart/2005/8/layout/bProcess2"/>
    <dgm:cxn modelId="{081BFB88-F1F2-4592-96B7-2FA1079EB392}" srcId="{66D19B0F-0320-4489-AFDB-DE18CADD1C94}" destId="{74CCB7E8-7496-4D71-8BF8-E29854DEFB81}" srcOrd="2" destOrd="0" parTransId="{7CDC0D01-BDB6-472C-BB9C-E9FEED9BC81C}" sibTransId="{9B1FD4B8-938E-4785-B218-D4635B470B7D}"/>
    <dgm:cxn modelId="{CF52E3FE-26C8-4843-8937-291117750899}" srcId="{66D19B0F-0320-4489-AFDB-DE18CADD1C94}" destId="{34167D94-F225-4ACC-9C8F-35013DC87027}" srcOrd="3" destOrd="0" parTransId="{C63A906F-4688-4AC1-93EC-1C73193E0ED2}" sibTransId="{3FF4CB20-2B22-4E96-9A08-D880365E31EB}"/>
    <dgm:cxn modelId="{AD5DB57E-4920-47A6-BE31-0CEB2BF66E71}" srcId="{66D19B0F-0320-4489-AFDB-DE18CADD1C94}" destId="{43DF07B5-247C-46F6-9A2B-3CD5F689816C}" srcOrd="7" destOrd="0" parTransId="{3C111879-03EB-45D4-926E-C2BCAE1EA839}" sibTransId="{E716D893-28D7-430E-BEB0-67129D9D1862}"/>
    <dgm:cxn modelId="{7B18A43D-6B8D-43D1-AA7C-6DB0F4F3BA29}" type="presOf" srcId="{73A712C9-B8CF-432B-8163-DDAE01B430B0}" destId="{93147270-4265-4026-93F2-9261629E26D5}" srcOrd="0" destOrd="0" presId="urn:microsoft.com/office/officeart/2005/8/layout/bProcess2"/>
    <dgm:cxn modelId="{382CA12F-5950-4D37-BCBF-93AF4F819827}" type="presOf" srcId="{9B1FD4B8-938E-4785-B218-D4635B470B7D}" destId="{5A1F5EC0-4EE5-4A12-8A94-EB52B4761E39}" srcOrd="0" destOrd="0" presId="urn:microsoft.com/office/officeart/2005/8/layout/bProcess2"/>
    <dgm:cxn modelId="{2DF59756-E3D1-430E-B576-E6232470ECB3}" type="presOf" srcId="{66D19B0F-0320-4489-AFDB-DE18CADD1C94}" destId="{6BD6FC5D-0FB8-4CBF-816D-9E22322A8985}" srcOrd="0" destOrd="0" presId="urn:microsoft.com/office/officeart/2005/8/layout/bProcess2"/>
    <dgm:cxn modelId="{5C0460EC-3A92-4926-8D98-04C1EB43651D}" type="presOf" srcId="{3A7141E2-47A6-4797-8DB0-6396E1C425F6}" destId="{0485A60A-D866-4D60-892D-5BE8E574F6CF}" srcOrd="0" destOrd="0" presId="urn:microsoft.com/office/officeart/2005/8/layout/bProcess2"/>
    <dgm:cxn modelId="{3379EF17-7CD8-47AA-B385-B54E38FC2E9E}" type="presOf" srcId="{A159DE94-7FD1-4291-A3E5-493D434B6F1F}" destId="{ECD8C257-CD08-4051-B804-FA8FBC032124}" srcOrd="0" destOrd="0" presId="urn:microsoft.com/office/officeart/2005/8/layout/bProcess2"/>
    <dgm:cxn modelId="{DDFC7DD2-D88B-4588-BD76-8E981ABFD5B6}" type="presOf" srcId="{09733E04-B4BF-40B9-B319-A0E395DB383B}" destId="{A7E8A024-A9A2-4448-A7A3-B57B4C82E902}" srcOrd="0" destOrd="0" presId="urn:microsoft.com/office/officeart/2005/8/layout/bProcess2"/>
    <dgm:cxn modelId="{8A73EC5F-C2FB-496B-8F9F-6277B59CD528}" srcId="{66D19B0F-0320-4489-AFDB-DE18CADD1C94}" destId="{EE9DA2B1-D641-47AE-907C-1F33767A8C0D}" srcOrd="0" destOrd="0" parTransId="{284CD838-1D5E-4DF4-8566-E9804A9389D2}" sibTransId="{A159DE94-7FD1-4291-A3E5-493D434B6F1F}"/>
    <dgm:cxn modelId="{7BD7D8B3-7701-4623-960F-6C8FC7862464}" srcId="{66D19B0F-0320-4489-AFDB-DE18CADD1C94}" destId="{007DA598-34E3-4BE2-83D5-27E940B01CCA}" srcOrd="6" destOrd="0" parTransId="{90366E9B-5105-45C4-9F09-8565F7D0FFFC}" sibTransId="{CB096986-9C30-4AE3-9038-978405834B2B}"/>
    <dgm:cxn modelId="{700650C3-6ECB-453D-A3C9-9B0F0B1D0F79}" srcId="{66D19B0F-0320-4489-AFDB-DE18CADD1C94}" destId="{5B7EB0AA-4284-450E-BB1D-FC37A88BA82C}" srcOrd="5" destOrd="0" parTransId="{4339F5A9-AE14-4CCB-B129-2D98127169F4}" sibTransId="{73A712C9-B8CF-432B-8163-DDAE01B430B0}"/>
    <dgm:cxn modelId="{D1E28915-2D8F-46CE-98BB-A9DA57C699AE}" type="presParOf" srcId="{6BD6FC5D-0FB8-4CBF-816D-9E22322A8985}" destId="{4A5F6DB9-DA5A-479C-AEC2-BA89E82EE584}" srcOrd="0" destOrd="0" presId="urn:microsoft.com/office/officeart/2005/8/layout/bProcess2"/>
    <dgm:cxn modelId="{1853E650-72C8-4BF8-98B7-904FC243397F}" type="presParOf" srcId="{6BD6FC5D-0FB8-4CBF-816D-9E22322A8985}" destId="{ECD8C257-CD08-4051-B804-FA8FBC032124}" srcOrd="1" destOrd="0" presId="urn:microsoft.com/office/officeart/2005/8/layout/bProcess2"/>
    <dgm:cxn modelId="{B0507A99-74AD-4D53-B41F-274F269CC510}" type="presParOf" srcId="{6BD6FC5D-0FB8-4CBF-816D-9E22322A8985}" destId="{E60248D1-C083-467C-BA58-918FB3996549}" srcOrd="2" destOrd="0" presId="urn:microsoft.com/office/officeart/2005/8/layout/bProcess2"/>
    <dgm:cxn modelId="{C0EFC292-9E87-4470-8FBA-77C97C5DC6B3}" type="presParOf" srcId="{E60248D1-C083-467C-BA58-918FB3996549}" destId="{73403276-0D15-4C66-9822-2035F0600F23}" srcOrd="0" destOrd="0" presId="urn:microsoft.com/office/officeart/2005/8/layout/bProcess2"/>
    <dgm:cxn modelId="{CF723E91-6A26-4C88-8EA5-0B58F1264932}" type="presParOf" srcId="{E60248D1-C083-467C-BA58-918FB3996549}" destId="{B36F5986-D9F9-4F41-9280-0B4DBFE624C4}" srcOrd="1" destOrd="0" presId="urn:microsoft.com/office/officeart/2005/8/layout/bProcess2"/>
    <dgm:cxn modelId="{34A40ABC-8199-4A2F-B6EA-1A99D6434789}" type="presParOf" srcId="{6BD6FC5D-0FB8-4CBF-816D-9E22322A8985}" destId="{A7E8A024-A9A2-4448-A7A3-B57B4C82E902}" srcOrd="3" destOrd="0" presId="urn:microsoft.com/office/officeart/2005/8/layout/bProcess2"/>
    <dgm:cxn modelId="{FF003AAC-4DBF-47CC-B4BF-4348E3719A16}" type="presParOf" srcId="{6BD6FC5D-0FB8-4CBF-816D-9E22322A8985}" destId="{00E4C17A-A6CA-463C-98BE-0B386BEAE686}" srcOrd="4" destOrd="0" presId="urn:microsoft.com/office/officeart/2005/8/layout/bProcess2"/>
    <dgm:cxn modelId="{B7CEDC1A-90D3-4A4F-9F56-E51A6EA3D00A}" type="presParOf" srcId="{00E4C17A-A6CA-463C-98BE-0B386BEAE686}" destId="{36CDB17D-790E-4F17-B813-3C4732CA2899}" srcOrd="0" destOrd="0" presId="urn:microsoft.com/office/officeart/2005/8/layout/bProcess2"/>
    <dgm:cxn modelId="{C7753193-6DEF-44A9-B3F3-FBD2DBD5708B}" type="presParOf" srcId="{00E4C17A-A6CA-463C-98BE-0B386BEAE686}" destId="{CE0CBC70-EB96-4634-A4A7-241D75499A60}" srcOrd="1" destOrd="0" presId="urn:microsoft.com/office/officeart/2005/8/layout/bProcess2"/>
    <dgm:cxn modelId="{7D7620BE-DED4-499A-A7C5-1A3707DD58E3}" type="presParOf" srcId="{6BD6FC5D-0FB8-4CBF-816D-9E22322A8985}" destId="{5A1F5EC0-4EE5-4A12-8A94-EB52B4761E39}" srcOrd="5" destOrd="0" presId="urn:microsoft.com/office/officeart/2005/8/layout/bProcess2"/>
    <dgm:cxn modelId="{BB89DB37-0271-4B78-8897-2E3F5FB7C284}" type="presParOf" srcId="{6BD6FC5D-0FB8-4CBF-816D-9E22322A8985}" destId="{FB0113A3-A325-4328-B68D-8A7CDBD91EAD}" srcOrd="6" destOrd="0" presId="urn:microsoft.com/office/officeart/2005/8/layout/bProcess2"/>
    <dgm:cxn modelId="{810251A1-B51F-4FEF-AE03-219B0D734FF0}" type="presParOf" srcId="{FB0113A3-A325-4328-B68D-8A7CDBD91EAD}" destId="{4FDBE9F0-39E0-414E-A838-C5AFD338B521}" srcOrd="0" destOrd="0" presId="urn:microsoft.com/office/officeart/2005/8/layout/bProcess2"/>
    <dgm:cxn modelId="{3BD760A1-AD4B-4373-A715-97D985C35CF3}" type="presParOf" srcId="{FB0113A3-A325-4328-B68D-8A7CDBD91EAD}" destId="{53B19EC3-A855-4C25-9528-07F5A754BA01}" srcOrd="1" destOrd="0" presId="urn:microsoft.com/office/officeart/2005/8/layout/bProcess2"/>
    <dgm:cxn modelId="{F49E69C5-2558-420A-9BAA-8252A56D032A}" type="presParOf" srcId="{6BD6FC5D-0FB8-4CBF-816D-9E22322A8985}" destId="{C03C67DF-26B0-4645-8B1E-098964CE4A3A}" srcOrd="7" destOrd="0" presId="urn:microsoft.com/office/officeart/2005/8/layout/bProcess2"/>
    <dgm:cxn modelId="{32854B1B-EDF9-473E-9D70-AB8DC0A560BA}" type="presParOf" srcId="{6BD6FC5D-0FB8-4CBF-816D-9E22322A8985}" destId="{DDAE0A10-CA1E-4141-9BE9-57306D4C8C84}" srcOrd="8" destOrd="0" presId="urn:microsoft.com/office/officeart/2005/8/layout/bProcess2"/>
    <dgm:cxn modelId="{AB1185CE-DC49-4315-BCBD-D4B88B05168C}" type="presParOf" srcId="{DDAE0A10-CA1E-4141-9BE9-57306D4C8C84}" destId="{C96459BE-4565-44DE-BC5D-ECBFCF1BC229}" srcOrd="0" destOrd="0" presId="urn:microsoft.com/office/officeart/2005/8/layout/bProcess2"/>
    <dgm:cxn modelId="{A66EE7D1-23D4-401C-882C-2F269B43A3E7}" type="presParOf" srcId="{DDAE0A10-CA1E-4141-9BE9-57306D4C8C84}" destId="{FDB1486A-8453-405A-923F-B81C256AEB6F}" srcOrd="1" destOrd="0" presId="urn:microsoft.com/office/officeart/2005/8/layout/bProcess2"/>
    <dgm:cxn modelId="{E113F72B-6553-4E20-8965-7817A694A17A}" type="presParOf" srcId="{6BD6FC5D-0FB8-4CBF-816D-9E22322A8985}" destId="{0485A60A-D866-4D60-892D-5BE8E574F6CF}" srcOrd="9" destOrd="0" presId="urn:microsoft.com/office/officeart/2005/8/layout/bProcess2"/>
    <dgm:cxn modelId="{0E33FDFC-C413-42CA-8E8D-ED36D86364CC}" type="presParOf" srcId="{6BD6FC5D-0FB8-4CBF-816D-9E22322A8985}" destId="{ED8E7A8F-1B37-4FB8-9E86-40E8942C1F90}" srcOrd="10" destOrd="0" presId="urn:microsoft.com/office/officeart/2005/8/layout/bProcess2"/>
    <dgm:cxn modelId="{2502CFFD-CEE7-4AF2-ACE6-AEB36D95B9E7}" type="presParOf" srcId="{ED8E7A8F-1B37-4FB8-9E86-40E8942C1F90}" destId="{F91D16C0-2A0A-41AF-94EF-4564B170FB26}" srcOrd="0" destOrd="0" presId="urn:microsoft.com/office/officeart/2005/8/layout/bProcess2"/>
    <dgm:cxn modelId="{5BFBB84C-B0E9-48C9-BED7-446D40D2AF31}" type="presParOf" srcId="{ED8E7A8F-1B37-4FB8-9E86-40E8942C1F90}" destId="{32B28A75-EA50-4589-8A08-F22D2969EA4E}" srcOrd="1" destOrd="0" presId="urn:microsoft.com/office/officeart/2005/8/layout/bProcess2"/>
    <dgm:cxn modelId="{D00D8EA1-2E8C-4D41-B7A7-0A8982F175EF}" type="presParOf" srcId="{6BD6FC5D-0FB8-4CBF-816D-9E22322A8985}" destId="{93147270-4265-4026-93F2-9261629E26D5}" srcOrd="11" destOrd="0" presId="urn:microsoft.com/office/officeart/2005/8/layout/bProcess2"/>
    <dgm:cxn modelId="{0DE50750-99A6-4B55-8F99-BF86CD09DCAF}" type="presParOf" srcId="{6BD6FC5D-0FB8-4CBF-816D-9E22322A8985}" destId="{06D928C9-0074-43C9-BBC9-9FC65D780549}" srcOrd="12" destOrd="0" presId="urn:microsoft.com/office/officeart/2005/8/layout/bProcess2"/>
    <dgm:cxn modelId="{8BE22984-6584-4966-B1F0-29C289206F92}" type="presParOf" srcId="{06D928C9-0074-43C9-BBC9-9FC65D780549}" destId="{40163062-9DA4-40CE-B49D-A07E1B698B44}" srcOrd="0" destOrd="0" presId="urn:microsoft.com/office/officeart/2005/8/layout/bProcess2"/>
    <dgm:cxn modelId="{3480F2AC-BD6F-4658-ABCA-415BC1A5992B}" type="presParOf" srcId="{06D928C9-0074-43C9-BBC9-9FC65D780549}" destId="{7E63C098-F01B-4488-9126-E115577E2F5B}" srcOrd="1" destOrd="0" presId="urn:microsoft.com/office/officeart/2005/8/layout/bProcess2"/>
    <dgm:cxn modelId="{845BB263-116C-46C2-9A65-DD00CBF9E41D}" type="presParOf" srcId="{6BD6FC5D-0FB8-4CBF-816D-9E22322A8985}" destId="{F797DD82-0A88-48C6-A1C1-B948511B8266}" srcOrd="13" destOrd="0" presId="urn:microsoft.com/office/officeart/2005/8/layout/bProcess2"/>
    <dgm:cxn modelId="{85308507-5AF1-45C0-8A8D-9C0F89A02F47}" type="presParOf" srcId="{6BD6FC5D-0FB8-4CBF-816D-9E22322A8985}" destId="{A3CC6DB0-8D06-4C03-A43A-DBB776B3BBC3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EF908D-5151-4DDA-8D40-E5EAA335CC4B}" type="doc">
      <dgm:prSet loTypeId="urn:microsoft.com/office/officeart/2005/8/layout/chevron1" loCatId="process" qsTypeId="urn:microsoft.com/office/officeart/2005/8/quickstyle/3d1" qsCatId="3D" csTypeId="urn:microsoft.com/office/officeart/2005/8/colors/colorful1#1" csCatId="colorful" phldr="1"/>
      <dgm:spPr/>
    </dgm:pt>
    <dgm:pt modelId="{769FFAE0-1B57-4873-BCE7-2B235A8C9DF1}">
      <dgm:prSet phldrT="[文字]" custT="1"/>
      <dgm:spPr/>
      <dgm:t>
        <a:bodyPr/>
        <a:lstStyle/>
        <a:p>
          <a:r>
            <a:rPr lang="zh-TW" altLang="en-US" sz="2400" dirty="0" smtClean="0"/>
            <a:t>第一階段</a:t>
          </a:r>
          <a:endParaRPr lang="en-US" altLang="zh-TW" sz="2400" dirty="0" smtClean="0"/>
        </a:p>
        <a:p>
          <a:r>
            <a:rPr lang="zh-TW" altLang="en-US" sz="2400" dirty="0" smtClean="0"/>
            <a:t>推動</a:t>
          </a:r>
          <a:endParaRPr lang="zh-TW" altLang="en-US" sz="2400" dirty="0"/>
        </a:p>
      </dgm:t>
    </dgm:pt>
    <dgm:pt modelId="{34DACCFD-6A8A-4526-8E12-E8CAC3AD6520}" type="parTrans" cxnId="{B82FA8C8-2A78-4FAC-A21D-AA5B9BAD2E46}">
      <dgm:prSet/>
      <dgm:spPr/>
      <dgm:t>
        <a:bodyPr/>
        <a:lstStyle/>
        <a:p>
          <a:endParaRPr lang="zh-TW" altLang="en-US"/>
        </a:p>
      </dgm:t>
    </dgm:pt>
    <dgm:pt modelId="{B3A6E775-8817-4DD0-A694-9B3B496E3D05}" type="sibTrans" cxnId="{B82FA8C8-2A78-4FAC-A21D-AA5B9BAD2E46}">
      <dgm:prSet/>
      <dgm:spPr/>
      <dgm:t>
        <a:bodyPr/>
        <a:lstStyle/>
        <a:p>
          <a:endParaRPr lang="zh-TW" altLang="en-US"/>
        </a:p>
      </dgm:t>
    </dgm:pt>
    <dgm:pt modelId="{4E18F051-26C2-4BC1-9417-9750928CEC65}">
      <dgm:prSet phldrT="[文字]" custT="1"/>
      <dgm:spPr/>
      <dgm:t>
        <a:bodyPr/>
        <a:lstStyle/>
        <a:p>
          <a:r>
            <a:rPr lang="zh-TW" altLang="en-US" sz="2400" dirty="0" smtClean="0">
              <a:solidFill>
                <a:schemeClr val="tx1"/>
              </a:solidFill>
            </a:rPr>
            <a:t>第二階段</a:t>
          </a:r>
          <a:endParaRPr lang="en-US" altLang="zh-TW" sz="2400" dirty="0" smtClean="0">
            <a:solidFill>
              <a:schemeClr val="tx1"/>
            </a:solidFill>
          </a:endParaRPr>
        </a:p>
        <a:p>
          <a:r>
            <a:rPr lang="zh-TW" altLang="en-US" sz="2400" dirty="0" smtClean="0">
              <a:solidFill>
                <a:schemeClr val="tx1"/>
              </a:solidFill>
            </a:rPr>
            <a:t>推動</a:t>
          </a:r>
          <a:endParaRPr lang="zh-TW" altLang="en-US" sz="2400" dirty="0">
            <a:solidFill>
              <a:schemeClr val="tx1"/>
            </a:solidFill>
          </a:endParaRPr>
        </a:p>
      </dgm:t>
    </dgm:pt>
    <dgm:pt modelId="{58680637-3DE0-4693-A75C-975D8F817167}" type="parTrans" cxnId="{32B59017-5D90-4A99-A541-32A3044E4085}">
      <dgm:prSet/>
      <dgm:spPr/>
      <dgm:t>
        <a:bodyPr/>
        <a:lstStyle/>
        <a:p>
          <a:endParaRPr lang="zh-TW" altLang="en-US"/>
        </a:p>
      </dgm:t>
    </dgm:pt>
    <dgm:pt modelId="{B8046BA6-5501-485D-8F04-2E5699BC70AC}" type="sibTrans" cxnId="{32B59017-5D90-4A99-A541-32A3044E4085}">
      <dgm:prSet/>
      <dgm:spPr/>
      <dgm:t>
        <a:bodyPr/>
        <a:lstStyle/>
        <a:p>
          <a:endParaRPr lang="zh-TW" altLang="en-US"/>
        </a:p>
      </dgm:t>
    </dgm:pt>
    <dgm:pt modelId="{C9F144E8-F8E0-49CA-9635-D2E6FFF46287}">
      <dgm:prSet phldrT="[文字]" custT="1"/>
      <dgm:spPr/>
      <dgm:t>
        <a:bodyPr/>
        <a:lstStyle/>
        <a:p>
          <a:r>
            <a:rPr lang="zh-TW" altLang="en-US" sz="2400" dirty="0" smtClean="0"/>
            <a:t>形成學校</a:t>
          </a:r>
          <a:endParaRPr lang="en-US" altLang="zh-TW" sz="2400" dirty="0" smtClean="0"/>
        </a:p>
        <a:p>
          <a:r>
            <a:rPr lang="zh-TW" altLang="en-US" sz="2400" dirty="0" smtClean="0"/>
            <a:t>氛圍</a:t>
          </a:r>
          <a:endParaRPr lang="zh-TW" altLang="en-US" sz="2400" dirty="0"/>
        </a:p>
      </dgm:t>
    </dgm:pt>
    <dgm:pt modelId="{D20517E7-F0C2-486B-93B1-5B677EC21B17}" type="parTrans" cxnId="{096905B0-E543-41AB-A841-865FD5848199}">
      <dgm:prSet/>
      <dgm:spPr/>
      <dgm:t>
        <a:bodyPr/>
        <a:lstStyle/>
        <a:p>
          <a:endParaRPr lang="zh-TW" altLang="en-US"/>
        </a:p>
      </dgm:t>
    </dgm:pt>
    <dgm:pt modelId="{569ED575-C364-44C9-822C-21293AD3A2AC}" type="sibTrans" cxnId="{096905B0-E543-41AB-A841-865FD5848199}">
      <dgm:prSet/>
      <dgm:spPr/>
      <dgm:t>
        <a:bodyPr/>
        <a:lstStyle/>
        <a:p>
          <a:endParaRPr lang="zh-TW" altLang="en-US"/>
        </a:p>
      </dgm:t>
    </dgm:pt>
    <dgm:pt modelId="{121F29EF-3094-4BB3-9139-91922A0C345C}" type="pres">
      <dgm:prSet presAssocID="{FAEF908D-5151-4DDA-8D40-E5EAA335CC4B}" presName="Name0" presStyleCnt="0">
        <dgm:presLayoutVars>
          <dgm:dir/>
          <dgm:animLvl val="lvl"/>
          <dgm:resizeHandles val="exact"/>
        </dgm:presLayoutVars>
      </dgm:prSet>
      <dgm:spPr/>
    </dgm:pt>
    <dgm:pt modelId="{4DB5231E-EA61-4B57-9C09-6A4213721830}" type="pres">
      <dgm:prSet presAssocID="{769FFAE0-1B57-4873-BCE7-2B235A8C9DF1}" presName="parTxOnly" presStyleLbl="node1" presStyleIdx="0" presStyleCnt="3" custLinFactNeighborY="243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A110F7-9978-4113-B0DE-6B61A00A43D9}" type="pres">
      <dgm:prSet presAssocID="{B3A6E775-8817-4DD0-A694-9B3B496E3D05}" presName="parTxOnlySpace" presStyleCnt="0"/>
      <dgm:spPr/>
    </dgm:pt>
    <dgm:pt modelId="{9AE0E4DE-A60A-49A3-8A12-27C0D7BC25A8}" type="pres">
      <dgm:prSet presAssocID="{4E18F051-26C2-4BC1-9417-9750928CEC6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C90D06-A5C7-40B1-91BD-623D681851AC}" type="pres">
      <dgm:prSet presAssocID="{B8046BA6-5501-485D-8F04-2E5699BC70AC}" presName="parTxOnlySpace" presStyleCnt="0"/>
      <dgm:spPr/>
    </dgm:pt>
    <dgm:pt modelId="{023DB7F9-0235-4AB5-9FF4-956DDC7DBBE8}" type="pres">
      <dgm:prSet presAssocID="{C9F144E8-F8E0-49CA-9635-D2E6FFF4628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648F4A3-7137-4B2C-A3AD-34E1726BDFEB}" type="presOf" srcId="{4E18F051-26C2-4BC1-9417-9750928CEC65}" destId="{9AE0E4DE-A60A-49A3-8A12-27C0D7BC25A8}" srcOrd="0" destOrd="0" presId="urn:microsoft.com/office/officeart/2005/8/layout/chevron1"/>
    <dgm:cxn modelId="{EB0C7969-59CC-453F-8B58-B24FCF17276B}" type="presOf" srcId="{C9F144E8-F8E0-49CA-9635-D2E6FFF46287}" destId="{023DB7F9-0235-4AB5-9FF4-956DDC7DBBE8}" srcOrd="0" destOrd="0" presId="urn:microsoft.com/office/officeart/2005/8/layout/chevron1"/>
    <dgm:cxn modelId="{07266559-5058-4CAD-B925-B7869A76353E}" type="presOf" srcId="{769FFAE0-1B57-4873-BCE7-2B235A8C9DF1}" destId="{4DB5231E-EA61-4B57-9C09-6A4213721830}" srcOrd="0" destOrd="0" presId="urn:microsoft.com/office/officeart/2005/8/layout/chevron1"/>
    <dgm:cxn modelId="{B82FA8C8-2A78-4FAC-A21D-AA5B9BAD2E46}" srcId="{FAEF908D-5151-4DDA-8D40-E5EAA335CC4B}" destId="{769FFAE0-1B57-4873-BCE7-2B235A8C9DF1}" srcOrd="0" destOrd="0" parTransId="{34DACCFD-6A8A-4526-8E12-E8CAC3AD6520}" sibTransId="{B3A6E775-8817-4DD0-A694-9B3B496E3D05}"/>
    <dgm:cxn modelId="{DE18153F-E8F9-428D-9299-420B2D81F6FA}" type="presOf" srcId="{FAEF908D-5151-4DDA-8D40-E5EAA335CC4B}" destId="{121F29EF-3094-4BB3-9139-91922A0C345C}" srcOrd="0" destOrd="0" presId="urn:microsoft.com/office/officeart/2005/8/layout/chevron1"/>
    <dgm:cxn modelId="{32B59017-5D90-4A99-A541-32A3044E4085}" srcId="{FAEF908D-5151-4DDA-8D40-E5EAA335CC4B}" destId="{4E18F051-26C2-4BC1-9417-9750928CEC65}" srcOrd="1" destOrd="0" parTransId="{58680637-3DE0-4693-A75C-975D8F817167}" sibTransId="{B8046BA6-5501-485D-8F04-2E5699BC70AC}"/>
    <dgm:cxn modelId="{096905B0-E543-41AB-A841-865FD5848199}" srcId="{FAEF908D-5151-4DDA-8D40-E5EAA335CC4B}" destId="{C9F144E8-F8E0-49CA-9635-D2E6FFF46287}" srcOrd="2" destOrd="0" parTransId="{D20517E7-F0C2-486B-93B1-5B677EC21B17}" sibTransId="{569ED575-C364-44C9-822C-21293AD3A2AC}"/>
    <dgm:cxn modelId="{AC7A82C3-602F-4FAB-9544-F080023BC2B6}" type="presParOf" srcId="{121F29EF-3094-4BB3-9139-91922A0C345C}" destId="{4DB5231E-EA61-4B57-9C09-6A4213721830}" srcOrd="0" destOrd="0" presId="urn:microsoft.com/office/officeart/2005/8/layout/chevron1"/>
    <dgm:cxn modelId="{CB2A3A3A-8ADA-46D9-9692-CE4B4A18208A}" type="presParOf" srcId="{121F29EF-3094-4BB3-9139-91922A0C345C}" destId="{3AA110F7-9978-4113-B0DE-6B61A00A43D9}" srcOrd="1" destOrd="0" presId="urn:microsoft.com/office/officeart/2005/8/layout/chevron1"/>
    <dgm:cxn modelId="{3A8C657C-0EEA-421E-97F2-C5A50C38B579}" type="presParOf" srcId="{121F29EF-3094-4BB3-9139-91922A0C345C}" destId="{9AE0E4DE-A60A-49A3-8A12-27C0D7BC25A8}" srcOrd="2" destOrd="0" presId="urn:microsoft.com/office/officeart/2005/8/layout/chevron1"/>
    <dgm:cxn modelId="{9817B319-A102-4277-966F-077ED1376052}" type="presParOf" srcId="{121F29EF-3094-4BB3-9139-91922A0C345C}" destId="{94C90D06-A5C7-40B1-91BD-623D681851AC}" srcOrd="3" destOrd="0" presId="urn:microsoft.com/office/officeart/2005/8/layout/chevron1"/>
    <dgm:cxn modelId="{345C6E9E-574F-4EF4-BA1A-99F8EA5BE2C7}" type="presParOf" srcId="{121F29EF-3094-4BB3-9139-91922A0C345C}" destId="{023DB7F9-0235-4AB5-9FF4-956DDC7DBBE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en-US" altLang="zh-TW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endParaRPr lang="en-US" altLang="zh-TW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en-US" altLang="zh-TW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fld id="{945E3913-36FC-443E-9E59-9412F1B55AD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1648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2819400"/>
            <a:ext cx="5051425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026866C-3706-4FD0-8707-BC76A2051AEC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9C4AB-0B16-436D-A8BD-8DC3509D416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1549598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15EE6-4E9C-430F-8369-DD84C9456F4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44304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838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752600" y="1395413"/>
            <a:ext cx="7010400" cy="45720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905000" y="64008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316413" y="6400800"/>
            <a:ext cx="2084387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391400" y="64008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fld id="{DDC062CE-054D-45E6-977F-4F283C228E8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050803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3FE31-C105-42BC-8DE9-1CFD8A3AF45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4883680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FF5AA-975F-49C3-95C3-948783ACADA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7752600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4CA76-9F2B-4E9A-962A-BCFB5463DC0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1734087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95456-EEE3-49E3-90B5-94B89C6D87F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803853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D635E-5B47-48A3-B6E7-5A6EA084E53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782383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447BB-D166-45B9-8CF2-89E8B17E96E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6255245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45FE2-5533-452D-8295-A7075CA0312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3057723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49628-2112-49E0-AF89-B5774FA0B5B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464416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endParaRPr lang="en-US" altLang="zh-TW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endParaRPr lang="en-US" altLang="zh-TW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694AE0AD-C123-4B51-B2F1-0F10A470EC39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8125" y="1"/>
            <a:ext cx="8750300" cy="4365522"/>
          </a:xfrm>
        </p:spPr>
        <p:txBody>
          <a:bodyPr/>
          <a:lstStyle/>
          <a:p>
            <a:pPr algn="l"/>
            <a:r>
              <a:rPr lang="zh-TW" altLang="en-US" sz="5400" dirty="0">
                <a:solidFill>
                  <a:schemeClr val="tx1"/>
                </a:solidFill>
                <a:ea typeface="新細明體" pitchFamily="18" charset="-120"/>
              </a:rPr>
              <a:t>以共備共學模式</a:t>
            </a:r>
            <a:br>
              <a:rPr lang="zh-TW" altLang="en-US" sz="5400" dirty="0">
                <a:solidFill>
                  <a:schemeClr val="tx1"/>
                </a:solidFill>
                <a:ea typeface="新細明體" pitchFamily="18" charset="-120"/>
              </a:rPr>
            </a:br>
            <a:r>
              <a:rPr lang="zh-TW" altLang="en-US" sz="5400" dirty="0">
                <a:solidFill>
                  <a:schemeClr val="tx1"/>
                </a:solidFill>
                <a:ea typeface="新細明體" pitchFamily="18" charset="-120"/>
              </a:rPr>
              <a:t>進行課文</a:t>
            </a:r>
            <a:r>
              <a:rPr lang="zh-TW" altLang="en-US" sz="5400" dirty="0" smtClean="0">
                <a:solidFill>
                  <a:schemeClr val="tx1"/>
                </a:solidFill>
                <a:ea typeface="新細明體" pitchFamily="18" charset="-120"/>
              </a:rPr>
              <a:t>本位</a:t>
            </a:r>
            <a:r>
              <a:rPr lang="en-US" altLang="zh-TW" sz="5400" dirty="0" smtClean="0">
                <a:solidFill>
                  <a:schemeClr val="tx1"/>
                </a:solidFill>
                <a:ea typeface="新細明體" pitchFamily="18" charset="-120"/>
              </a:rPr>
              <a:t/>
            </a:r>
            <a:br>
              <a:rPr lang="en-US" altLang="zh-TW" sz="5400" dirty="0" smtClean="0">
                <a:solidFill>
                  <a:schemeClr val="tx1"/>
                </a:solidFill>
                <a:ea typeface="新細明體" pitchFamily="18" charset="-120"/>
              </a:rPr>
            </a:br>
            <a:r>
              <a:rPr lang="zh-TW" altLang="en-US" sz="5400" dirty="0">
                <a:solidFill>
                  <a:schemeClr val="tx1"/>
                </a:solidFill>
                <a:ea typeface="新細明體" pitchFamily="18" charset="-120"/>
              </a:rPr>
              <a:t>融入</a:t>
            </a:r>
            <a:r>
              <a:rPr lang="zh-TW" altLang="en-US" sz="5400" dirty="0" smtClean="0">
                <a:solidFill>
                  <a:schemeClr val="tx1"/>
                </a:solidFill>
                <a:ea typeface="新細明體" pitchFamily="18" charset="-120"/>
              </a:rPr>
              <a:t>閱讀</a:t>
            </a:r>
            <a:r>
              <a:rPr lang="zh-TW" altLang="en-US" sz="5400" dirty="0">
                <a:solidFill>
                  <a:schemeClr val="tx1"/>
                </a:solidFill>
                <a:ea typeface="新細明體" pitchFamily="18" charset="-120"/>
              </a:rPr>
              <a:t>理解策略教學 </a:t>
            </a:r>
            <a:r>
              <a:rPr lang="zh-TW" altLang="en-US" dirty="0">
                <a:solidFill>
                  <a:schemeClr val="tx1"/>
                </a:solidFill>
                <a:ea typeface="新細明體" pitchFamily="18" charset="-120"/>
              </a:rPr>
              <a:t/>
            </a:r>
            <a:br>
              <a:rPr lang="zh-TW" altLang="en-US" dirty="0">
                <a:solidFill>
                  <a:schemeClr val="tx1"/>
                </a:solidFill>
                <a:ea typeface="新細明體" pitchFamily="18" charset="-120"/>
              </a:rPr>
            </a:br>
            <a:r>
              <a:rPr lang="zh-TW" altLang="en-US" dirty="0">
                <a:solidFill>
                  <a:schemeClr val="tx1"/>
                </a:solidFill>
                <a:ea typeface="新細明體" pitchFamily="18" charset="-120"/>
              </a:rPr>
              <a:t/>
            </a:r>
            <a:br>
              <a:rPr lang="zh-TW" altLang="en-US" dirty="0">
                <a:solidFill>
                  <a:schemeClr val="tx1"/>
                </a:solidFill>
                <a:ea typeface="新細明體" pitchFamily="18" charset="-120"/>
              </a:rPr>
            </a:br>
            <a:r>
              <a:rPr lang="zh-TW" altLang="en-US" dirty="0">
                <a:solidFill>
                  <a:schemeClr val="tx1"/>
                </a:solidFill>
                <a:ea typeface="新細明體" pitchFamily="18" charset="-120"/>
              </a:rPr>
              <a:t>                         </a:t>
            </a:r>
            <a:r>
              <a:rPr lang="zh-TW" altLang="en-US" dirty="0" smtClean="0">
                <a:solidFill>
                  <a:schemeClr val="tx1"/>
                </a:solidFill>
                <a:ea typeface="新細明體" pitchFamily="18" charset="-120"/>
              </a:rPr>
              <a:t> 之 </a:t>
            </a:r>
            <a:r>
              <a:rPr lang="zh-TW" altLang="en-US" sz="5400" dirty="0">
                <a:solidFill>
                  <a:schemeClr val="tx1"/>
                </a:solidFill>
                <a:ea typeface="新細明體" pitchFamily="18" charset="-120"/>
              </a:rPr>
              <a:t>實 踐 與 反 思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27675" y="5745163"/>
            <a:ext cx="3386138" cy="852487"/>
          </a:xfrm>
        </p:spPr>
        <p:txBody>
          <a:bodyPr/>
          <a:lstStyle/>
          <a:p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延平國小 鄒海茵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1106" y="106107"/>
            <a:ext cx="5016500" cy="838200"/>
          </a:xfrm>
        </p:spPr>
        <p:txBody>
          <a:bodyPr/>
          <a:lstStyle/>
          <a:p>
            <a:r>
              <a:rPr lang="zh-TW" altLang="en-US" sz="4800" dirty="0">
                <a:ea typeface="新細明體" pitchFamily="18" charset="-120"/>
              </a:rPr>
              <a:t>課文本位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7963" y="939570"/>
            <a:ext cx="7443019" cy="2147759"/>
          </a:xfrm>
        </p:spPr>
        <p:txBody>
          <a:bodyPr/>
          <a:lstStyle/>
          <a:p>
            <a:r>
              <a:rPr lang="zh-TW" altLang="en-US" sz="3200" dirty="0">
                <a:ea typeface="新細明體" pitchFamily="18" charset="-120"/>
              </a:rPr>
              <a:t>所謂「以課文為本位」則是指不捨近求遠地另外設計補充教材，也不需花費額外的時間教學，而是以現行的各版本教科書為文本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352367" y="3255351"/>
            <a:ext cx="58467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9pPr>
          </a:lstStyle>
          <a:p>
            <a:pPr>
              <a:buNone/>
            </a:pPr>
            <a:r>
              <a:rPr lang="zh-TW" altLang="en-US" sz="4800" kern="0" dirty="0" smtClean="0">
                <a:ea typeface="新細明體" pitchFamily="18" charset="-120"/>
              </a:rPr>
              <a:t>閱讀理解策略教學</a:t>
            </a:r>
            <a:endParaRPr lang="en-US" altLang="zh-TW" sz="4800" kern="0" dirty="0">
              <a:ea typeface="新細明體" pitchFamily="18" charset="-12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600200" y="4193564"/>
            <a:ext cx="7867650" cy="80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200"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sz="3200" kern="0" dirty="0" smtClean="0">
                <a:ea typeface="新細明體" pitchFamily="18" charset="-120"/>
              </a:rPr>
              <a:t>培養</a:t>
            </a:r>
            <a:r>
              <a:rPr lang="zh-TW" altLang="en-US" sz="3200" b="1" u="sng" kern="0" dirty="0" smtClean="0">
                <a:ea typeface="新細明體" pitchFamily="18" charset="-120"/>
              </a:rPr>
              <a:t>學生</a:t>
            </a:r>
            <a:r>
              <a:rPr lang="zh-TW" altLang="en-US" sz="3200" kern="0" dirty="0" smtClean="0">
                <a:ea typeface="新細明體" pitchFamily="18" charset="-120"/>
              </a:rPr>
              <a:t>思考力，對閱讀產生正向經驗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00200" y="5279923"/>
            <a:ext cx="7543800" cy="143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2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zh-TW" altLang="en-US" sz="3200" dirty="0">
                <a:solidFill>
                  <a:srgbClr val="CC3300"/>
                </a:solidFill>
              </a:rPr>
              <a:t>疑問</a:t>
            </a:r>
            <a:r>
              <a:rPr lang="en-US" altLang="zh-TW" sz="3200" dirty="0">
                <a:solidFill>
                  <a:srgbClr val="CC3300"/>
                </a:solidFill>
              </a:rPr>
              <a:t>: </a:t>
            </a:r>
            <a:r>
              <a:rPr lang="zh-TW" altLang="en-US" sz="3200" dirty="0">
                <a:solidFill>
                  <a:srgbClr val="CC3300"/>
                </a:solidFill>
              </a:rPr>
              <a:t>課文</a:t>
            </a:r>
            <a:r>
              <a:rPr lang="zh-TW" altLang="en-US" sz="3200" dirty="0" smtClean="0">
                <a:solidFill>
                  <a:srgbClr val="CC3300"/>
                </a:solidFill>
              </a:rPr>
              <a:t>這麼淺顯，</a:t>
            </a:r>
            <a:r>
              <a:rPr lang="zh-TW" altLang="en-US" sz="3200" dirty="0">
                <a:solidFill>
                  <a:srgbClr val="CC3300"/>
                </a:solidFill>
              </a:rPr>
              <a:t>看完應該就懂了， 這個還要教</a:t>
            </a:r>
            <a:r>
              <a:rPr lang="en-US" altLang="zh-TW" sz="3200" dirty="0" smtClean="0">
                <a:solidFill>
                  <a:srgbClr val="CC3300"/>
                </a:solidFill>
              </a:rPr>
              <a:t>? </a:t>
            </a:r>
            <a:r>
              <a:rPr lang="zh-TW" altLang="en-US" sz="3200" dirty="0" smtClean="0">
                <a:solidFill>
                  <a:srgbClr val="CC3300"/>
                </a:solidFill>
              </a:rPr>
              <a:t>要</a:t>
            </a:r>
            <a:r>
              <a:rPr lang="zh-TW" altLang="en-US" sz="3200" dirty="0">
                <a:solidFill>
                  <a:srgbClr val="CC3300"/>
                </a:solidFill>
              </a:rPr>
              <a:t>教什麼</a:t>
            </a:r>
            <a:r>
              <a:rPr lang="en-US" altLang="zh-TW" sz="3200" dirty="0" smtClean="0">
                <a:solidFill>
                  <a:srgbClr val="CC3300"/>
                </a:solidFill>
              </a:rPr>
              <a:t>? </a:t>
            </a:r>
            <a:r>
              <a:rPr lang="zh-TW" altLang="en-US" sz="3200" dirty="0" smtClean="0">
                <a:solidFill>
                  <a:srgbClr val="CC3300"/>
                </a:solidFill>
              </a:rPr>
              <a:t>怎麼</a:t>
            </a:r>
            <a:r>
              <a:rPr lang="zh-TW" altLang="en-US" sz="3200" dirty="0">
                <a:solidFill>
                  <a:srgbClr val="CC3300"/>
                </a:solidFill>
              </a:rPr>
              <a:t>教</a:t>
            </a:r>
            <a:r>
              <a:rPr lang="en-US" altLang="zh-TW" sz="3200" dirty="0">
                <a:solidFill>
                  <a:srgbClr val="CC3300"/>
                </a:solidFill>
              </a:rPr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9138" y="1358900"/>
            <a:ext cx="6904037" cy="4940300"/>
          </a:xfrm>
        </p:spPr>
        <p:txBody>
          <a:bodyPr/>
          <a:lstStyle/>
          <a:p>
            <a:r>
              <a:rPr lang="en-US" altLang="zh-TW" sz="3600">
                <a:ea typeface="新細明體" pitchFamily="18" charset="-120"/>
              </a:rPr>
              <a:t>Predicting</a:t>
            </a:r>
          </a:p>
          <a:p>
            <a:r>
              <a:rPr lang="en-US" altLang="zh-TW" sz="3600">
                <a:ea typeface="新細明體" pitchFamily="18" charset="-120"/>
              </a:rPr>
              <a:t>Summarizing</a:t>
            </a:r>
          </a:p>
          <a:p>
            <a:r>
              <a:rPr lang="en-US" altLang="zh-TW" sz="3600">
                <a:ea typeface="新細明體" pitchFamily="18" charset="-120"/>
              </a:rPr>
              <a:t>Connecting</a:t>
            </a:r>
          </a:p>
          <a:p>
            <a:r>
              <a:rPr lang="en-US" altLang="zh-TW" sz="3600">
                <a:ea typeface="新細明體" pitchFamily="18" charset="-120"/>
              </a:rPr>
              <a:t>Questioning</a:t>
            </a:r>
          </a:p>
          <a:p>
            <a:r>
              <a:rPr lang="en-US" altLang="zh-TW" sz="3600">
                <a:ea typeface="新細明體" pitchFamily="18" charset="-120"/>
              </a:rPr>
              <a:t>Monitoring</a:t>
            </a:r>
          </a:p>
          <a:p>
            <a:r>
              <a:rPr lang="en-US" altLang="zh-TW" sz="3600">
                <a:ea typeface="新細明體" pitchFamily="18" charset="-120"/>
              </a:rPr>
              <a:t>Visualizing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>
          <a:xfrm>
            <a:off x="2163097" y="304800"/>
            <a:ext cx="6433215" cy="838200"/>
          </a:xfrm>
          <a:noFill/>
          <a:ln/>
        </p:spPr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Super </a:t>
            </a:r>
            <a:r>
              <a:rPr lang="en-US" altLang="zh-TW" sz="4800" dirty="0" smtClean="0">
                <a:ea typeface="新細明體" pitchFamily="18" charset="-120"/>
              </a:rPr>
              <a:t>6</a:t>
            </a:r>
            <a:r>
              <a:rPr lang="en-US" altLang="zh-TW" sz="2800" dirty="0" smtClean="0">
                <a:ea typeface="新細明體" pitchFamily="18" charset="-120"/>
              </a:rPr>
              <a:t> </a:t>
            </a:r>
            <a:endParaRPr lang="en-US" altLang="zh-TW" sz="2800" dirty="0">
              <a:ea typeface="新細明體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20104" y="468031"/>
            <a:ext cx="191850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rgbClr val="CC3300"/>
                </a:solidFill>
              </a:rPr>
              <a:t>要教什麼</a:t>
            </a:r>
            <a:r>
              <a:rPr lang="en-US" altLang="zh-TW" sz="2800" dirty="0" smtClean="0">
                <a:solidFill>
                  <a:srgbClr val="CC3300"/>
                </a:solidFill>
              </a:rPr>
              <a:t>?</a:t>
            </a:r>
            <a:endParaRPr lang="zh-TW" altLang="en-US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4800" y="0"/>
            <a:ext cx="7175500" cy="838200"/>
          </a:xfrm>
        </p:spPr>
        <p:txBody>
          <a:bodyPr/>
          <a:lstStyle/>
          <a:p>
            <a:r>
              <a:rPr lang="zh-TW" altLang="en-US" sz="3600" dirty="0">
                <a:ea typeface="新細明體" pitchFamily="18" charset="-120"/>
              </a:rPr>
              <a:t>閱讀理解</a:t>
            </a:r>
            <a:r>
              <a:rPr lang="zh-TW" altLang="en-US" sz="3600" dirty="0" smtClean="0">
                <a:ea typeface="新細明體" pitchFamily="18" charset="-120"/>
              </a:rPr>
              <a:t>策略</a:t>
            </a:r>
            <a:r>
              <a:rPr lang="en-US" altLang="zh-TW" sz="3600" dirty="0" smtClean="0">
                <a:ea typeface="新細明體" pitchFamily="18" charset="-120"/>
              </a:rPr>
              <a:t>(</a:t>
            </a:r>
            <a:r>
              <a:rPr lang="zh-TW" altLang="en-US" sz="3600" dirty="0" smtClean="0">
                <a:ea typeface="新細明體" pitchFamily="18" charset="-120"/>
              </a:rPr>
              <a:t>國語文</a:t>
            </a:r>
            <a:r>
              <a:rPr lang="en-US" altLang="zh-TW" sz="3600" smtClean="0">
                <a:ea typeface="新細明體" pitchFamily="18" charset="-120"/>
              </a:rPr>
              <a:t>)</a:t>
            </a:r>
            <a:endParaRPr lang="zh-TW" altLang="en-US" sz="3600" dirty="0">
              <a:ea typeface="新細明體" pitchFamily="18" charset="-120"/>
            </a:endParaRPr>
          </a:p>
        </p:txBody>
      </p:sp>
      <p:graphicFrame>
        <p:nvGraphicFramePr>
          <p:cNvPr id="92863" name="Group 703"/>
          <p:cNvGraphicFramePr>
            <a:graphicFrameLocks noGrp="1"/>
          </p:cNvGraphicFramePr>
          <p:nvPr>
            <p:ph idx="1"/>
          </p:nvPr>
        </p:nvGraphicFramePr>
        <p:xfrm>
          <a:off x="1563688" y="942975"/>
          <a:ext cx="7413625" cy="5764215"/>
        </p:xfrm>
        <a:graphic>
          <a:graphicData uri="http://schemas.openxmlformats.org/drawingml/2006/table">
            <a:tbl>
              <a:tblPr/>
              <a:tblGrid>
                <a:gridCol w="1352550"/>
                <a:gridCol w="2320925"/>
                <a:gridCol w="665162"/>
                <a:gridCol w="641350"/>
                <a:gridCol w="641350"/>
                <a:gridCol w="604838"/>
                <a:gridCol w="617537"/>
                <a:gridCol w="569913"/>
              </a:tblGrid>
              <a:tr h="358775"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項目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成分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一年級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二年級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三年級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四年級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五年級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六年級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預 測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 rowSpan="3"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課文大意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摘 要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重述故事重點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刪除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/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歸納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/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主題句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以文章結構進行摘要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 rowSpan="5"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推 論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連結線索（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指示代名詞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/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轉折詞）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（指）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（指）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（轉）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連結文本的因果關係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由上下文推測詞意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新詞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多義詞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由文本找支持的理由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找不同觀點（找反證）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 rowSpan="2"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自我提問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六何法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詰問作者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理解監控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 i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●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7042619" y="193711"/>
            <a:ext cx="191850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rgbClr val="CC3300"/>
                </a:solidFill>
              </a:rPr>
              <a:t>要教什麼</a:t>
            </a:r>
            <a:r>
              <a:rPr lang="en-US" altLang="zh-TW" sz="2800" dirty="0" smtClean="0">
                <a:solidFill>
                  <a:srgbClr val="CC3300"/>
                </a:solidFill>
              </a:rPr>
              <a:t>?</a:t>
            </a:r>
            <a:endParaRPr lang="zh-TW" altLang="en-US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5663" y="4981302"/>
            <a:ext cx="7010400" cy="1602377"/>
          </a:xfrm>
        </p:spPr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1028" name="AutoShape 4" descr="「handy 5 reading strategies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468519" y="819505"/>
            <a:ext cx="6466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/>
              <a:t> </a:t>
            </a:r>
            <a:r>
              <a:rPr lang="en-US" altLang="zh-TW" sz="3600" b="1" dirty="0" smtClean="0"/>
              <a:t>Handy 5 reading strategies</a:t>
            </a:r>
            <a:endParaRPr lang="en-US" altLang="zh-TW" sz="3600" b="1" dirty="0"/>
          </a:p>
        </p:txBody>
      </p:sp>
      <p:sp>
        <p:nvSpPr>
          <p:cNvPr id="9" name="矩形 8"/>
          <p:cNvSpPr/>
          <p:nvPr/>
        </p:nvSpPr>
        <p:spPr>
          <a:xfrm>
            <a:off x="7068744" y="193711"/>
            <a:ext cx="191850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rgbClr val="CC3300"/>
                </a:solidFill>
              </a:rPr>
              <a:t>要教什麼</a:t>
            </a:r>
            <a:r>
              <a:rPr lang="en-US" altLang="zh-TW" sz="2800" dirty="0" smtClean="0">
                <a:solidFill>
                  <a:srgbClr val="CC3300"/>
                </a:solidFill>
              </a:rPr>
              <a:t>?</a:t>
            </a:r>
            <a:endParaRPr lang="zh-TW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2428567" y="1896137"/>
            <a:ext cx="56584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/>
              <a:t> </a:t>
            </a:r>
            <a:r>
              <a:rPr lang="en-US" altLang="zh-TW" sz="3600" b="1" dirty="0" smtClean="0"/>
              <a:t>Infer</a:t>
            </a:r>
          </a:p>
          <a:p>
            <a:r>
              <a:rPr lang="en-US" altLang="zh-TW" sz="3600" b="1" dirty="0" smtClean="0"/>
              <a:t>Stop and think</a:t>
            </a:r>
          </a:p>
          <a:p>
            <a:r>
              <a:rPr lang="en-US" altLang="zh-TW" sz="3600" b="1" dirty="0" smtClean="0"/>
              <a:t>Question</a:t>
            </a:r>
          </a:p>
          <a:p>
            <a:r>
              <a:rPr lang="en-US" altLang="zh-TW" sz="3600" b="1" dirty="0" smtClean="0"/>
              <a:t>Visualize</a:t>
            </a:r>
          </a:p>
          <a:p>
            <a:r>
              <a:rPr lang="en-US" altLang="zh-TW" sz="3600" b="1" dirty="0" smtClean="0"/>
              <a:t>Connect</a:t>
            </a:r>
            <a:endParaRPr lang="en-US" altLang="zh-TW" sz="36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8097" y="304800"/>
            <a:ext cx="7010400" cy="8382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635034" y="1526041"/>
            <a:ext cx="7010400" cy="4572000"/>
          </a:xfrm>
        </p:spPr>
      </p:sp>
      <p:sp>
        <p:nvSpPr>
          <p:cNvPr id="4" name="矩形 3"/>
          <p:cNvSpPr/>
          <p:nvPr/>
        </p:nvSpPr>
        <p:spPr>
          <a:xfrm>
            <a:off x="2088935" y="548640"/>
            <a:ext cx="5447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3600" b="1" dirty="0" smtClean="0">
                <a:solidFill>
                  <a:srgbClr val="006666"/>
                </a:solidFill>
              </a:rPr>
              <a:t>4 Powerful Strategies for Struggling Readers</a:t>
            </a:r>
            <a:endParaRPr lang="en-US" altLang="zh-TW" sz="3600" b="1" dirty="0">
              <a:solidFill>
                <a:srgbClr val="006666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54927" y="2182504"/>
            <a:ext cx="72890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/>
              <a:t>Summarizing</a:t>
            </a:r>
          </a:p>
          <a:p>
            <a:r>
              <a:rPr lang="en-US" altLang="zh-TW" sz="3600" dirty="0" smtClean="0"/>
              <a:t>Creating meaningful connections</a:t>
            </a:r>
          </a:p>
          <a:p>
            <a:r>
              <a:rPr lang="en-US" altLang="zh-TW" sz="3600" dirty="0" smtClean="0"/>
              <a:t>Self-regulating</a:t>
            </a:r>
          </a:p>
          <a:p>
            <a:r>
              <a:rPr lang="en-US" altLang="zh-TW" sz="3600" dirty="0" smtClean="0"/>
              <a:t>Inferring</a:t>
            </a:r>
            <a:endParaRPr lang="en-US" altLang="zh-TW" sz="3600" dirty="0"/>
          </a:p>
        </p:txBody>
      </p:sp>
      <p:sp>
        <p:nvSpPr>
          <p:cNvPr id="6" name="矩形 5"/>
          <p:cNvSpPr/>
          <p:nvPr/>
        </p:nvSpPr>
        <p:spPr>
          <a:xfrm>
            <a:off x="7068744" y="180648"/>
            <a:ext cx="191850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rgbClr val="CC3300"/>
                </a:solidFill>
              </a:rPr>
              <a:t>要教什麼</a:t>
            </a:r>
            <a:r>
              <a:rPr lang="en-US" altLang="zh-TW" sz="2800" dirty="0" smtClean="0">
                <a:solidFill>
                  <a:srgbClr val="CC3300"/>
                </a:solidFill>
              </a:rPr>
              <a:t>?</a:t>
            </a:r>
            <a:endParaRPr lang="zh-TW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40" y="6149975"/>
            <a:ext cx="3865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196850"/>
            <a:ext cx="7010400" cy="838200"/>
          </a:xfrm>
        </p:spPr>
        <p:txBody>
          <a:bodyPr/>
          <a:lstStyle/>
          <a:p>
            <a:r>
              <a:rPr lang="zh-TW" altLang="en-US" sz="3600">
                <a:ea typeface="新細明體" pitchFamily="18" charset="-120"/>
              </a:rPr>
              <a:t>閱讀教案設計原則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5738" y="1087438"/>
            <a:ext cx="7519987" cy="5616575"/>
          </a:xfrm>
        </p:spPr>
        <p:txBody>
          <a:bodyPr/>
          <a:lstStyle/>
          <a:p>
            <a:r>
              <a:rPr lang="zh-TW" altLang="en-US" dirty="0">
                <a:ea typeface="新細明體" pitchFamily="18" charset="-120"/>
              </a:rPr>
              <a:t>以增進學生的素養（</a:t>
            </a:r>
            <a:r>
              <a:rPr lang="en-US" altLang="zh-TW" dirty="0">
                <a:ea typeface="新細明體" pitchFamily="18" charset="-120"/>
              </a:rPr>
              <a:t>literacy</a:t>
            </a:r>
            <a:r>
              <a:rPr lang="zh-TW" altLang="en-US" dirty="0">
                <a:ea typeface="新細明體" pitchFamily="18" charset="-120"/>
              </a:rPr>
              <a:t>）或問題解決能力為教學標的。</a:t>
            </a:r>
          </a:p>
          <a:p>
            <a:r>
              <a:rPr lang="zh-TW" altLang="en-US" dirty="0">
                <a:ea typeface="新細明體" pitchFamily="18" charset="-120"/>
              </a:rPr>
              <a:t>學習者為中心</a:t>
            </a:r>
            <a:r>
              <a:rPr lang="en-US" altLang="zh-TW" dirty="0">
                <a:ea typeface="新細明體" pitchFamily="18" charset="-120"/>
              </a:rPr>
              <a:t>: </a:t>
            </a:r>
            <a:r>
              <a:rPr lang="zh-TW" altLang="en-US" dirty="0">
                <a:ea typeface="新細明體" pitchFamily="18" charset="-120"/>
              </a:rPr>
              <a:t>學生的學習反應導引教學。</a:t>
            </a:r>
          </a:p>
          <a:p>
            <a:r>
              <a:rPr lang="zh-TW" altLang="en-US" dirty="0">
                <a:ea typeface="新細明體" pitchFamily="18" charset="-120"/>
              </a:rPr>
              <a:t>教學目標決定教學活動。</a:t>
            </a:r>
          </a:p>
          <a:p>
            <a:r>
              <a:rPr lang="zh-TW" altLang="en-US" dirty="0">
                <a:ea typeface="新細明體" pitchFamily="18" charset="-120"/>
              </a:rPr>
              <a:t>不同年級的教學重點不同，分配的教學及活動時間應不同。</a:t>
            </a:r>
          </a:p>
          <a:p>
            <a:r>
              <a:rPr lang="zh-TW" altLang="en-US" b="1" dirty="0">
                <a:solidFill>
                  <a:srgbClr val="006666"/>
                </a:solidFill>
                <a:ea typeface="新細明體" pitchFamily="18" charset="-120"/>
              </a:rPr>
              <a:t>應該</a:t>
            </a:r>
            <a:r>
              <a:rPr lang="zh-TW" altLang="en-US" b="1" u="sng" dirty="0">
                <a:solidFill>
                  <a:srgbClr val="006666"/>
                </a:solidFill>
                <a:ea typeface="新細明體" pitchFamily="18" charset="-120"/>
              </a:rPr>
              <a:t>明示的</a:t>
            </a:r>
            <a:r>
              <a:rPr lang="zh-TW" altLang="en-US" b="1" dirty="0">
                <a:solidFill>
                  <a:srgbClr val="006666"/>
                </a:solidFill>
                <a:ea typeface="新細明體" pitchFamily="18" charset="-120"/>
              </a:rPr>
              <a:t>教導策略，且應該透過說明、示範、師生互動完成、學生獨立作業等程序，達成教學目標</a:t>
            </a:r>
            <a:r>
              <a:rPr lang="zh-TW" altLang="en-US" dirty="0">
                <a:solidFill>
                  <a:srgbClr val="006666"/>
                </a:solidFill>
                <a:ea typeface="新細明體" pitchFamily="18" charset="-120"/>
              </a:rPr>
              <a:t>。</a:t>
            </a:r>
          </a:p>
          <a:p>
            <a:r>
              <a:rPr lang="zh-TW" altLang="en-US" dirty="0">
                <a:ea typeface="新細明體" pitchFamily="18" charset="-120"/>
              </a:rPr>
              <a:t>閱讀教學應該是</a:t>
            </a:r>
            <a:r>
              <a:rPr lang="zh-TW" altLang="en-US" b="1" dirty="0">
                <a:solidFill>
                  <a:srgbClr val="006666"/>
                </a:solidFill>
                <a:ea typeface="新細明體" pitchFamily="18" charset="-120"/>
              </a:rPr>
              <a:t>有系統</a:t>
            </a:r>
            <a:r>
              <a:rPr lang="zh-TW" altLang="en-US" dirty="0">
                <a:ea typeface="新細明體" pitchFamily="18" charset="-120"/>
              </a:rPr>
              <a:t>且</a:t>
            </a:r>
            <a:r>
              <a:rPr lang="zh-TW" altLang="en-US" b="1" dirty="0">
                <a:solidFill>
                  <a:srgbClr val="006666"/>
                </a:solidFill>
                <a:ea typeface="新細明體" pitchFamily="18" charset="-120"/>
              </a:rPr>
              <a:t>持續一段時間</a:t>
            </a:r>
            <a:r>
              <a:rPr lang="zh-TW" altLang="en-US" dirty="0">
                <a:ea typeface="新細明體" pitchFamily="18" charset="-120"/>
              </a:rPr>
              <a:t>。</a:t>
            </a:r>
          </a:p>
          <a:p>
            <a:r>
              <a:rPr lang="zh-TW" altLang="en-US" dirty="0">
                <a:ea typeface="新細明體" pitchFamily="18" charset="-120"/>
              </a:rPr>
              <a:t>強調達成</a:t>
            </a:r>
            <a:r>
              <a:rPr lang="zh-TW" altLang="en-US" b="1" dirty="0">
                <a:solidFill>
                  <a:srgbClr val="006666"/>
                </a:solidFill>
                <a:ea typeface="新細明體" pitchFamily="18" charset="-120"/>
              </a:rPr>
              <a:t>自學</a:t>
            </a:r>
            <a:r>
              <a:rPr lang="zh-TW" altLang="en-US" dirty="0">
                <a:ea typeface="新細明體" pitchFamily="18" charset="-120"/>
              </a:rPr>
              <a:t>的基礎能力。</a:t>
            </a:r>
          </a:p>
          <a:p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29556" y="180648"/>
            <a:ext cx="191850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rgbClr val="CC3300"/>
                </a:solidFill>
              </a:rPr>
              <a:t>要怎麼教</a:t>
            </a:r>
            <a:r>
              <a:rPr lang="en-US" altLang="zh-TW" sz="2800" dirty="0" smtClean="0">
                <a:solidFill>
                  <a:srgbClr val="CC3300"/>
                </a:solidFill>
              </a:rPr>
              <a:t>?</a:t>
            </a:r>
            <a:endParaRPr lang="zh-TW" altLang="en-US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2432" y="363792"/>
            <a:ext cx="7010400" cy="1396181"/>
          </a:xfrm>
        </p:spPr>
        <p:txBody>
          <a:bodyPr/>
          <a:lstStyle/>
          <a:p>
            <a:r>
              <a:rPr lang="en-US" altLang="zh-TW" sz="3600" dirty="0"/>
              <a:t>Explicit instruction of comprehension </a:t>
            </a:r>
            <a:r>
              <a:rPr lang="en-US" altLang="zh-TW" sz="3600" dirty="0" smtClean="0"/>
              <a:t>strategies</a:t>
            </a:r>
            <a:endParaRPr lang="zh-TW" altLang="en-US" sz="3600" dirty="0">
              <a:ea typeface="新細明體" pitchFamily="18" charset="-120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0478" y="2143431"/>
            <a:ext cx="7022690" cy="4247537"/>
          </a:xfrm>
        </p:spPr>
        <p:txBody>
          <a:bodyPr/>
          <a:lstStyle/>
          <a:p>
            <a:r>
              <a:rPr lang="en-US" altLang="zh-TW" sz="3200" dirty="0" smtClean="0"/>
              <a:t>Step </a:t>
            </a:r>
            <a:r>
              <a:rPr lang="en-US" altLang="zh-TW" sz="3200" dirty="0"/>
              <a:t>1: Select a text</a:t>
            </a:r>
          </a:p>
          <a:p>
            <a:r>
              <a:rPr lang="en-US" altLang="zh-TW" sz="3200" dirty="0"/>
              <a:t>Step 2: Explain the strategy</a:t>
            </a:r>
          </a:p>
          <a:p>
            <a:r>
              <a:rPr lang="en-US" altLang="zh-TW" sz="3200" dirty="0"/>
              <a:t>Step 3: Model the strategy</a:t>
            </a:r>
          </a:p>
          <a:p>
            <a:r>
              <a:rPr lang="en-US" altLang="zh-TW" sz="3200" dirty="0"/>
              <a:t>Step 4: Guided support</a:t>
            </a:r>
          </a:p>
          <a:p>
            <a:r>
              <a:rPr lang="en-US" altLang="zh-TW" sz="3200" dirty="0"/>
              <a:t>Step 5: Independent practice</a:t>
            </a:r>
          </a:p>
          <a:p>
            <a:r>
              <a:rPr lang="en-US" altLang="zh-TW" sz="3200" dirty="0"/>
              <a:t>Step 6: Reflect</a:t>
            </a:r>
          </a:p>
          <a:p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96349" y="6345771"/>
            <a:ext cx="40558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800" dirty="0">
                <a:latin typeface="GillSans-Light"/>
              </a:rPr>
              <a:t>State of New South Wales through the NSW Department of Education and Training, 2010</a:t>
            </a:r>
          </a:p>
          <a:p>
            <a:r>
              <a:rPr lang="en-US" altLang="zh-TW" sz="800" dirty="0">
                <a:latin typeface="GillSans-Light"/>
              </a:rPr>
              <a:t>Taken from the </a:t>
            </a:r>
            <a:r>
              <a:rPr lang="en-US" altLang="zh-TW" sz="800" i="1" dirty="0">
                <a:latin typeface="GillSans-LightItalic"/>
              </a:rPr>
              <a:t>Focus on Reading 3–6 </a:t>
            </a:r>
            <a:r>
              <a:rPr lang="en-US" altLang="zh-TW" sz="800" dirty="0">
                <a:latin typeface="GillSans-Light"/>
              </a:rPr>
              <a:t>program.</a:t>
            </a: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95948" y="304800"/>
            <a:ext cx="6767052" cy="838200"/>
          </a:xfrm>
        </p:spPr>
        <p:txBody>
          <a:bodyPr/>
          <a:lstStyle/>
          <a:p>
            <a:r>
              <a:rPr lang="zh-TW" altLang="en-US" sz="4000" dirty="0" smtClean="0"/>
              <a:t>課文本位 </a:t>
            </a:r>
            <a:r>
              <a:rPr lang="en-US" altLang="zh-TW" sz="4000" dirty="0" smtClean="0"/>
              <a:t>+ </a:t>
            </a:r>
            <a:r>
              <a:rPr lang="zh-TW" altLang="en-US" sz="4000" dirty="0" smtClean="0"/>
              <a:t>閱讀理解策略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47019" y="1573160"/>
            <a:ext cx="7796981" cy="5284839"/>
          </a:xfrm>
        </p:spPr>
        <p:txBody>
          <a:bodyPr/>
          <a:lstStyle/>
          <a:p>
            <a:r>
              <a:rPr lang="zh-TW" altLang="en-US" sz="3200" dirty="0" smtClean="0"/>
              <a:t>選擇合適單元、自行改寫</a:t>
            </a:r>
            <a:endParaRPr lang="en-US" altLang="zh-TW" sz="3200" dirty="0" smtClean="0"/>
          </a:p>
          <a:p>
            <a:r>
              <a:rPr lang="zh-TW" altLang="en-US" sz="3200" dirty="0"/>
              <a:t>有系統持續進行策略</a:t>
            </a:r>
            <a:r>
              <a:rPr lang="zh-TW" altLang="en-US" sz="3200" dirty="0" smtClean="0"/>
              <a:t>教學</a:t>
            </a:r>
            <a:endParaRPr lang="en-US" altLang="zh-TW" sz="3200" dirty="0" smtClean="0"/>
          </a:p>
          <a:p>
            <a:r>
              <a:rPr lang="en-US" altLang="zh-TW" sz="3200" dirty="0" smtClean="0"/>
              <a:t>Unit 1 :  prediction, questioning</a:t>
            </a:r>
          </a:p>
          <a:p>
            <a:r>
              <a:rPr lang="en-US" altLang="zh-TW" sz="3200" dirty="0" smtClean="0"/>
              <a:t>Unit 2 :  questioning, summary</a:t>
            </a:r>
          </a:p>
          <a:p>
            <a:r>
              <a:rPr lang="en-US" altLang="zh-TW" sz="3200" dirty="0" smtClean="0"/>
              <a:t>Unit 3 :  questioning, making connection</a:t>
            </a:r>
          </a:p>
          <a:p>
            <a:r>
              <a:rPr lang="en-US" altLang="zh-TW" sz="3200" dirty="0" smtClean="0"/>
              <a:t>Unit 4 :   monitoring, questioning</a:t>
            </a:r>
          </a:p>
          <a:p>
            <a:r>
              <a:rPr lang="en-US" altLang="zh-TW" sz="3200" dirty="0" smtClean="0"/>
              <a:t>Unit 5 :  questioning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32885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9463" y="304800"/>
            <a:ext cx="6713537" cy="838200"/>
          </a:xfrm>
        </p:spPr>
        <p:txBody>
          <a:bodyPr/>
          <a:lstStyle/>
          <a:p>
            <a:r>
              <a:rPr lang="zh-TW" altLang="en-US" sz="4800" dirty="0" smtClean="0">
                <a:ea typeface="新細明體" pitchFamily="18" charset="-120"/>
              </a:rPr>
              <a:t>結語</a:t>
            </a:r>
            <a:endParaRPr lang="zh-TW" altLang="en-US" sz="4800" dirty="0">
              <a:ea typeface="新細明體" pitchFamily="18" charset="-12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2575" y="3482975"/>
            <a:ext cx="7591425" cy="936625"/>
          </a:xfrm>
        </p:spPr>
        <p:txBody>
          <a:bodyPr/>
          <a:lstStyle/>
          <a:p>
            <a:r>
              <a:rPr lang="zh-TW" altLang="en-US" sz="3200">
                <a:ea typeface="新細明體" pitchFamily="18" charset="-120"/>
              </a:rPr>
              <a:t>課文本位→選取適合的單元、自行改寫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1506538" y="4926012"/>
            <a:ext cx="7637462" cy="170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2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zh-TW" altLang="en-US" sz="3200" dirty="0"/>
              <a:t>閱讀理解策略 →是需要教導的</a:t>
            </a:r>
            <a:r>
              <a:rPr lang="zh-TW" altLang="en-US" sz="3200" dirty="0" smtClean="0"/>
              <a:t>，</a:t>
            </a:r>
            <a:r>
              <a:rPr lang="zh-TW" altLang="en-US" sz="3200" dirty="0"/>
              <a:t>不求多，不求快</a:t>
            </a:r>
            <a:r>
              <a:rPr lang="zh-TW" altLang="en-US" sz="3200" dirty="0" smtClean="0"/>
              <a:t>，建立運用</a:t>
            </a:r>
            <a:r>
              <a:rPr lang="zh-TW" altLang="en-US" sz="3200" dirty="0"/>
              <a:t>策略的</a:t>
            </a:r>
            <a:r>
              <a:rPr lang="zh-TW" altLang="en-US" sz="3200" dirty="0" smtClean="0"/>
              <a:t>習慣， 培養自學</a:t>
            </a:r>
            <a:r>
              <a:rPr lang="zh-TW" altLang="en-US" sz="3200" dirty="0"/>
              <a:t>能力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1568450" y="1793875"/>
            <a:ext cx="7575550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2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zh-TW" altLang="en-US" sz="3200"/>
              <a:t>共備共學 </a:t>
            </a:r>
            <a:r>
              <a:rPr lang="zh-TW" altLang="zh-TW" sz="3200"/>
              <a:t>→</a:t>
            </a:r>
            <a:r>
              <a:rPr lang="zh-TW" altLang="en-US" sz="3200"/>
              <a:t> 行政支持，克服時間，建立社群伙伴，發揮團體戰力</a:t>
            </a:r>
            <a:endParaRPr lang="en-US" altLang="zh-TW" sz="32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ea typeface="新細明體" pitchFamily="18" charset="-120"/>
            </a:endParaRP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341688" y="1233488"/>
            <a:ext cx="2986087" cy="1106487"/>
          </a:xfrm>
        </p:spPr>
        <p:txBody>
          <a:bodyPr/>
          <a:lstStyle/>
          <a:p>
            <a:r>
              <a:rPr lang="zh-TW" altLang="en-US" sz="4800">
                <a:ea typeface="新細明體" pitchFamily="18" charset="-120"/>
              </a:rPr>
              <a:t>共備共學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1695450" y="2982913"/>
            <a:ext cx="268287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3200" b="1">
                <a:solidFill>
                  <a:srgbClr val="006666"/>
                </a:solidFill>
                <a:latin typeface="Tahoma" pitchFamily="34" charset="0"/>
              </a:defRPr>
            </a:lvl1pPr>
            <a:lvl2pPr>
              <a:spcBef>
                <a:spcPct val="0"/>
              </a:spcBef>
              <a:defRPr sz="3200" b="1">
                <a:solidFill>
                  <a:srgbClr val="006666"/>
                </a:solidFill>
                <a:latin typeface="Tahoma" pitchFamily="34" charset="0"/>
              </a:defRPr>
            </a:lvl2pPr>
            <a:lvl3pPr>
              <a:spcBef>
                <a:spcPct val="0"/>
              </a:spcBef>
              <a:defRPr sz="3200" b="1">
                <a:solidFill>
                  <a:srgbClr val="006666"/>
                </a:solidFill>
                <a:latin typeface="Tahoma" pitchFamily="34" charset="0"/>
              </a:defRPr>
            </a:lvl3pPr>
            <a:lvl4pPr>
              <a:spcBef>
                <a:spcPct val="0"/>
              </a:spcBef>
              <a:defRPr sz="3200" b="1">
                <a:solidFill>
                  <a:srgbClr val="006666"/>
                </a:solidFill>
                <a:latin typeface="Tahoma" pitchFamily="34" charset="0"/>
              </a:defRPr>
            </a:lvl4pPr>
            <a:lvl5pPr>
              <a:spcBef>
                <a:spcPct val="0"/>
              </a:spcBef>
              <a:defRPr sz="3200" b="1">
                <a:solidFill>
                  <a:srgbClr val="006666"/>
                </a:solidFill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9pPr>
          </a:lstStyle>
          <a:p>
            <a:pPr>
              <a:buFontTx/>
              <a:buNone/>
            </a:pPr>
            <a:r>
              <a:rPr lang="zh-TW" altLang="en-US" sz="4800"/>
              <a:t>課文本位</a:t>
            </a: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4308475" y="2962275"/>
            <a:ext cx="45958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3200" b="1">
                <a:solidFill>
                  <a:srgbClr val="006666"/>
                </a:solidFill>
                <a:latin typeface="Tahoma" pitchFamily="34" charset="0"/>
              </a:defRPr>
            </a:lvl1pPr>
            <a:lvl2pPr>
              <a:spcBef>
                <a:spcPct val="0"/>
              </a:spcBef>
              <a:defRPr sz="3200" b="1">
                <a:solidFill>
                  <a:srgbClr val="006666"/>
                </a:solidFill>
                <a:latin typeface="Tahoma" pitchFamily="34" charset="0"/>
              </a:defRPr>
            </a:lvl2pPr>
            <a:lvl3pPr>
              <a:spcBef>
                <a:spcPct val="0"/>
              </a:spcBef>
              <a:defRPr sz="3200" b="1">
                <a:solidFill>
                  <a:srgbClr val="006666"/>
                </a:solidFill>
                <a:latin typeface="Tahoma" pitchFamily="34" charset="0"/>
              </a:defRPr>
            </a:lvl3pPr>
            <a:lvl4pPr>
              <a:spcBef>
                <a:spcPct val="0"/>
              </a:spcBef>
              <a:defRPr sz="3200" b="1">
                <a:solidFill>
                  <a:srgbClr val="006666"/>
                </a:solidFill>
                <a:latin typeface="Tahoma" pitchFamily="34" charset="0"/>
              </a:defRPr>
            </a:lvl4pPr>
            <a:lvl5pPr>
              <a:spcBef>
                <a:spcPct val="0"/>
              </a:spcBef>
              <a:defRPr sz="3200" b="1">
                <a:solidFill>
                  <a:srgbClr val="006666"/>
                </a:solidFill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TW" sz="4800"/>
              <a:t>+</a:t>
            </a:r>
            <a:r>
              <a:rPr lang="zh-TW" altLang="en-US" sz="4800"/>
              <a:t>閱讀理解策略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4" grpId="0"/>
      <p:bldP spid="7680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ea typeface="新細明體" pitchFamily="18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4941" y="430008"/>
            <a:ext cx="6803257" cy="838200"/>
          </a:xfrm>
        </p:spPr>
        <p:txBody>
          <a:bodyPr/>
          <a:lstStyle/>
          <a:p>
            <a:r>
              <a:rPr lang="zh-TW" altLang="en-US" sz="4400" dirty="0">
                <a:ea typeface="新細明體" pitchFamily="18" charset="-120"/>
              </a:rPr>
              <a:t>緣起</a:t>
            </a:r>
            <a:endParaRPr lang="en-US" altLang="zh-TW" sz="4400" dirty="0">
              <a:ea typeface="新細明體" pitchFamily="18" charset="-120"/>
            </a:endParaRP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08150" y="1806575"/>
            <a:ext cx="6963901" cy="4784725"/>
          </a:xfrm>
          <a:noFill/>
          <a:ln/>
        </p:spPr>
        <p:txBody>
          <a:bodyPr/>
          <a:lstStyle/>
          <a:p>
            <a:r>
              <a:rPr lang="zh-TW" altLang="en-US" sz="4800" dirty="0" smtClean="0">
                <a:ea typeface="新細明體" pitchFamily="18" charset="-120"/>
              </a:rPr>
              <a:t>配合</a:t>
            </a:r>
            <a:r>
              <a:rPr lang="en-US" altLang="zh-TW" sz="4800" dirty="0">
                <a:ea typeface="新細明體" pitchFamily="18" charset="-120"/>
              </a:rPr>
              <a:t>103</a:t>
            </a:r>
            <a:r>
              <a:rPr lang="zh-TW" altLang="en-US" sz="4800" dirty="0">
                <a:ea typeface="新細明體" pitchFamily="18" charset="-120"/>
              </a:rPr>
              <a:t>學年政策主軸三「</a:t>
            </a:r>
            <a:r>
              <a:rPr lang="zh-TW" altLang="en-US" sz="4800" dirty="0">
                <a:solidFill>
                  <a:srgbClr val="006666"/>
                </a:solidFill>
                <a:ea typeface="新細明體" pitchFamily="18" charset="-120"/>
              </a:rPr>
              <a:t>推廣閱讀理解策略在</a:t>
            </a:r>
            <a:r>
              <a:rPr lang="zh-TW" altLang="en-US" sz="4800" dirty="0" smtClean="0">
                <a:solidFill>
                  <a:srgbClr val="006666"/>
                </a:solidFill>
                <a:ea typeface="新細明體" pitchFamily="18" charset="-120"/>
              </a:rPr>
              <a:t>各領域</a:t>
            </a:r>
            <a:r>
              <a:rPr lang="en-US" altLang="zh-TW" sz="4800" dirty="0">
                <a:solidFill>
                  <a:srgbClr val="006666"/>
                </a:solidFill>
                <a:ea typeface="新細明體" pitchFamily="18" charset="-120"/>
              </a:rPr>
              <a:t>/</a:t>
            </a:r>
            <a:r>
              <a:rPr lang="zh-TW" altLang="en-US" sz="4800" dirty="0">
                <a:solidFill>
                  <a:srgbClr val="006666"/>
                </a:solidFill>
                <a:ea typeface="新細明體" pitchFamily="18" charset="-120"/>
              </a:rPr>
              <a:t>議題的應用</a:t>
            </a:r>
            <a:r>
              <a:rPr lang="zh-TW" altLang="en-US" sz="4800" dirty="0" smtClean="0">
                <a:ea typeface="新細明體" pitchFamily="18" charset="-120"/>
              </a:rPr>
              <a:t>」</a:t>
            </a:r>
            <a:endParaRPr lang="en-US" altLang="zh-TW" sz="4800" dirty="0"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06738" y="304800"/>
            <a:ext cx="5656262" cy="838200"/>
          </a:xfrm>
        </p:spPr>
        <p:txBody>
          <a:bodyPr/>
          <a:lstStyle/>
          <a:p>
            <a:r>
              <a:rPr lang="en-US" altLang="zh-TW">
                <a:ea typeface="新細明體" pitchFamily="18" charset="-120"/>
              </a:rPr>
              <a:t> </a:t>
            </a:r>
            <a:r>
              <a:rPr lang="zh-TW" altLang="en-US" sz="4800">
                <a:ea typeface="新細明體" pitchFamily="18" charset="-120"/>
              </a:rPr>
              <a:t>共備共學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3200" dirty="0">
                <a:ea typeface="新細明體" pitchFamily="18" charset="-120"/>
              </a:rPr>
              <a:t>Why</a:t>
            </a:r>
            <a:r>
              <a:rPr lang="zh-TW" altLang="en-US" sz="3200" dirty="0">
                <a:ea typeface="新細明體" pitchFamily="18" charset="-120"/>
              </a:rPr>
              <a:t>：共同備課理念</a:t>
            </a:r>
          </a:p>
          <a:p>
            <a:r>
              <a:rPr lang="en-US" altLang="zh-TW" sz="3200" dirty="0">
                <a:solidFill>
                  <a:srgbClr val="CC3300"/>
                </a:solidFill>
                <a:ea typeface="新細明體" pitchFamily="18" charset="-120"/>
              </a:rPr>
              <a:t>Who</a:t>
            </a:r>
            <a:r>
              <a:rPr lang="zh-TW" altLang="en-US" sz="3200" dirty="0">
                <a:ea typeface="新細明體" pitchFamily="18" charset="-120"/>
              </a:rPr>
              <a:t>：參與人員</a:t>
            </a:r>
            <a:endParaRPr lang="en-US" altLang="zh-TW" sz="3200" dirty="0">
              <a:ea typeface="新細明體" pitchFamily="18" charset="-120"/>
            </a:endParaRPr>
          </a:p>
          <a:p>
            <a:r>
              <a:rPr lang="en-US" altLang="zh-TW" sz="3200" dirty="0">
                <a:solidFill>
                  <a:srgbClr val="CC3300"/>
                </a:solidFill>
                <a:ea typeface="新細明體" pitchFamily="18" charset="-120"/>
              </a:rPr>
              <a:t>When</a:t>
            </a:r>
            <a:r>
              <a:rPr lang="zh-TW" altLang="en-US" sz="3200" dirty="0">
                <a:ea typeface="新細明體" pitchFamily="18" charset="-120"/>
              </a:rPr>
              <a:t>：安排共同時間</a:t>
            </a:r>
            <a:endParaRPr lang="en-US" altLang="zh-TW" sz="3200" dirty="0">
              <a:ea typeface="新細明體" pitchFamily="18" charset="-120"/>
            </a:endParaRPr>
          </a:p>
          <a:p>
            <a:r>
              <a:rPr lang="en-US" altLang="zh-TW" sz="3200" dirty="0">
                <a:ea typeface="新細明體" pitchFamily="18" charset="-120"/>
              </a:rPr>
              <a:t>Where</a:t>
            </a:r>
            <a:r>
              <a:rPr lang="zh-TW" altLang="en-US" sz="3200" dirty="0">
                <a:ea typeface="新細明體" pitchFamily="18" charset="-120"/>
              </a:rPr>
              <a:t>：選擇適當場地</a:t>
            </a:r>
          </a:p>
          <a:p>
            <a:r>
              <a:rPr lang="en-US" altLang="zh-TW" sz="3200" dirty="0">
                <a:ea typeface="新細明體" pitchFamily="18" charset="-120"/>
              </a:rPr>
              <a:t>What</a:t>
            </a:r>
            <a:r>
              <a:rPr lang="zh-TW" altLang="en-US" sz="3200" dirty="0">
                <a:ea typeface="新細明體" pitchFamily="18" charset="-120"/>
              </a:rPr>
              <a:t>：共同備課考量面向與重點</a:t>
            </a:r>
            <a:endParaRPr lang="en-US" altLang="zh-TW" sz="3200" dirty="0">
              <a:ea typeface="新細明體" pitchFamily="18" charset="-120"/>
            </a:endParaRPr>
          </a:p>
          <a:p>
            <a:r>
              <a:rPr lang="en-US" altLang="zh-TW" sz="3200" dirty="0">
                <a:ea typeface="新細明體" pitchFamily="18" charset="-120"/>
              </a:rPr>
              <a:t>How</a:t>
            </a:r>
            <a:r>
              <a:rPr lang="zh-TW" altLang="en-US" sz="3200" dirty="0">
                <a:ea typeface="新細明體" pitchFamily="18" charset="-120"/>
              </a:rPr>
              <a:t>：共同備課流程建議</a:t>
            </a:r>
            <a:endParaRPr lang="en-US" altLang="zh-TW" sz="3200" dirty="0">
              <a:ea typeface="新細明體" pitchFamily="18" charset="-120"/>
            </a:endParaRPr>
          </a:p>
          <a:p>
            <a:endParaRPr lang="zh-TW" altLang="en-US" sz="2000" dirty="0"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標題 1"/>
          <p:cNvSpPr>
            <a:spLocks noGrp="1"/>
          </p:cNvSpPr>
          <p:nvPr>
            <p:ph type="title" idx="4294967295"/>
          </p:nvPr>
        </p:nvSpPr>
        <p:spPr>
          <a:xfrm>
            <a:off x="2353289" y="520700"/>
            <a:ext cx="6083300" cy="1219200"/>
          </a:xfrm>
        </p:spPr>
        <p:txBody>
          <a:bodyPr anchor="b"/>
          <a:lstStyle/>
          <a:p>
            <a:pPr algn="ctr"/>
            <a:r>
              <a:rPr lang="zh-TW" altLang="en-US" sz="4800" b="0" dirty="0">
                <a:solidFill>
                  <a:srgbClr val="CC3300"/>
                </a:solidFill>
                <a:ea typeface="新細明體" pitchFamily="18" charset="-120"/>
              </a:rPr>
              <a:t>參與人員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153265" y="2416738"/>
            <a:ext cx="6609735" cy="3590771"/>
          </a:xfrm>
        </p:spPr>
        <p:txBody>
          <a:bodyPr>
            <a:normAutofit/>
          </a:bodyPr>
          <a:lstStyle/>
          <a:p>
            <a:pPr marL="346075" indent="-346075"/>
            <a:r>
              <a:rPr lang="zh-TW" altLang="en-US" sz="4000" dirty="0">
                <a:ea typeface="新細明體" pitchFamily="18" charset="-120"/>
              </a:rPr>
              <a:t>全體領域教師</a:t>
            </a:r>
            <a:endParaRPr lang="en-US" altLang="zh-TW" sz="4000" dirty="0">
              <a:ea typeface="新細明體" pitchFamily="18" charset="-120"/>
            </a:endParaRPr>
          </a:p>
          <a:p>
            <a:pPr marL="346075" indent="-346075"/>
            <a:r>
              <a:rPr lang="zh-TW" altLang="en-US" sz="4000" dirty="0">
                <a:ea typeface="新細明體" pitchFamily="18" charset="-120"/>
              </a:rPr>
              <a:t>小校教師可考慮跨校合作，</a:t>
            </a:r>
            <a:endParaRPr lang="en-US" altLang="zh-TW" sz="4000" dirty="0">
              <a:ea typeface="新細明體" pitchFamily="18" charset="-120"/>
            </a:endParaRPr>
          </a:p>
          <a:p>
            <a:pPr marL="346075" indent="-346075">
              <a:buFontTx/>
              <a:buNone/>
            </a:pPr>
            <a:r>
              <a:rPr lang="zh-TW" altLang="en-US" sz="4000" dirty="0">
                <a:ea typeface="新細明體" pitchFamily="18" charset="-120"/>
              </a:rPr>
              <a:t>   參與鄰近學校之共同備課 。  </a:t>
            </a:r>
            <a:r>
              <a:rPr lang="zh-TW" altLang="en-US" sz="3200" dirty="0">
                <a:ea typeface="新細明體" pitchFamily="18" charset="-120"/>
              </a:rPr>
              <a:t>                                                                                                                                         </a:t>
            </a:r>
          </a:p>
        </p:txBody>
      </p:sp>
      <p:sp>
        <p:nvSpPr>
          <p:cNvPr id="4" name="七角星形 3"/>
          <p:cNvSpPr/>
          <p:nvPr/>
        </p:nvSpPr>
        <p:spPr>
          <a:xfrm>
            <a:off x="0" y="0"/>
            <a:ext cx="3402013" cy="1739900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TW" sz="6000" dirty="0">
                <a:solidFill>
                  <a:srgbClr val="FF0000"/>
                </a:solidFill>
                <a:latin typeface="Highlight LET" pitchFamily="2" charset="0"/>
              </a:rPr>
              <a:t>Who</a:t>
            </a:r>
            <a:r>
              <a:rPr lang="en-US" altLang="zh-TW" sz="6000" dirty="0">
                <a:solidFill>
                  <a:srgbClr val="FF0000"/>
                </a:solidFill>
                <a:latin typeface="AR BERKLEY" panose="02000000000000000000" pitchFamily="2" charset="0"/>
              </a:rPr>
              <a:t>?</a:t>
            </a:r>
            <a:endParaRPr lang="zh-TW" altLang="en-US" sz="6000" dirty="0">
              <a:solidFill>
                <a:srgbClr val="FF0000"/>
              </a:solidFill>
              <a:latin typeface="AR BERKLEY" panose="02000000000000000000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標題 1"/>
          <p:cNvSpPr>
            <a:spLocks noGrp="1"/>
          </p:cNvSpPr>
          <p:nvPr>
            <p:ph type="title" idx="4294967295"/>
          </p:nvPr>
        </p:nvSpPr>
        <p:spPr>
          <a:xfrm>
            <a:off x="3835400" y="307975"/>
            <a:ext cx="4089400" cy="1055688"/>
          </a:xfrm>
        </p:spPr>
        <p:txBody>
          <a:bodyPr anchor="b"/>
          <a:lstStyle/>
          <a:p>
            <a:pPr algn="ctr"/>
            <a:r>
              <a:rPr lang="zh-TW" altLang="en-US" sz="4800" b="0" dirty="0">
                <a:solidFill>
                  <a:srgbClr val="CC3300"/>
                </a:solidFill>
                <a:ea typeface="新細明體" pitchFamily="18" charset="-120"/>
              </a:rPr>
              <a:t>安排共同時間</a:t>
            </a:r>
          </a:p>
        </p:txBody>
      </p:sp>
      <p:sp>
        <p:nvSpPr>
          <p:cNvPr id="4" name="七角星形 3"/>
          <p:cNvSpPr/>
          <p:nvPr/>
        </p:nvSpPr>
        <p:spPr>
          <a:xfrm>
            <a:off x="0" y="0"/>
            <a:ext cx="3978275" cy="1798638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TW" sz="6000" dirty="0">
                <a:solidFill>
                  <a:srgbClr val="FF0000"/>
                </a:solidFill>
                <a:latin typeface="Highlight LET" pitchFamily="2" charset="0"/>
              </a:rPr>
              <a:t>When</a:t>
            </a:r>
            <a:r>
              <a:rPr lang="en-US" altLang="zh-TW" sz="6000" dirty="0">
                <a:solidFill>
                  <a:srgbClr val="FF0000"/>
                </a:solidFill>
                <a:latin typeface="AR BERKLEY" panose="02000000000000000000" pitchFamily="2" charset="0"/>
              </a:rPr>
              <a:t>?</a:t>
            </a:r>
            <a:endParaRPr lang="zh-TW" altLang="en-US" sz="6000" dirty="0">
              <a:solidFill>
                <a:srgbClr val="FF0000"/>
              </a:solidFill>
              <a:latin typeface="AR BERKLEY" panose="02000000000000000000" pitchFamily="2" charset="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4294967295"/>
          </p:nvPr>
        </p:nvSpPr>
        <p:spPr>
          <a:xfrm>
            <a:off x="1631950" y="2143125"/>
            <a:ext cx="7512050" cy="4486275"/>
          </a:xfrm>
        </p:spPr>
        <p:txBody>
          <a:bodyPr>
            <a:normAutofit/>
          </a:bodyPr>
          <a:lstStyle/>
          <a:p>
            <a:pPr marL="346075" indent="-346075"/>
            <a:r>
              <a:rPr lang="zh-TW" altLang="en-US" sz="3600" dirty="0">
                <a:ea typeface="新細明體" pitchFamily="18" charset="-120"/>
              </a:rPr>
              <a:t>領域教師共同不排課時間</a:t>
            </a:r>
            <a:endParaRPr lang="en-US" altLang="zh-TW" sz="3600" dirty="0">
              <a:ea typeface="新細明體" pitchFamily="18" charset="-120"/>
            </a:endParaRPr>
          </a:p>
          <a:p>
            <a:pPr marL="346075" indent="-346075">
              <a:buFontTx/>
              <a:buNone/>
            </a:pPr>
            <a:r>
              <a:rPr lang="zh-TW" altLang="en-US" sz="3600" dirty="0">
                <a:ea typeface="新細明體" pitchFamily="18" charset="-120"/>
              </a:rPr>
              <a:t>   為了需要充分進行討論，建議至少要有</a:t>
            </a:r>
            <a:r>
              <a:rPr lang="en-US" altLang="zh-TW" sz="3600" dirty="0">
                <a:ea typeface="新細明體" pitchFamily="18" charset="-120"/>
              </a:rPr>
              <a:t>2</a:t>
            </a:r>
            <a:r>
              <a:rPr lang="zh-TW" altLang="en-US" sz="3600" dirty="0">
                <a:ea typeface="新細明體" pitchFamily="18" charset="-120"/>
              </a:rPr>
              <a:t>節課的時間。</a:t>
            </a:r>
            <a:endParaRPr lang="en-US" altLang="zh-TW" sz="3600" dirty="0">
              <a:ea typeface="新細明體" pitchFamily="18" charset="-120"/>
            </a:endParaRPr>
          </a:p>
          <a:p>
            <a:pPr marL="346075" indent="-346075"/>
            <a:endParaRPr lang="en-US" altLang="zh-TW" dirty="0" smtClean="0">
              <a:ea typeface="新細明體" pitchFamily="18" charset="-120"/>
            </a:endParaRPr>
          </a:p>
          <a:p>
            <a:pPr marL="346075" indent="-346075"/>
            <a:r>
              <a:rPr lang="zh-TW" altLang="en-US" sz="3600" dirty="0" smtClean="0">
                <a:ea typeface="新細明體" pitchFamily="18" charset="-120"/>
              </a:rPr>
              <a:t>國小</a:t>
            </a:r>
            <a:r>
              <a:rPr lang="zh-TW" altLang="en-US" sz="3600" dirty="0">
                <a:ea typeface="新細明體" pitchFamily="18" charset="-120"/>
              </a:rPr>
              <a:t>可利用週三下午進行共同備課</a:t>
            </a:r>
            <a:endParaRPr lang="en-US" altLang="zh-TW" sz="3600" dirty="0">
              <a:ea typeface="新細明體" pitchFamily="18" charset="-120"/>
            </a:endParaRPr>
          </a:p>
          <a:p>
            <a:pPr marL="346075" indent="-346075"/>
            <a:endParaRPr lang="en-US" altLang="zh-TW" dirty="0">
              <a:ea typeface="新細明體" pitchFamily="18" charset="-120"/>
            </a:endParaRPr>
          </a:p>
          <a:p>
            <a:pPr marL="346075" indent="-346075"/>
            <a:endParaRPr lang="zh-TW" altLang="en-US" dirty="0"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3363" y="2780393"/>
            <a:ext cx="7640637" cy="3382963"/>
          </a:xfrm>
        </p:spPr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Example 1: </a:t>
            </a:r>
            <a:r>
              <a:rPr lang="zh-TW" altLang="en-US" sz="4000" dirty="0">
                <a:ea typeface="新細明體" pitchFamily="18" charset="-120"/>
              </a:rPr>
              <a:t>水里謝老師</a:t>
            </a:r>
          </a:p>
          <a:p>
            <a:endParaRPr lang="zh-TW" altLang="en-US" sz="2800" dirty="0">
              <a:ea typeface="新細明體" pitchFamily="18" charset="-120"/>
            </a:endParaRPr>
          </a:p>
          <a:p>
            <a:r>
              <a:rPr lang="en-US" altLang="zh-TW" sz="4000" dirty="0">
                <a:ea typeface="新細明體" pitchFamily="18" charset="-120"/>
              </a:rPr>
              <a:t>Example 2: </a:t>
            </a:r>
            <a:r>
              <a:rPr lang="zh-TW" altLang="en-US" sz="4000" dirty="0">
                <a:ea typeface="新細明體" pitchFamily="18" charset="-120"/>
              </a:rPr>
              <a:t>延平教師專業社群</a:t>
            </a:r>
          </a:p>
          <a:p>
            <a:endParaRPr lang="zh-TW" altLang="en-US" sz="4000" dirty="0">
              <a:ea typeface="新細明體" pitchFamily="18" charset="-120"/>
            </a:endParaRPr>
          </a:p>
        </p:txBody>
      </p:sp>
      <p:sp>
        <p:nvSpPr>
          <p:cNvPr id="4" name="七角星形 3"/>
          <p:cNvSpPr/>
          <p:nvPr/>
        </p:nvSpPr>
        <p:spPr>
          <a:xfrm>
            <a:off x="1258888" y="216309"/>
            <a:ext cx="3402012" cy="1739900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zh-TW" sz="6000">
                <a:solidFill>
                  <a:srgbClr val="006666"/>
                </a:solidFill>
                <a:latin typeface="Highlight LET" pitchFamily="2" charset="0"/>
                <a:ea typeface="Microsoft JhengHei UI"/>
                <a:cs typeface="Microsoft JhengHei UI"/>
              </a:rPr>
              <a:t>Who</a:t>
            </a:r>
            <a:r>
              <a:rPr lang="en-US" altLang="zh-TW" sz="6000">
                <a:solidFill>
                  <a:srgbClr val="006666"/>
                </a:solidFill>
                <a:latin typeface="AR BERKLEY" pitchFamily="2" charset="0"/>
                <a:ea typeface="Microsoft JhengHei UI"/>
                <a:cs typeface="Microsoft JhengHei UI"/>
              </a:rPr>
              <a:t>?</a:t>
            </a:r>
            <a:endParaRPr lang="zh-TW" altLang="en-US" sz="6000">
              <a:solidFill>
                <a:srgbClr val="006666"/>
              </a:solidFill>
              <a:latin typeface="AR BERKLEY" pitchFamily="2" charset="0"/>
              <a:ea typeface="Microsoft JhengHei UI"/>
              <a:cs typeface="Microsoft JhengHei UI"/>
            </a:endParaRPr>
          </a:p>
        </p:txBody>
      </p:sp>
      <p:sp>
        <p:nvSpPr>
          <p:cNvPr id="2" name="七角星形 3"/>
          <p:cNvSpPr/>
          <p:nvPr/>
        </p:nvSpPr>
        <p:spPr>
          <a:xfrm>
            <a:off x="4888783" y="216309"/>
            <a:ext cx="3978275" cy="1798638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zh-TW" sz="6000">
                <a:solidFill>
                  <a:srgbClr val="006666"/>
                </a:solidFill>
                <a:latin typeface="Highlight LET" pitchFamily="2" charset="0"/>
                <a:ea typeface="Microsoft JhengHei UI"/>
                <a:cs typeface="Microsoft JhengHei UI"/>
              </a:rPr>
              <a:t>When</a:t>
            </a:r>
            <a:r>
              <a:rPr lang="en-US" altLang="zh-TW" sz="6000">
                <a:solidFill>
                  <a:srgbClr val="006666"/>
                </a:solidFill>
                <a:latin typeface="AR BERKLEY" pitchFamily="2" charset="0"/>
                <a:ea typeface="Microsoft JhengHei UI"/>
                <a:cs typeface="Microsoft JhengHei UI"/>
              </a:rPr>
              <a:t>?</a:t>
            </a:r>
            <a:endParaRPr lang="zh-TW" altLang="en-US" sz="6000">
              <a:solidFill>
                <a:srgbClr val="006666"/>
              </a:solidFill>
              <a:latin typeface="AR BERKLEY" pitchFamily="2" charset="0"/>
              <a:ea typeface="Microsoft JhengHei UI"/>
              <a:cs typeface="Microsoft JhengHei U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29025" y="246063"/>
            <a:ext cx="5372100" cy="838200"/>
          </a:xfrm>
        </p:spPr>
        <p:txBody>
          <a:bodyPr/>
          <a:lstStyle/>
          <a:p>
            <a:r>
              <a:rPr lang="zh-TW" altLang="en-US" sz="4000" b="0">
                <a:ea typeface="新細明體" pitchFamily="18" charset="-120"/>
              </a:rPr>
              <a:t>共同備課教案設計面向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4538" y="1454150"/>
            <a:ext cx="7129462" cy="540385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Microsoft JhengHei UI"/>
              <a:buAutoNum type="arabicPeriod"/>
            </a:pPr>
            <a:r>
              <a:rPr lang="zh-TW" altLang="zh-TW" sz="2800">
                <a:ea typeface="新細明體" pitchFamily="18" charset="-120"/>
              </a:rPr>
              <a:t>教材</a:t>
            </a:r>
            <a:r>
              <a:rPr lang="zh-TW" altLang="en-US" sz="2800">
                <a:ea typeface="新細明體" pitchFamily="18" charset="-120"/>
              </a:rPr>
              <a:t>來源與教學內容</a:t>
            </a:r>
            <a:endParaRPr lang="en-US" altLang="zh-TW" sz="2800">
              <a:ea typeface="新細明體" pitchFamily="18" charset="-120"/>
            </a:endParaRPr>
          </a:p>
          <a:p>
            <a:pPr marL="457200" indent="-457200">
              <a:lnSpc>
                <a:spcPct val="90000"/>
              </a:lnSpc>
              <a:buFont typeface="Microsoft JhengHei UI"/>
              <a:buAutoNum type="arabicPeriod"/>
            </a:pPr>
            <a:r>
              <a:rPr lang="zh-TW" altLang="en-US" sz="2800">
                <a:ea typeface="新細明體" pitchFamily="18" charset="-120"/>
              </a:rPr>
              <a:t>教學</a:t>
            </a:r>
            <a:r>
              <a:rPr lang="zh-TW" altLang="zh-TW" sz="2800">
                <a:ea typeface="新細明體" pitchFamily="18" charset="-120"/>
              </a:rPr>
              <a:t>目標</a:t>
            </a:r>
            <a:endParaRPr lang="zh-TW" altLang="en-US" sz="2800">
              <a:ea typeface="新細明體" pitchFamily="18" charset="-120"/>
            </a:endParaRPr>
          </a:p>
          <a:p>
            <a:pPr marL="457200" indent="-457200">
              <a:lnSpc>
                <a:spcPct val="90000"/>
              </a:lnSpc>
              <a:buFont typeface="Microsoft JhengHei UI"/>
              <a:buAutoNum type="arabicPeriod"/>
            </a:pPr>
            <a:r>
              <a:rPr lang="zh-TW" altLang="zh-TW" sz="2800">
                <a:ea typeface="新細明體" pitchFamily="18" charset="-120"/>
              </a:rPr>
              <a:t>學生先備知識</a:t>
            </a:r>
            <a:r>
              <a:rPr lang="zh-TW" altLang="en-US" sz="2800">
                <a:ea typeface="新細明體" pitchFamily="18" charset="-120"/>
              </a:rPr>
              <a:t>、程度差異</a:t>
            </a:r>
            <a:endParaRPr lang="en-US" altLang="zh-TW" sz="2800">
              <a:ea typeface="新細明體" pitchFamily="18" charset="-120"/>
            </a:endParaRP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pitchFamily="18" charset="-120"/>
              </a:rPr>
              <a:t>4. </a:t>
            </a:r>
            <a:r>
              <a:rPr lang="zh-TW" altLang="zh-TW" sz="2800">
                <a:ea typeface="新細明體" pitchFamily="18" charset="-120"/>
              </a:rPr>
              <a:t>教</a:t>
            </a:r>
            <a:r>
              <a:rPr lang="zh-TW" altLang="en-US" sz="2800">
                <a:ea typeface="新細明體" pitchFamily="18" charset="-120"/>
              </a:rPr>
              <a:t>學法與</a:t>
            </a:r>
            <a:r>
              <a:rPr lang="zh-TW" altLang="zh-TW" sz="2800">
                <a:ea typeface="新細明體" pitchFamily="18" charset="-120"/>
              </a:rPr>
              <a:t>教學策略</a:t>
            </a:r>
            <a:r>
              <a:rPr lang="zh-TW" altLang="en-US" sz="2800">
                <a:ea typeface="新細明體" pitchFamily="18" charset="-120"/>
              </a:rPr>
              <a:t>運用</a:t>
            </a:r>
            <a:endParaRPr lang="en-US" altLang="zh-TW" sz="2800">
              <a:ea typeface="新細明體" pitchFamily="18" charset="-120"/>
            </a:endParaRP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pitchFamily="18" charset="-120"/>
              </a:rPr>
              <a:t>5. </a:t>
            </a:r>
            <a:r>
              <a:rPr lang="zh-TW" altLang="en-US" sz="2800">
                <a:ea typeface="新細明體" pitchFamily="18" charset="-120"/>
              </a:rPr>
              <a:t>分析教材內容、學習重點、學習難點</a:t>
            </a:r>
            <a:endParaRPr lang="en-US" altLang="zh-TW" sz="2800">
              <a:ea typeface="新細明體" pitchFamily="18" charset="-120"/>
            </a:endParaRP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pitchFamily="18" charset="-120"/>
              </a:rPr>
              <a:t>6. </a:t>
            </a:r>
            <a:r>
              <a:rPr lang="zh-TW" altLang="en-US" sz="2800">
                <a:ea typeface="新細明體" pitchFamily="18" charset="-120"/>
              </a:rPr>
              <a:t>活動設計、教學步驟</a:t>
            </a:r>
            <a:endParaRPr lang="en-US" altLang="zh-TW" sz="2800">
              <a:ea typeface="新細明體" pitchFamily="18" charset="-120"/>
            </a:endParaRP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pitchFamily="18" charset="-120"/>
              </a:rPr>
              <a:t>7. </a:t>
            </a:r>
            <a:r>
              <a:rPr lang="zh-TW" altLang="en-US" sz="2800">
                <a:ea typeface="新細明體" pitchFamily="18" charset="-120"/>
              </a:rPr>
              <a:t>評量方式</a:t>
            </a:r>
            <a:endParaRPr lang="en-US" altLang="zh-TW" sz="2800">
              <a:ea typeface="新細明體" pitchFamily="18" charset="-120"/>
            </a:endParaRP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pitchFamily="18" charset="-120"/>
              </a:rPr>
              <a:t>8. </a:t>
            </a:r>
            <a:r>
              <a:rPr lang="zh-TW" altLang="zh-TW" sz="2800">
                <a:ea typeface="新細明體" pitchFamily="18" charset="-120"/>
              </a:rPr>
              <a:t>作業</a:t>
            </a:r>
            <a:r>
              <a:rPr lang="zh-TW" altLang="en-US" sz="2800">
                <a:ea typeface="新細明體" pitchFamily="18" charset="-120"/>
              </a:rPr>
              <a:t>安排</a:t>
            </a:r>
            <a:endParaRPr lang="en-US" altLang="zh-TW" sz="2800">
              <a:ea typeface="新細明體" pitchFamily="18" charset="-120"/>
            </a:endParaRP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pitchFamily="18" charset="-120"/>
              </a:rPr>
              <a:t>9. </a:t>
            </a:r>
            <a:r>
              <a:rPr lang="zh-TW" altLang="en-US" sz="2800">
                <a:ea typeface="新細明體" pitchFamily="18" charset="-120"/>
              </a:rPr>
              <a:t>座位安排、動向、與空間運用</a:t>
            </a:r>
            <a:endParaRPr lang="en-US" altLang="zh-TW" sz="2800">
              <a:ea typeface="新細明體" pitchFamily="18" charset="-120"/>
            </a:endParaRPr>
          </a:p>
          <a:p>
            <a:pPr marL="457200" indent="-457200">
              <a:lnSpc>
                <a:spcPct val="90000"/>
              </a:lnSpc>
            </a:pPr>
            <a:endParaRPr lang="zh-TW" altLang="en-US" sz="2000">
              <a:ea typeface="新細明體" pitchFamily="18" charset="-120"/>
            </a:endParaRPr>
          </a:p>
        </p:txBody>
      </p:sp>
      <p:sp>
        <p:nvSpPr>
          <p:cNvPr id="4" name="七角星形 3"/>
          <p:cNvSpPr/>
          <p:nvPr/>
        </p:nvSpPr>
        <p:spPr>
          <a:xfrm>
            <a:off x="0" y="0"/>
            <a:ext cx="3830638" cy="1420813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zh-TW" sz="6000">
                <a:solidFill>
                  <a:srgbClr val="006666"/>
                </a:solidFill>
                <a:latin typeface="Highlight LET" pitchFamily="2" charset="0"/>
                <a:ea typeface="Microsoft JhengHei UI"/>
                <a:cs typeface="Microsoft JhengHei UI"/>
              </a:rPr>
              <a:t>What</a:t>
            </a:r>
            <a:r>
              <a:rPr lang="en-US" altLang="zh-TW" sz="6000">
                <a:solidFill>
                  <a:srgbClr val="006666"/>
                </a:solidFill>
                <a:latin typeface="AR BERKLEY" pitchFamily="2" charset="0"/>
                <a:ea typeface="Microsoft JhengHei UI"/>
                <a:cs typeface="Microsoft JhengHei UI"/>
              </a:rPr>
              <a:t>?</a:t>
            </a:r>
            <a:endParaRPr lang="zh-TW" altLang="en-US" sz="6000">
              <a:solidFill>
                <a:srgbClr val="006666"/>
              </a:solidFill>
              <a:latin typeface="AR BERKLEY" pitchFamily="2" charset="0"/>
              <a:ea typeface="Microsoft JhengHei UI"/>
              <a:cs typeface="Microsoft JhengHei U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七角星形 3"/>
          <p:cNvSpPr/>
          <p:nvPr/>
        </p:nvSpPr>
        <p:spPr>
          <a:xfrm>
            <a:off x="0" y="0"/>
            <a:ext cx="3108960" cy="1225550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zh-TW" sz="6000">
                <a:solidFill>
                  <a:srgbClr val="006666"/>
                </a:solidFill>
                <a:latin typeface="Highlight LET" pitchFamily="2" charset="0"/>
                <a:ea typeface="Microsoft JhengHei UI"/>
                <a:cs typeface="Microsoft JhengHei UI"/>
              </a:rPr>
              <a:t>How</a:t>
            </a:r>
            <a:r>
              <a:rPr lang="en-US" altLang="zh-TW" sz="6000">
                <a:solidFill>
                  <a:srgbClr val="006666"/>
                </a:solidFill>
                <a:latin typeface="AR BERKLEY" pitchFamily="2" charset="0"/>
                <a:ea typeface="Microsoft JhengHei UI"/>
                <a:cs typeface="Microsoft JhengHei UI"/>
              </a:rPr>
              <a:t>?</a:t>
            </a:r>
            <a:endParaRPr lang="zh-TW" altLang="en-US" sz="6000">
              <a:solidFill>
                <a:srgbClr val="006666"/>
              </a:solidFill>
              <a:latin typeface="AR BERKLEY" pitchFamily="2" charset="0"/>
              <a:ea typeface="Microsoft JhengHei UI"/>
              <a:cs typeface="Microsoft JhengHei UI"/>
            </a:endParaRPr>
          </a:p>
        </p:txBody>
      </p:sp>
      <p:sp>
        <p:nvSpPr>
          <p:cNvPr id="113666" name="標題 1"/>
          <p:cNvSpPr>
            <a:spLocks noGrp="1"/>
          </p:cNvSpPr>
          <p:nvPr>
            <p:ph type="title" idx="4294967295"/>
          </p:nvPr>
        </p:nvSpPr>
        <p:spPr>
          <a:xfrm>
            <a:off x="2879725" y="0"/>
            <a:ext cx="5003800" cy="877888"/>
          </a:xfrm>
        </p:spPr>
        <p:txBody>
          <a:bodyPr anchor="b"/>
          <a:lstStyle/>
          <a:p>
            <a:pPr algn="ctr"/>
            <a:r>
              <a:rPr lang="zh-TW" altLang="en-US" sz="4400" b="0">
                <a:ea typeface="新細明體" pitchFamily="18" charset="-120"/>
              </a:rPr>
              <a:t>共同備課流程建議</a:t>
            </a:r>
          </a:p>
        </p:txBody>
      </p:sp>
      <p:graphicFrame>
        <p:nvGraphicFramePr>
          <p:cNvPr id="11" name="資料庫圖表 10"/>
          <p:cNvGraphicFramePr/>
          <p:nvPr/>
        </p:nvGraphicFramePr>
        <p:xfrm>
          <a:off x="1121774" y="2026508"/>
          <a:ext cx="7636474" cy="464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740716964"/>
              </p:ext>
            </p:extLst>
          </p:nvPr>
        </p:nvGraphicFramePr>
        <p:xfrm>
          <a:off x="1160206" y="977670"/>
          <a:ext cx="7747820" cy="86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Classroom expectations presentation">
  <a:themeElements>
    <a:clrScheme name="Classroom expectations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assroom expectations presentatio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lassroom expectations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room expectations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room expectations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room expectations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room expectations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room expectations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presentation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expectations presentation</Template>
  <TotalTime>573</TotalTime>
  <Words>822</Words>
  <Application>Microsoft Office PowerPoint</Application>
  <PresentationFormat>如螢幕大小 (4:3)</PresentationFormat>
  <Paragraphs>186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Classroom expectations presentation</vt:lpstr>
      <vt:lpstr>以共備共學模式 進行課文本位 融入閱讀理解策略教學                             之 實 踐 與 反 思</vt:lpstr>
      <vt:lpstr>共備共學</vt:lpstr>
      <vt:lpstr>緣起</vt:lpstr>
      <vt:lpstr> 共備共學</vt:lpstr>
      <vt:lpstr>參與人員</vt:lpstr>
      <vt:lpstr>安排共同時間</vt:lpstr>
      <vt:lpstr>PowerPoint 簡報</vt:lpstr>
      <vt:lpstr>共同備課教案設計面向</vt:lpstr>
      <vt:lpstr>共同備課流程建議</vt:lpstr>
      <vt:lpstr>課文本位</vt:lpstr>
      <vt:lpstr>Super 6 </vt:lpstr>
      <vt:lpstr>閱讀理解策略(國語文)</vt:lpstr>
      <vt:lpstr> </vt:lpstr>
      <vt:lpstr>PowerPoint 簡報</vt:lpstr>
      <vt:lpstr>閱讀教案設計原則</vt:lpstr>
      <vt:lpstr>Explicit instruction of comprehension strategies</vt:lpstr>
      <vt:lpstr>課文本位 + 閱讀理解策略</vt:lpstr>
      <vt:lpstr>結語</vt:lpstr>
      <vt:lpstr>PowerPoint 簡報</vt:lpstr>
      <vt:lpstr>PowerPoint 簡報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Expectations</dc:title>
  <dc:creator>XPSP1</dc:creator>
  <cp:lastModifiedBy>plpsuser</cp:lastModifiedBy>
  <cp:revision>41</cp:revision>
  <dcterms:created xsi:type="dcterms:W3CDTF">2008-10-27T09:09:25Z</dcterms:created>
  <dcterms:modified xsi:type="dcterms:W3CDTF">2015-04-21T08:48:02Z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TC011589511033</vt:lpwstr>
  </property>
</Properties>
</file>