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1" r:id="rId1"/>
  </p:sldMasterIdLst>
  <p:notesMasterIdLst>
    <p:notesMasterId r:id="rId117"/>
  </p:notesMasterIdLst>
  <p:sldIdLst>
    <p:sldId id="256" r:id="rId2"/>
    <p:sldId id="257" r:id="rId3"/>
    <p:sldId id="274" r:id="rId4"/>
    <p:sldId id="277" r:id="rId5"/>
    <p:sldId id="278" r:id="rId6"/>
    <p:sldId id="279" r:id="rId7"/>
    <p:sldId id="280" r:id="rId8"/>
    <p:sldId id="286" r:id="rId9"/>
    <p:sldId id="287" r:id="rId10"/>
    <p:sldId id="288" r:id="rId11"/>
    <p:sldId id="344" r:id="rId12"/>
    <p:sldId id="337" r:id="rId13"/>
    <p:sldId id="835" r:id="rId14"/>
    <p:sldId id="576" r:id="rId15"/>
    <p:sldId id="883" r:id="rId16"/>
    <p:sldId id="289" r:id="rId17"/>
    <p:sldId id="290" r:id="rId18"/>
    <p:sldId id="258" r:id="rId19"/>
    <p:sldId id="324" r:id="rId20"/>
    <p:sldId id="325" r:id="rId21"/>
    <p:sldId id="327" r:id="rId22"/>
    <p:sldId id="816" r:id="rId23"/>
    <p:sldId id="262" r:id="rId24"/>
    <p:sldId id="263" r:id="rId25"/>
    <p:sldId id="266" r:id="rId26"/>
    <p:sldId id="788" r:id="rId27"/>
    <p:sldId id="267" r:id="rId28"/>
    <p:sldId id="268" r:id="rId29"/>
    <p:sldId id="269" r:id="rId30"/>
    <p:sldId id="345" r:id="rId31"/>
    <p:sldId id="407" r:id="rId32"/>
    <p:sldId id="271" r:id="rId33"/>
    <p:sldId id="272" r:id="rId34"/>
    <p:sldId id="294" r:id="rId35"/>
    <p:sldId id="295" r:id="rId36"/>
    <p:sldId id="296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593" r:id="rId48"/>
    <p:sldId id="309" r:id="rId49"/>
    <p:sldId id="310" r:id="rId50"/>
    <p:sldId id="346" r:id="rId51"/>
    <p:sldId id="311" r:id="rId52"/>
    <p:sldId id="273" r:id="rId53"/>
    <p:sldId id="312" r:id="rId54"/>
    <p:sldId id="347" r:id="rId55"/>
    <p:sldId id="313" r:id="rId56"/>
    <p:sldId id="314" r:id="rId57"/>
    <p:sldId id="316" r:id="rId58"/>
    <p:sldId id="317" r:id="rId59"/>
    <p:sldId id="318" r:id="rId60"/>
    <p:sldId id="319" r:id="rId61"/>
    <p:sldId id="553" r:id="rId62"/>
    <p:sldId id="554" r:id="rId63"/>
    <p:sldId id="555" r:id="rId64"/>
    <p:sldId id="556" r:id="rId65"/>
    <p:sldId id="557" r:id="rId66"/>
    <p:sldId id="558" r:id="rId67"/>
    <p:sldId id="799" r:id="rId68"/>
    <p:sldId id="320" r:id="rId69"/>
    <p:sldId id="321" r:id="rId70"/>
    <p:sldId id="322" r:id="rId71"/>
    <p:sldId id="323" r:id="rId72"/>
    <p:sldId id="408" r:id="rId73"/>
    <p:sldId id="689" r:id="rId74"/>
    <p:sldId id="690" r:id="rId75"/>
    <p:sldId id="691" r:id="rId76"/>
    <p:sldId id="692" r:id="rId77"/>
    <p:sldId id="693" r:id="rId78"/>
    <p:sldId id="694" r:id="rId79"/>
    <p:sldId id="695" r:id="rId80"/>
    <p:sldId id="696" r:id="rId81"/>
    <p:sldId id="697" r:id="rId82"/>
    <p:sldId id="698" r:id="rId83"/>
    <p:sldId id="801" r:id="rId84"/>
    <p:sldId id="700" r:id="rId85"/>
    <p:sldId id="701" r:id="rId86"/>
    <p:sldId id="702" r:id="rId87"/>
    <p:sldId id="703" r:id="rId88"/>
    <p:sldId id="704" r:id="rId89"/>
    <p:sldId id="706" r:id="rId90"/>
    <p:sldId id="707" r:id="rId91"/>
    <p:sldId id="708" r:id="rId92"/>
    <p:sldId id="709" r:id="rId93"/>
    <p:sldId id="710" r:id="rId94"/>
    <p:sldId id="715" r:id="rId95"/>
    <p:sldId id="716" r:id="rId96"/>
    <p:sldId id="717" r:id="rId97"/>
    <p:sldId id="718" r:id="rId98"/>
    <p:sldId id="719" r:id="rId99"/>
    <p:sldId id="720" r:id="rId100"/>
    <p:sldId id="721" r:id="rId101"/>
    <p:sldId id="726" r:id="rId102"/>
    <p:sldId id="727" r:id="rId103"/>
    <p:sldId id="731" r:id="rId104"/>
    <p:sldId id="732" r:id="rId105"/>
    <p:sldId id="733" r:id="rId106"/>
    <p:sldId id="734" r:id="rId107"/>
    <p:sldId id="738" r:id="rId108"/>
    <p:sldId id="739" r:id="rId109"/>
    <p:sldId id="740" r:id="rId110"/>
    <p:sldId id="741" r:id="rId111"/>
    <p:sldId id="358" r:id="rId112"/>
    <p:sldId id="800" r:id="rId113"/>
    <p:sldId id="328" r:id="rId114"/>
    <p:sldId id="335" r:id="rId115"/>
    <p:sldId id="336" r:id="rId116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102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19696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8C3B81-C578-4692-BBB0-52193F424C26}" type="slidenum">
              <a:rPr lang="en-US" altLang="zh-TW" smtClean="0"/>
              <a:pPr eaLnBrk="1" hangingPunct="1"/>
              <a:t>54</a:t>
            </a:fld>
            <a:endParaRPr lang="en-US" altLang="zh-TW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B89B79B-0F53-40C8-A4FE-D0B1B1FBD161}" type="slidenum">
              <a:rPr lang="en-US" altLang="zh-TW" smtClean="0"/>
              <a:pPr eaLnBrk="1" hangingPunct="1"/>
              <a:t>79</a:t>
            </a:fld>
            <a:endParaRPr lang="en-US" altLang="zh-TW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9493055-7A24-4D90-9825-1ABD3FA5C379}" type="slidenum">
              <a:rPr lang="en-US" altLang="zh-TW" smtClean="0"/>
              <a:pPr eaLnBrk="1" hangingPunct="1"/>
              <a:t>84</a:t>
            </a:fld>
            <a:endParaRPr lang="en-US" altLang="zh-TW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97F9DF7-18A0-4B5B-88E6-D0158F5BBB77}" type="slidenum">
              <a:rPr lang="en-US" altLang="zh-TW" smtClean="0"/>
              <a:pPr eaLnBrk="1" hangingPunct="1"/>
              <a:t>88</a:t>
            </a:fld>
            <a:endParaRPr lang="en-US" altLang="zh-TW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55814C-0BD6-4D58-8330-69AC71E4C87E}" type="slidenum">
              <a:rPr lang="en-US" altLang="zh-TW" smtClean="0"/>
              <a:pPr eaLnBrk="1" hangingPunct="1"/>
              <a:t>89</a:t>
            </a:fld>
            <a:endParaRPr lang="en-US" altLang="zh-TW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E21C37-9F2F-435A-B03D-D036AB458949}" type="slidenum">
              <a:rPr lang="en-US" altLang="zh-TW" smtClean="0"/>
              <a:pPr eaLnBrk="1" hangingPunct="1"/>
              <a:t>91</a:t>
            </a:fld>
            <a:endParaRPr lang="en-US" altLang="zh-TW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8D0F76A-C74A-40FF-97CE-7CC2D9DE7E6D}" type="slidenum">
              <a:rPr lang="en-US" altLang="zh-TW" smtClean="0"/>
              <a:pPr eaLnBrk="1" hangingPunct="1"/>
              <a:t>95</a:t>
            </a:fld>
            <a:endParaRPr lang="en-US" altLang="zh-TW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61406CA-DFE3-4B83-B8C9-463E6B8A4670}" type="slidenum">
              <a:rPr lang="en-US" altLang="zh-TW" smtClean="0"/>
              <a:pPr eaLnBrk="1" hangingPunct="1"/>
              <a:t>100</a:t>
            </a:fld>
            <a:endParaRPr lang="en-US" altLang="zh-TW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DBF34DB-3959-4D99-B63D-CE9173EEA8F4}" type="slidenum">
              <a:rPr lang="en-US" altLang="zh-TW" smtClean="0"/>
              <a:pPr eaLnBrk="1" hangingPunct="1"/>
              <a:t>103</a:t>
            </a:fld>
            <a:endParaRPr lang="en-US" altLang="zh-TW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72716-3C13-464A-B409-E9FAF57D765E}" type="slidenum">
              <a:rPr lang="en-US" altLang="zh-TW" smtClean="0"/>
              <a:pPr eaLnBrk="1" hangingPunct="1"/>
              <a:t>104</a:t>
            </a:fld>
            <a:endParaRPr lang="en-US" altLang="zh-TW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grpSp>
        <p:nvGrpSpPr>
          <p:cNvPr id="2" name="群組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0E2307-1E40-4E12-8716-25BFDA8E7013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CFCF5A-EA79-452C-A52C-1A2668C2E7DF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5C4C28-BD4B-4892-9A2D-6E19BD753A9A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6D11F05-2635-4D5D-B283-70FD690E21FE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8AEBBE-F8B2-42CF-9895-E86A608384EB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  <p:sp>
        <p:nvSpPr>
          <p:cNvPr id="7" name="＞形箭號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＞形箭號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FAA6B6-10E5-4810-BC9F-DA72D8452E73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18D072-EF12-4AA2-BD71-ABC68B06D0E2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CDBF60-6CC3-4B74-A60D-3486985E4346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714818-984F-4759-BF72-A33BDC1963BD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fld id="{9EA7E191-5F94-4FC1-B823-BD7CABF7FA06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8856D55-EFBE-4F9B-8A5F-09D42CA22A9B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＞形箭號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＞形箭號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D1D110F-3F4E-48D9-B8AA-5D0E825AFDBA}" type="datetime1">
              <a:rPr lang="en-US" smtClean="0"/>
              <a:pPr/>
              <a:t>9/7/2017</a:t>
            </a:fld>
            <a:endParaRPr 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zh-TW" sz="1000" smtClean="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繪本融入國中英語教學</a:t>
            </a:r>
            <a:endParaRPr 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zh-TW" dirty="0">
                <a:latin typeface="標楷體" pitchFamily="65" charset="-120"/>
                <a:ea typeface="標楷體" pitchFamily="65" charset="-120"/>
              </a:rPr>
              <a:t>分享者: 高雄市立後勁國中 李貞慧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好故事總是能夠讓人豎起耳朵專注聆聽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英文繪本裡的好故事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讓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學生在愉快的氛圍下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輕鬆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接觸英語。 </a:t>
            </a:r>
          </a:p>
        </p:txBody>
      </p:sp>
    </p:spTree>
    <p:extLst>
      <p:ext uri="{BB962C8B-B14F-4D97-AF65-F5344CB8AC3E}">
        <p14:creationId xmlns:p14="http://schemas.microsoft.com/office/powerpoint/2010/main" val="29827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95263"/>
            <a:ext cx="8661400" cy="85725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TW" altLang="en-US" sz="7200" dirty="0" smtClean="0">
                <a:latin typeface="標楷體" pitchFamily="65" charset="-120"/>
                <a:ea typeface="標楷體" pitchFamily="65" charset="-120"/>
              </a:rPr>
              <a:t>生態環保議題繪本</a:t>
            </a:r>
            <a:endParaRPr lang="zh-TW" altLang="zh-TW" sz="72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03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A Boy and a Jaguar</a:t>
            </a:r>
            <a:endParaRPr lang="zh-TW" altLang="en-US" dirty="0" smtClean="0"/>
          </a:p>
        </p:txBody>
      </p:sp>
      <p:pic>
        <p:nvPicPr>
          <p:cNvPr id="7270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485" y="1450975"/>
            <a:ext cx="4025030" cy="3292475"/>
          </a:xfrm>
        </p:spPr>
      </p:pic>
    </p:spTree>
    <p:extLst>
      <p:ext uri="{BB962C8B-B14F-4D97-AF65-F5344CB8AC3E}">
        <p14:creationId xmlns:p14="http://schemas.microsoft.com/office/powerpoint/2010/main" val="683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Zoo</a:t>
            </a:r>
            <a:endParaRPr lang="zh-TW" altLang="en-US" dirty="0" smtClean="0"/>
          </a:p>
        </p:txBody>
      </p:sp>
      <p:pic>
        <p:nvPicPr>
          <p:cNvPr id="7782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77" y="1450975"/>
            <a:ext cx="2429846" cy="3292475"/>
          </a:xfrm>
        </p:spPr>
      </p:pic>
    </p:spTree>
    <p:extLst>
      <p:ext uri="{BB962C8B-B14F-4D97-AF65-F5344CB8AC3E}">
        <p14:creationId xmlns:p14="http://schemas.microsoft.com/office/powerpoint/2010/main" val="1690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人物傳記繪本</a:t>
            </a:r>
          </a:p>
        </p:txBody>
      </p:sp>
    </p:spTree>
    <p:extLst>
      <p:ext uri="{BB962C8B-B14F-4D97-AF65-F5344CB8AC3E}">
        <p14:creationId xmlns:p14="http://schemas.microsoft.com/office/powerpoint/2010/main" val="41161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altLang="zh-TW" sz="3600" dirty="0" smtClean="0"/>
              <a:t>Emmanuel’s Dream: </a:t>
            </a:r>
            <a:br>
              <a:rPr lang="en-US" altLang="zh-TW" sz="3600" dirty="0" smtClean="0"/>
            </a:br>
            <a:r>
              <a:rPr lang="en-US" altLang="zh-TW" sz="3600" dirty="0" smtClean="0"/>
              <a:t>The True Story of Emmanuel </a:t>
            </a:r>
            <a:r>
              <a:rPr lang="en-US" altLang="zh-TW" sz="3600" dirty="0" err="1" smtClean="0"/>
              <a:t>Ofosu</a:t>
            </a:r>
            <a:r>
              <a:rPr lang="en-US" altLang="zh-TW" sz="3600" dirty="0" smtClean="0"/>
              <a:t> </a:t>
            </a:r>
            <a:r>
              <a:rPr lang="en-US" altLang="zh-TW" sz="3600" dirty="0" err="1" smtClean="0"/>
              <a:t>Yeboah</a:t>
            </a:r>
            <a:endParaRPr lang="zh-TW" altLang="zh-TW" sz="3600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84996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35646"/>
            <a:ext cx="3278188" cy="306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9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標題 1"/>
          <p:cNvSpPr>
            <a:spLocks noGrp="1"/>
          </p:cNvSpPr>
          <p:nvPr>
            <p:ph type="title"/>
          </p:nvPr>
        </p:nvSpPr>
        <p:spPr>
          <a:xfrm>
            <a:off x="323850" y="30361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3200" dirty="0" smtClean="0"/>
              <a:t>The Boy Who Loved Math:</a:t>
            </a:r>
            <a:br>
              <a:rPr lang="en-US" altLang="zh-TW" sz="3200" dirty="0" smtClean="0"/>
            </a:br>
            <a:r>
              <a:rPr lang="en-US" altLang="zh-TW" sz="3200" dirty="0" smtClean="0"/>
              <a:t> The Improbable Life of Paul </a:t>
            </a:r>
            <a:r>
              <a:rPr lang="en-US" altLang="zh-TW" sz="3200" dirty="0" err="1" smtClean="0"/>
              <a:t>Erdos</a:t>
            </a:r>
            <a:endParaRPr lang="zh-TW" altLang="en-US" sz="3200" dirty="0" smtClean="0"/>
          </a:p>
        </p:txBody>
      </p:sp>
      <p:pic>
        <p:nvPicPr>
          <p:cNvPr id="10342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33" y="1450975"/>
            <a:ext cx="2653734" cy="3292475"/>
          </a:xfrm>
        </p:spPr>
      </p:pic>
    </p:spTree>
    <p:extLst>
      <p:ext uri="{BB962C8B-B14F-4D97-AF65-F5344CB8AC3E}">
        <p14:creationId xmlns:p14="http://schemas.microsoft.com/office/powerpoint/2010/main" val="11366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Just Being Audrey</a:t>
            </a:r>
            <a:endParaRPr lang="zh-TW" altLang="en-US" dirty="0" smtClean="0"/>
          </a:p>
        </p:txBody>
      </p:sp>
      <p:pic>
        <p:nvPicPr>
          <p:cNvPr id="10445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56" y="1450975"/>
            <a:ext cx="2234287" cy="3292475"/>
          </a:xfrm>
        </p:spPr>
      </p:pic>
    </p:spTree>
    <p:extLst>
      <p:ext uri="{BB962C8B-B14F-4D97-AF65-F5344CB8AC3E}">
        <p14:creationId xmlns:p14="http://schemas.microsoft.com/office/powerpoint/2010/main" val="17830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85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zh-TW" altLang="en-US" sz="9600" dirty="0" smtClean="0">
                <a:latin typeface="標楷體" pitchFamily="65" charset="-120"/>
                <a:ea typeface="標楷體" pitchFamily="65" charset="-120"/>
              </a:rPr>
              <a:t>霸凌議題</a:t>
            </a:r>
          </a:p>
        </p:txBody>
      </p:sp>
    </p:spTree>
    <p:extLst>
      <p:ext uri="{BB962C8B-B14F-4D97-AF65-F5344CB8AC3E}">
        <p14:creationId xmlns:p14="http://schemas.microsoft.com/office/powerpoint/2010/main" val="12290235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Each Kindness</a:t>
            </a:r>
            <a:endParaRPr lang="zh-TW" altLang="en-US" dirty="0" smtClean="0"/>
          </a:p>
        </p:txBody>
      </p:sp>
      <p:pic>
        <p:nvPicPr>
          <p:cNvPr id="10957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05" y="1450975"/>
            <a:ext cx="2541790" cy="3292475"/>
          </a:xfrm>
        </p:spPr>
      </p:pic>
    </p:spTree>
    <p:extLst>
      <p:ext uri="{BB962C8B-B14F-4D97-AF65-F5344CB8AC3E}">
        <p14:creationId xmlns:p14="http://schemas.microsoft.com/office/powerpoint/2010/main" val="13742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1059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TW" sz="2800" dirty="0" smtClean="0"/>
              <a:t>Ms. Albert had brought a big bowl into class and filled it with water. We all gathered around her desk and watched her drop a small stone into it. Tiny waves rippled out, away from the stone. </a:t>
            </a:r>
            <a:r>
              <a:rPr lang="en-US" altLang="zh-TW" sz="2800" i="1" dirty="0" smtClean="0"/>
              <a:t>This is what kindness does</a:t>
            </a:r>
            <a:r>
              <a:rPr lang="en-US" altLang="zh-TW" sz="2800" dirty="0" smtClean="0"/>
              <a:t>, Ms. Albert said. </a:t>
            </a:r>
            <a:r>
              <a:rPr lang="en-US" altLang="zh-TW" sz="2800" i="1" dirty="0" smtClean="0"/>
              <a:t>Each little thing we do goes out, like a ripple, into the world.</a:t>
            </a:r>
            <a:endParaRPr lang="zh-TW" altLang="en-US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7571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7504"/>
            <a:ext cx="6840760" cy="421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8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116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TW" sz="6000" smtClean="0"/>
              <a:t>Each kindness makes the whole world a little bit better.</a:t>
            </a:r>
            <a:endParaRPr lang="zh-TW" altLang="en-US" sz="6000" smtClean="0"/>
          </a:p>
        </p:txBody>
      </p:sp>
    </p:spTree>
    <p:extLst>
      <p:ext uri="{BB962C8B-B14F-4D97-AF65-F5344CB8AC3E}">
        <p14:creationId xmlns:p14="http://schemas.microsoft.com/office/powerpoint/2010/main" val="1003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55526"/>
            <a:ext cx="3165127" cy="41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20538"/>
            <a:ext cx="3744416" cy="505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91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英語繪本是座繁花盛開的花園，讓我們帶著學生進入這座美麗的花園，感受學習語言的興味與美好，並讓英語繪本成為學生認識世界的一扇窗。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55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我的聯絡方式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fi-FI" sz="3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電子信箱：</a:t>
            </a:r>
            <a:r>
              <a:rPr lang="fi-FI" altLang="zh-TW" sz="3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kittylee0203@gmail.com</a:t>
            </a:r>
          </a:p>
          <a:p>
            <a:r>
              <a:rPr lang="fi-FI" altLang="zh-TW" sz="3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FB</a:t>
            </a:r>
            <a:r>
              <a:rPr lang="zh-TW" altLang="fi-FI" sz="3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粉絲頁：</a:t>
            </a:r>
            <a:r>
              <a:rPr lang="zh-TW" altLang="fi-FI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李貞慧老師的學與思</a:t>
            </a:r>
            <a:r>
              <a:rPr lang="zh-TW" altLang="fi-FI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endParaRPr lang="zh-TW" altLang="fi-FI" sz="3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fi-FI" altLang="zh-TW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Line</a:t>
            </a:r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ID</a:t>
            </a:r>
            <a:r>
              <a:rPr lang="fi-FI" altLang="zh-TW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 </a:t>
            </a:r>
            <a:r>
              <a:rPr lang="fi-FI" altLang="zh-TW" sz="3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kittylee0203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15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altLang="zh-TW" sz="9600" dirty="0" smtClean="0"/>
              <a:t>Thank you. </a:t>
            </a:r>
            <a:endParaRPr lang="en-US" altLang="zh-TW" sz="9600" dirty="0"/>
          </a:p>
          <a:p>
            <a:endParaRPr lang="zh-TW" altLang="en-US" sz="9600" dirty="0"/>
          </a:p>
        </p:txBody>
      </p:sp>
    </p:spTree>
    <p:extLst>
      <p:ext uri="{BB962C8B-B14F-4D97-AF65-F5344CB8AC3E}">
        <p14:creationId xmlns:p14="http://schemas.microsoft.com/office/powerpoint/2010/main" val="9733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7" y="190500"/>
            <a:ext cx="4619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-424102122-000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"/>
          <a:stretch/>
        </p:blipFill>
        <p:spPr>
          <a:xfrm>
            <a:off x="-324544" y="141480"/>
            <a:ext cx="9877234" cy="5002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1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-218103509-0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5" b="28950"/>
          <a:stretch/>
        </p:blipFill>
        <p:spPr>
          <a:xfrm>
            <a:off x="4352500" y="411511"/>
            <a:ext cx="4791500" cy="280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1511"/>
            <a:ext cx="4860032" cy="28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9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9"/>
          <a:stretch>
            <a:fillRect/>
          </a:stretch>
        </p:blipFill>
        <p:spPr bwMode="auto">
          <a:xfrm>
            <a:off x="-95250" y="0"/>
            <a:ext cx="4595813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圖片 1" descr="img00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/>
          <a:stretch>
            <a:fillRect/>
          </a:stretch>
        </p:blipFill>
        <p:spPr bwMode="auto">
          <a:xfrm>
            <a:off x="4464050" y="0"/>
            <a:ext cx="467995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35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融入文法、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句型教學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中</a:t>
            </a:r>
          </a:p>
        </p:txBody>
      </p:sp>
    </p:spTree>
    <p:extLst>
      <p:ext uri="{BB962C8B-B14F-4D97-AF65-F5344CB8AC3E}">
        <p14:creationId xmlns:p14="http://schemas.microsoft.com/office/powerpoint/2010/main" val="35725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拿英文繪本來教文法、句型的好處是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學到的文法句型是在一個有意義的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context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下出現的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，學生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往後會比較知道如何在適切的場合活用這些句子。 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99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dirty="0">
                <a:latin typeface="標楷體" pitchFamily="65" charset="-120"/>
                <a:ea typeface="標楷體" pitchFamily="65" charset="-120"/>
              </a:rPr>
              <a:t>搭配國一文法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字母書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91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zh-TW" sz="4400" dirty="0">
                <a:latin typeface="標楷體" pitchFamily="65" charset="-120"/>
                <a:ea typeface="標楷體" pitchFamily="65" charset="-120"/>
              </a:rPr>
              <a:t>講師介紹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43558"/>
            <a:ext cx="3143424" cy="39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68" y="627534"/>
            <a:ext cx="3249910" cy="4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8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-705164134-0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5" t="20856" b="2925"/>
          <a:stretch/>
        </p:blipFill>
        <p:spPr>
          <a:xfrm>
            <a:off x="4537729" y="411510"/>
            <a:ext cx="4624639" cy="342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1510"/>
            <a:ext cx="4643670" cy="342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32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現在進行式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1699" y="1017725"/>
            <a:ext cx="3623777" cy="392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zh-TW" dirty="0">
                <a:latin typeface="標楷體" pitchFamily="65" charset="-120"/>
                <a:ea typeface="標楷體" pitchFamily="65" charset="-120"/>
              </a:rPr>
              <a:t>現在簡單式 Does…?問句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4425" y="1152475"/>
            <a:ext cx="2660073" cy="3662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zh-TW" dirty="0">
                <a:solidFill>
                  <a:srgbClr val="FF0000"/>
                </a:solidFill>
              </a:rPr>
              <a:t>There’s a shark in the park!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/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525" y="1017724"/>
            <a:ext cx="2805975" cy="391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-406095823-0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639"/>
          <a:stretch/>
        </p:blipFill>
        <p:spPr>
          <a:xfrm>
            <a:off x="4561324" y="0"/>
            <a:ext cx="4587393" cy="478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4748" cy="478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4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zh-TW"/>
              <a:t>I am in….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/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649" y="1152475"/>
            <a:ext cx="3119074" cy="365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zh-TW" sz="3000" dirty="0">
                <a:latin typeface="標楷體" pitchFamily="65" charset="-120"/>
                <a:ea typeface="標楷體" pitchFamily="65" charset="-120"/>
              </a:rPr>
              <a:t>以下是學生的作品： 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zh-TW" sz="3200">
                <a:solidFill>
                  <a:schemeClr val="dk1"/>
                </a:solidFill>
              </a:rPr>
              <a:t>1. I am in the sentence, said the word.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zh-TW" sz="3200">
                <a:solidFill>
                  <a:schemeClr val="dk1"/>
                </a:solidFill>
              </a:rPr>
              <a:t>2. I am in the dark, said the star.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zh-TW" sz="3200">
                <a:solidFill>
                  <a:schemeClr val="dk1"/>
                </a:solidFill>
              </a:rPr>
              <a:t>3. I am in your heart forever, said the girl.</a:t>
            </a:r>
          </a:p>
          <a:p>
            <a:pPr lvl="0" indent="541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zh-TW" dirty="0">
                <a:latin typeface="標楷體" pitchFamily="65" charset="-120"/>
                <a:ea typeface="標楷體" pitchFamily="65" charset="-120"/>
              </a:rPr>
              <a:t>地方介詞</a:t>
            </a:r>
            <a:r>
              <a:rPr lang="zh-TW" dirty="0"/>
              <a:t>(eg. up &amp; down, above &amp; below)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705" y="1017725"/>
            <a:ext cx="2911194" cy="380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51670"/>
            <a:ext cx="8520599" cy="8418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台灣大學外國語文學研究所碩士班畢業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高雄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市立後勁國中英語教師。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02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How many~?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03598"/>
            <a:ext cx="3810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45" y="555526"/>
            <a:ext cx="3911465" cy="39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6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搭配國二文法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dirty="0" smtClean="0">
                <a:latin typeface="標楷體" pitchFamily="65" charset="-120"/>
                <a:ea typeface="標楷體" pitchFamily="65" charset="-120"/>
              </a:rPr>
              <a:t>because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句型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33288"/>
            <a:ext cx="2707789" cy="35912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When…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句型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90743"/>
            <a:ext cx="3460136" cy="34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3600" dirty="0"/>
              <a:t>I love you when you’re having fun and when you’re sometimes sad. </a:t>
            </a:r>
            <a:endParaRPr lang="en-US" altLang="zh-TW" sz="3600" dirty="0" smtClean="0"/>
          </a:p>
          <a:p>
            <a:r>
              <a:rPr lang="en-US" altLang="zh-TW" sz="3600" dirty="0" smtClean="0"/>
              <a:t>I </a:t>
            </a:r>
            <a:r>
              <a:rPr lang="en-US" altLang="zh-TW" sz="3600" dirty="0"/>
              <a:t>love you when you’re kind and good and even when you’re bad.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767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without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的用法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31591"/>
            <a:ext cx="253064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5400" dirty="0"/>
              <a:t>We without you? What would we do? Like crafts without glue.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8191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as…as…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03598"/>
            <a:ext cx="296822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as…as…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87574"/>
            <a:ext cx="2612177" cy="34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為何要用繪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本來活化英文教學？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06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4000" dirty="0"/>
              <a:t>My mum’s as beautiful as a butterfly, and as comfy as an armchair. </a:t>
            </a:r>
            <a:endParaRPr lang="en-US" altLang="zh-TW" sz="4000" dirty="0" smtClean="0"/>
          </a:p>
          <a:p>
            <a:r>
              <a:rPr lang="en-US" altLang="zh-TW" sz="4000" dirty="0" smtClean="0"/>
              <a:t>She’s </a:t>
            </a:r>
            <a:r>
              <a:rPr lang="en-US" altLang="zh-TW" sz="4000" dirty="0"/>
              <a:t>as soft as a kitten, and as tough as a rhino.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7209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動名詞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Ving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的用法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79" y="1059582"/>
            <a:ext cx="3104985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5400" dirty="0"/>
              <a:t>Getting hugged by someone you don’t like is scary.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878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動名詞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Ving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的用法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6" y="987574"/>
            <a:ext cx="3147391" cy="3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以下是我的九年級學生仿這本圖文小書的句型寫下的一些句子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dirty="0"/>
              <a:t>Happiness is….</a:t>
            </a:r>
          </a:p>
          <a:p>
            <a:r>
              <a:rPr lang="en-US" altLang="zh-TW" sz="2400" dirty="0" smtClean="0"/>
              <a:t>1.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Happiness </a:t>
            </a:r>
            <a:r>
              <a:rPr lang="en-US" altLang="zh-TW" sz="2400" dirty="0"/>
              <a:t>is watching a good movie and getting lost in it.</a:t>
            </a:r>
          </a:p>
          <a:p>
            <a:r>
              <a:rPr lang="en-US" altLang="zh-TW" sz="2400" dirty="0" smtClean="0"/>
              <a:t>2.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Happiness </a:t>
            </a:r>
            <a:r>
              <a:rPr lang="en-US" altLang="zh-TW" sz="2400" dirty="0"/>
              <a:t>is holding a big teddy bear in my arms.</a:t>
            </a:r>
          </a:p>
          <a:p>
            <a:r>
              <a:rPr lang="en-US" altLang="zh-TW" sz="2400" dirty="0" smtClean="0"/>
              <a:t>3.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Happiness </a:t>
            </a:r>
            <a:r>
              <a:rPr lang="en-US" altLang="zh-TW" sz="2400" dirty="0"/>
              <a:t>is helping someone.</a:t>
            </a:r>
          </a:p>
          <a:p>
            <a:r>
              <a:rPr lang="en-US" altLang="zh-TW" sz="2400" dirty="0" smtClean="0"/>
              <a:t>4.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Happiness </a:t>
            </a:r>
            <a:r>
              <a:rPr lang="en-US" altLang="zh-TW" sz="2400" dirty="0"/>
              <a:t>is looking at the stars at the beach.</a:t>
            </a:r>
          </a:p>
          <a:p>
            <a:r>
              <a:rPr lang="en-US" altLang="zh-TW" sz="2400" dirty="0" smtClean="0"/>
              <a:t>5.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Happiness </a:t>
            </a:r>
            <a:r>
              <a:rPr lang="en-US" altLang="zh-TW" sz="2400" dirty="0"/>
              <a:t>is being myself</a:t>
            </a:r>
            <a:r>
              <a:rPr lang="en-US" altLang="zh-TW" sz="2400" dirty="0" smtClean="0"/>
              <a:t>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0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形容詞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原級、比較級、最高級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89" y="1059582"/>
            <a:ext cx="279448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 Frog and Fly: Four </a:t>
            </a:r>
            <a:r>
              <a:rPr lang="en-US" altLang="zh-TW" dirty="0" err="1"/>
              <a:t>Slurpy</a:t>
            </a:r>
            <a:r>
              <a:rPr lang="en-US" altLang="zh-TW" dirty="0"/>
              <a:t> Stories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31590"/>
            <a:ext cx="3096345" cy="34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2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-218095200-0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2441" b="30350"/>
          <a:stretch/>
        </p:blipFill>
        <p:spPr>
          <a:xfrm>
            <a:off x="-261567" y="264814"/>
            <a:ext cx="9405567" cy="3441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5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~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ed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vs. ~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ing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形容詞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59582"/>
            <a:ext cx="2855962" cy="3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所有格代名詞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31590"/>
            <a:ext cx="2797511" cy="335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067694"/>
            <a:ext cx="8520599" cy="8418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美感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養成。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64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190500"/>
            <a:ext cx="33718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look like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的用法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31590"/>
            <a:ext cx="2609873" cy="34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搭配國三文法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had better +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原形動詞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59582"/>
            <a:ext cx="4338665" cy="33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 dirty="0" smtClean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 sz="4000" dirty="0" smtClean="0"/>
              <a:t>how to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句型：</a:t>
            </a:r>
            <a:r>
              <a:rPr lang="en-US" altLang="zh-TW" sz="2400" dirty="0" smtClean="0"/>
              <a:t>how to +</a:t>
            </a:r>
            <a:r>
              <a:rPr lang="zh-TW" altLang="en-US" sz="2400" dirty="0" smtClean="0"/>
              <a:t>原形動詞</a:t>
            </a:r>
            <a:r>
              <a:rPr lang="en-US" altLang="zh-TW" sz="2400" dirty="0" smtClean="0"/>
              <a:t>)</a:t>
            </a:r>
            <a:r>
              <a:rPr lang="en-US" altLang="zh-TW" sz="4000" dirty="0" smtClean="0"/>
              <a:t> </a:t>
            </a:r>
          </a:p>
        </p:txBody>
      </p:sp>
      <p:pic>
        <p:nvPicPr>
          <p:cNvPr id="10244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203598"/>
            <a:ext cx="3640607" cy="3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0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too…to…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07" y="987574"/>
            <a:ext cx="205352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1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假設語氣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if 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與現在事實相反的假設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31589"/>
            <a:ext cx="2884474" cy="34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3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假設語氣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if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未來假設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31590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形容詞子句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33" y="1045969"/>
            <a:ext cx="2277988" cy="36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1510"/>
            <a:ext cx="3627475" cy="41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提供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真實語境。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34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altLang="zh-TW" sz="2800" dirty="0" smtClean="0"/>
              <a:t>A friend is someone who likes you.</a:t>
            </a:r>
          </a:p>
          <a:p>
            <a:pPr marL="342900" indent="-342900">
              <a:buAutoNum type="arabicPeriod"/>
            </a:pPr>
            <a:r>
              <a:rPr lang="en-US" altLang="zh-TW" sz="2800" dirty="0" smtClean="0"/>
              <a:t>I </a:t>
            </a:r>
            <a:r>
              <a:rPr lang="en-US" altLang="zh-TW" sz="2800" dirty="0"/>
              <a:t>am the one who cut the paper into the pieces that the chicken saw lying around</a:t>
            </a:r>
            <a:r>
              <a:rPr lang="en-US" altLang="zh-TW" sz="28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altLang="zh-TW" sz="2800" dirty="0" smtClean="0"/>
              <a:t>I </a:t>
            </a:r>
            <a:r>
              <a:rPr lang="en-US" altLang="zh-TW" sz="2800" dirty="0"/>
              <a:t>am the one who made the paper that the fish cut into pieces that the chicken saw lying around.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459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45" y="624629"/>
            <a:ext cx="3516040" cy="38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2" y="190500"/>
            <a:ext cx="38385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00025"/>
            <a:ext cx="47625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9744"/>
            <a:ext cx="3146846" cy="402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90500"/>
            <a:ext cx="3886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552450"/>
            <a:ext cx="47625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3642"/>
            <a:ext cx="3312368" cy="427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現在完成式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73" y="1059582"/>
            <a:ext cx="2693586" cy="35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被動語態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03597"/>
            <a:ext cx="3749402" cy="323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藉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由繪本圖文的生動呈現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提高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孩子學習英語的興趣與成就。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16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used to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46228"/>
            <a:ext cx="3328020" cy="35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虛主詞的用法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59582"/>
            <a:ext cx="2932162" cy="36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309562"/>
            <a:ext cx="45243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深度議題繪本慢慢帶</a:t>
            </a:r>
          </a:p>
        </p:txBody>
      </p:sp>
    </p:spTree>
    <p:extLst>
      <p:ext uri="{BB962C8B-B14F-4D97-AF65-F5344CB8AC3E}">
        <p14:creationId xmlns:p14="http://schemas.microsoft.com/office/powerpoint/2010/main" val="25774064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我的議題繪本分類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性別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、公民平權、種族、戰爭、生態環保、生死、多元民族文化、關懷弱勢等。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37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引領學生閱讀新聞文章，亦可討論新聞背後帶出的議題；但繪本有圖像，圖像最能直接觸動人心，先藉由圖像去感受，學生更容易進入議題中。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22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英文議題繪本只是媒介、只是工具，希望藉此帶領孩子看到台灣以外的地方，與世界連結，並能關懷國際，以行動力讓世界變得更美麗。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23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由於議題繪本的用字遣詞較深，在國中帶議題英文繪本並不容易。可以先從單字沒有那麼多也沒有那麼難的議題繪本做起，帶領孩子藉由這些議題繪本走入世界，去關心除了自己以外的其他人事物，並培養身為一位世界公民該有的素養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0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中學生的單字量顯然是不足以做深度議題討論的，所以在討論議題時，我不會強求孩子一定要說英文，用中文來表達己見也很好。對我來說，帶議題繪本時，學習英語是附加價值，帶孩子深度思考與討論才是重點。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68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多元民族文化與國際關懷相關繪本</a:t>
            </a:r>
            <a:br>
              <a:rPr lang="zh-TW" altLang="en-US" sz="40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文化，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只有差異，沒有高下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何謂國際教育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︰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國際教育並不只是認識他國或異地，更應該是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同一議題，在不同文化脈絡下，如何被觀照與對待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，如：受教權。</a:t>
            </a:r>
          </a:p>
          <a:p>
            <a:pPr eaLnBrk="1" hangingPunct="1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國際教育，不只是英語能力的養成，而是希望學生能夠對世界保持好奇與關懷，能夠和來自世界各地的人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不卑不亢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的相處。</a:t>
            </a:r>
          </a:p>
          <a:p>
            <a:pPr marL="0" indent="0" eaLnBrk="1" hangingPunct="1">
              <a:buNone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5926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繪本融合融入國中英語教學？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31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A Thirst for Home</a:t>
            </a:r>
            <a:r>
              <a:rPr lang="en-US" altLang="zh-TW" sz="31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100" dirty="0" smtClean="0">
                <a:latin typeface="標楷體" pitchFamily="65" charset="-120"/>
                <a:ea typeface="標楷體" pitchFamily="65" charset="-120"/>
              </a:rPr>
              <a:t>缺乏水資源的重大影響</a:t>
            </a:r>
            <a:r>
              <a:rPr lang="en-US" altLang="zh-TW" sz="31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31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6" y="1113235"/>
            <a:ext cx="3840163" cy="3702844"/>
          </a:xfrm>
        </p:spPr>
      </p:pic>
    </p:spTree>
    <p:extLst>
      <p:ext uri="{BB962C8B-B14F-4D97-AF65-F5344CB8AC3E}">
        <p14:creationId xmlns:p14="http://schemas.microsoft.com/office/powerpoint/2010/main" val="18852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err="1" smtClean="0"/>
              <a:t>Nasreen’s</a:t>
            </a:r>
            <a:r>
              <a:rPr lang="en-US" altLang="zh-TW" dirty="0" smtClean="0"/>
              <a:t> Secret School:</a:t>
            </a:r>
            <a:r>
              <a:rPr lang="zh-TW" altLang="en-US" dirty="0" smtClean="0"/>
              <a:t> </a:t>
            </a:r>
            <a:r>
              <a:rPr lang="en-US" altLang="zh-TW" dirty="0" smtClean="0"/>
              <a:t>A True Story from Afghanistan</a:t>
            </a:r>
            <a:endParaRPr lang="zh-TW" altLang="en-US" dirty="0" smtClean="0"/>
          </a:p>
        </p:txBody>
      </p:sp>
      <p:pic>
        <p:nvPicPr>
          <p:cNvPr id="921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00" y="1450975"/>
            <a:ext cx="2712999" cy="3292475"/>
          </a:xfrm>
        </p:spPr>
      </p:pic>
    </p:spTree>
    <p:extLst>
      <p:ext uri="{BB962C8B-B14F-4D97-AF65-F5344CB8AC3E}">
        <p14:creationId xmlns:p14="http://schemas.microsoft.com/office/powerpoint/2010/main" val="6060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947738"/>
            <a:ext cx="47625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-424101032-0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9" t="9186" r="4801" b="17617"/>
          <a:stretch/>
        </p:blipFill>
        <p:spPr>
          <a:xfrm>
            <a:off x="14365" y="411511"/>
            <a:ext cx="4513216" cy="342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 descr="img-424101032-000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3" r="45455"/>
          <a:stretch/>
        </p:blipFill>
        <p:spPr>
          <a:xfrm>
            <a:off x="4499005" y="411509"/>
            <a:ext cx="4674574" cy="3421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7069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z="40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種族議題、</a:t>
            </a:r>
            <a:endParaRPr lang="en-US" altLang="zh-TW" sz="66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Tx/>
              <a:buNone/>
            </a:pPr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公民平權、</a:t>
            </a:r>
            <a:endParaRPr lang="en-US" altLang="zh-TW" sz="66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 eaLnBrk="1" hangingPunct="1">
              <a:buFontTx/>
              <a:buNone/>
            </a:pPr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社會正義等相關繪本</a:t>
            </a:r>
            <a:endParaRPr lang="zh-TW" altLang="zh-TW" sz="66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69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Rosa</a:t>
            </a:r>
            <a:endParaRPr lang="zh-TW" altLang="en-US" dirty="0" smtClean="0"/>
          </a:p>
        </p:txBody>
      </p:sp>
      <p:pic>
        <p:nvPicPr>
          <p:cNvPr id="2253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6" y="1006079"/>
            <a:ext cx="3529013" cy="3664744"/>
          </a:xfrm>
        </p:spPr>
      </p:pic>
    </p:spTree>
    <p:extLst>
      <p:ext uri="{BB962C8B-B14F-4D97-AF65-F5344CB8AC3E}">
        <p14:creationId xmlns:p14="http://schemas.microsoft.com/office/powerpoint/2010/main" val="171161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3555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4" y="1059656"/>
            <a:ext cx="5400675" cy="3454004"/>
          </a:xfrm>
        </p:spPr>
      </p:pic>
    </p:spTree>
    <p:extLst>
      <p:ext uri="{BB962C8B-B14F-4D97-AF65-F5344CB8AC3E}">
        <p14:creationId xmlns:p14="http://schemas.microsoft.com/office/powerpoint/2010/main" val="25867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681541"/>
            <a:ext cx="5073427" cy="3805070"/>
          </a:xfrm>
        </p:spPr>
      </p:pic>
    </p:spTree>
    <p:extLst>
      <p:ext uri="{BB962C8B-B14F-4D97-AF65-F5344CB8AC3E}">
        <p14:creationId xmlns:p14="http://schemas.microsoft.com/office/powerpoint/2010/main" val="130367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戰爭議題繪本</a:t>
            </a:r>
          </a:p>
        </p:txBody>
      </p:sp>
    </p:spTree>
    <p:extLst>
      <p:ext uri="{BB962C8B-B14F-4D97-AF65-F5344CB8AC3E}">
        <p14:creationId xmlns:p14="http://schemas.microsoft.com/office/powerpoint/2010/main" val="14564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4975" y="303610"/>
            <a:ext cx="8229600" cy="85725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zh-TW" sz="3200" dirty="0" smtClean="0"/>
              <a:t>The Yellow Star: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The Legend of King Christian X of Denmark</a:t>
            </a:r>
            <a:endParaRPr lang="zh-TW" altLang="zh-TW" sz="3200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32772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19225"/>
            <a:ext cx="3579812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1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說個好聽的故事</a:t>
            </a:r>
          </a:p>
        </p:txBody>
      </p:sp>
    </p:spTree>
    <p:extLst>
      <p:ext uri="{BB962C8B-B14F-4D97-AF65-F5344CB8AC3E}">
        <p14:creationId xmlns:p14="http://schemas.microsoft.com/office/powerpoint/2010/main" val="20982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Faithful Elephants: </a:t>
            </a:r>
            <a:br>
              <a:rPr lang="en-US" altLang="zh-TW" dirty="0" smtClean="0"/>
            </a:br>
            <a:r>
              <a:rPr lang="en-US" altLang="zh-TW" dirty="0" smtClean="0"/>
              <a:t>A True Story of Animals, People, and War</a:t>
            </a:r>
            <a:endParaRPr lang="zh-TW" altLang="en-US" dirty="0" smtClean="0"/>
          </a:p>
        </p:txBody>
      </p:sp>
      <p:pic>
        <p:nvPicPr>
          <p:cNvPr id="5017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33" y="1450975"/>
            <a:ext cx="2653734" cy="3292475"/>
          </a:xfrm>
        </p:spPr>
      </p:pic>
    </p:spTree>
    <p:extLst>
      <p:ext uri="{BB962C8B-B14F-4D97-AF65-F5344CB8AC3E}">
        <p14:creationId xmlns:p14="http://schemas.microsoft.com/office/powerpoint/2010/main" val="26139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生死議題繪本</a:t>
            </a:r>
            <a:endParaRPr lang="zh-TW" altLang="zh-TW" sz="88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08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Harry &amp; Hopper</a:t>
            </a:r>
            <a:endParaRPr lang="zh-TW" altLang="en-US" dirty="0" smtClean="0"/>
          </a:p>
        </p:txBody>
      </p:sp>
      <p:pic>
        <p:nvPicPr>
          <p:cNvPr id="5222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81" y="1450975"/>
            <a:ext cx="3373437" cy="3292475"/>
          </a:xfrm>
        </p:spPr>
      </p:pic>
    </p:spTree>
    <p:extLst>
      <p:ext uri="{BB962C8B-B14F-4D97-AF65-F5344CB8AC3E}">
        <p14:creationId xmlns:p14="http://schemas.microsoft.com/office/powerpoint/2010/main" val="7067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Michael Rosen’s Sad Book</a:t>
            </a:r>
            <a:endParaRPr lang="zh-TW" altLang="en-US" dirty="0" smtClean="0"/>
          </a:p>
        </p:txBody>
      </p:sp>
      <p:pic>
        <p:nvPicPr>
          <p:cNvPr id="5325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99" y="1450975"/>
            <a:ext cx="2449601" cy="3292475"/>
          </a:xfrm>
        </p:spPr>
      </p:pic>
    </p:spTree>
    <p:extLst>
      <p:ext uri="{BB962C8B-B14F-4D97-AF65-F5344CB8AC3E}">
        <p14:creationId xmlns:p14="http://schemas.microsoft.com/office/powerpoint/2010/main" val="11688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The Scar</a:t>
            </a:r>
            <a:endParaRPr lang="zh-TW" altLang="en-US" dirty="0" smtClean="0"/>
          </a:p>
        </p:txBody>
      </p:sp>
      <p:pic>
        <p:nvPicPr>
          <p:cNvPr id="54275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68" y="1450975"/>
            <a:ext cx="2772263" cy="3292475"/>
          </a:xfrm>
        </p:spPr>
      </p:pic>
    </p:spTree>
    <p:extLst>
      <p:ext uri="{BB962C8B-B14F-4D97-AF65-F5344CB8AC3E}">
        <p14:creationId xmlns:p14="http://schemas.microsoft.com/office/powerpoint/2010/main" val="31523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性別議題繪本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 eaLnBrk="1" hangingPunct="1">
              <a:buNone/>
            </a:pP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「平等的意義在於即使有差異，但彼此之間仍有平等的關懷和尊重。終極的平等則是</a:t>
            </a:r>
            <a:r>
              <a:rPr lang="zh-TW" altLang="zh-TW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人人可以享受到人與人之間的差異為這個社會帶來的活力</a:t>
            </a: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。」</a:t>
            </a:r>
            <a:endParaRPr lang="en-US" altLang="zh-TW" sz="44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 hangingPunct="1">
              <a:buNone/>
            </a:pP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南非人權大法官奧比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4400" dirty="0" smtClean="0">
                <a:latin typeface="標楷體" pitchFamily="65" charset="-120"/>
                <a:ea typeface="標楷體" pitchFamily="65" charset="-120"/>
              </a:rPr>
              <a:t>薩克思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4400" dirty="0" err="1" smtClean="0">
                <a:latin typeface="標楷體" pitchFamily="65" charset="-120"/>
                <a:ea typeface="標楷體" pitchFamily="65" charset="-120"/>
              </a:rPr>
              <a:t>Albie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 Sachs)</a:t>
            </a:r>
            <a:endParaRPr lang="zh-TW" altLang="zh-TW" sz="4400" dirty="0" smtClean="0">
              <a:latin typeface="標楷體" pitchFamily="65" charset="-120"/>
              <a:ea typeface="標楷體" pitchFamily="65" charset="-120"/>
            </a:endParaRPr>
          </a:p>
          <a:p>
            <a:pPr algn="just" eaLnBrk="1" hangingPunct="1"/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5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William’s Doll</a:t>
            </a:r>
            <a:endParaRPr lang="zh-TW" altLang="en-US" dirty="0" smtClean="0"/>
          </a:p>
        </p:txBody>
      </p:sp>
      <p:pic>
        <p:nvPicPr>
          <p:cNvPr id="58371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44" y="1450975"/>
            <a:ext cx="2570112" cy="3292475"/>
          </a:xfrm>
        </p:spPr>
      </p:pic>
    </p:spTree>
    <p:extLst>
      <p:ext uri="{BB962C8B-B14F-4D97-AF65-F5344CB8AC3E}">
        <p14:creationId xmlns:p14="http://schemas.microsoft.com/office/powerpoint/2010/main" val="2171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And Tango Makes Three</a:t>
            </a:r>
            <a:endParaRPr lang="zh-TW" altLang="en-US" dirty="0" smtClean="0"/>
          </a:p>
        </p:txBody>
      </p:sp>
      <p:pic>
        <p:nvPicPr>
          <p:cNvPr id="59395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65" y="1450975"/>
            <a:ext cx="4415070" cy="3292475"/>
          </a:xfrm>
        </p:spPr>
      </p:pic>
    </p:spTree>
    <p:extLst>
      <p:ext uri="{BB962C8B-B14F-4D97-AF65-F5344CB8AC3E}">
        <p14:creationId xmlns:p14="http://schemas.microsoft.com/office/powerpoint/2010/main" val="42865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I Am Jazz</a:t>
            </a:r>
            <a:endParaRPr lang="zh-TW" altLang="en-US" dirty="0" smtClean="0"/>
          </a:p>
        </p:txBody>
      </p:sp>
      <p:pic>
        <p:nvPicPr>
          <p:cNvPr id="6041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70" y="1450975"/>
            <a:ext cx="3828459" cy="3292475"/>
          </a:xfrm>
        </p:spPr>
      </p:pic>
    </p:spTree>
    <p:extLst>
      <p:ext uri="{BB962C8B-B14F-4D97-AF65-F5344CB8AC3E}">
        <p14:creationId xmlns:p14="http://schemas.microsoft.com/office/powerpoint/2010/main" val="18236811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My Princess Boy</a:t>
            </a:r>
            <a:endParaRPr lang="zh-TW" altLang="en-US" dirty="0" smtClean="0"/>
          </a:p>
        </p:txBody>
      </p:sp>
      <p:pic>
        <p:nvPicPr>
          <p:cNvPr id="6349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62" y="1450975"/>
            <a:ext cx="3292475" cy="3292475"/>
          </a:xfrm>
        </p:spPr>
      </p:pic>
    </p:spTree>
    <p:extLst>
      <p:ext uri="{BB962C8B-B14F-4D97-AF65-F5344CB8AC3E}">
        <p14:creationId xmlns:p14="http://schemas.microsoft.com/office/powerpoint/2010/main" val="18493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343</TotalTime>
  <Words>1099</Words>
  <Application>Microsoft Office PowerPoint</Application>
  <PresentationFormat>如螢幕大小 (16:9)</PresentationFormat>
  <Paragraphs>123</Paragraphs>
  <Slides>115</Slides>
  <Notes>22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115</vt:i4>
      </vt:variant>
    </vt:vector>
  </HeadingPairs>
  <TitlesOfParts>
    <vt:vector size="116" baseType="lpstr">
      <vt:lpstr>匯合</vt:lpstr>
      <vt:lpstr>繪本融入國中英語教學</vt:lpstr>
      <vt:lpstr>講師介紹</vt:lpstr>
      <vt:lpstr>台灣大學外國語文學研究所碩士班畢業， 高雄市立後勁國中英語教師。 </vt:lpstr>
      <vt:lpstr>為何要用繪本來活化英文教學？</vt:lpstr>
      <vt:lpstr> 美感養成。 </vt:lpstr>
      <vt:lpstr> 提供真實語境。 </vt:lpstr>
      <vt:lpstr> 藉由繪本圖文的生動呈現， 提高孩子學習英語的興趣與成就。 </vt:lpstr>
      <vt:lpstr>繪本融合融入國中英語教學？</vt:lpstr>
      <vt:lpstr>說個好聽的故事</vt:lpstr>
      <vt:lpstr>好故事總是能夠讓人豎起耳朵專注聆聽， 用英文繪本裡的好故事， 讓學生在愉快的氛圍下， 輕鬆接觸英語。 </vt:lpstr>
      <vt:lpstr>PowerPoint 簡報</vt:lpstr>
      <vt:lpstr>PowerPoint 簡報</vt:lpstr>
      <vt:lpstr>PowerPoint 簡報</vt:lpstr>
      <vt:lpstr>PowerPoint 簡報</vt:lpstr>
      <vt:lpstr>PowerPoint 簡報</vt:lpstr>
      <vt:lpstr>融入文法、句型教學中</vt:lpstr>
      <vt:lpstr>拿英文繪本來教文法、句型的好處是， 學生學到的文法句型是在一個有意義的context下出現的，學生往後會比較知道如何在適切的場合活用這些句子。  </vt:lpstr>
      <vt:lpstr>搭配國一文法 </vt:lpstr>
      <vt:lpstr>字母書</vt:lpstr>
      <vt:lpstr>PowerPoint 簡報</vt:lpstr>
      <vt:lpstr>PowerPoint 簡報</vt:lpstr>
      <vt:lpstr>PowerPoint 簡報</vt:lpstr>
      <vt:lpstr>現在進行式</vt:lpstr>
      <vt:lpstr>現在簡單式 Does…?問句</vt:lpstr>
      <vt:lpstr>There’s a shark in the park!</vt:lpstr>
      <vt:lpstr>PowerPoint 簡報</vt:lpstr>
      <vt:lpstr>I am in….</vt:lpstr>
      <vt:lpstr>以下是學生的作品： </vt:lpstr>
      <vt:lpstr>地方介詞(eg. up &amp; down, above &amp; below)</vt:lpstr>
      <vt:lpstr>How many~?</vt:lpstr>
      <vt:lpstr>PowerPoint 簡報</vt:lpstr>
      <vt:lpstr>PowerPoint 簡報</vt:lpstr>
      <vt:lpstr>because句型</vt:lpstr>
      <vt:lpstr>When…句型</vt:lpstr>
      <vt:lpstr>PowerPoint 簡報</vt:lpstr>
      <vt:lpstr>without的用法</vt:lpstr>
      <vt:lpstr>PowerPoint 簡報</vt:lpstr>
      <vt:lpstr>as…as…</vt:lpstr>
      <vt:lpstr>as…as…</vt:lpstr>
      <vt:lpstr>PowerPoint 簡報</vt:lpstr>
      <vt:lpstr>動名詞(Ving)的用法</vt:lpstr>
      <vt:lpstr>PowerPoint 簡報</vt:lpstr>
      <vt:lpstr>動名詞(Ving)的用法</vt:lpstr>
      <vt:lpstr>以下是我的九年級學生仿這本圖文小書的句型寫下的一些句子</vt:lpstr>
      <vt:lpstr>形容詞原級、比較級、最高級</vt:lpstr>
      <vt:lpstr> Frog and Fly: Four Slurpy Stories</vt:lpstr>
      <vt:lpstr>PowerPoint 簡報</vt:lpstr>
      <vt:lpstr>~ed vs. ~ing 形容詞</vt:lpstr>
      <vt:lpstr>所有格代名詞</vt:lpstr>
      <vt:lpstr>PowerPoint 簡報</vt:lpstr>
      <vt:lpstr>look like的用法</vt:lpstr>
      <vt:lpstr>PowerPoint 簡報</vt:lpstr>
      <vt:lpstr>had better +原形動詞</vt:lpstr>
      <vt:lpstr>how to (句型：how to +原形動詞) </vt:lpstr>
      <vt:lpstr>too…to…</vt:lpstr>
      <vt:lpstr>假設語氣if (與現在事實相反的假設)</vt:lpstr>
      <vt:lpstr>假設語氣if (未來假設)</vt:lpstr>
      <vt:lpstr>形容詞子句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現在完成式</vt:lpstr>
      <vt:lpstr>被動語態</vt:lpstr>
      <vt:lpstr>used to</vt:lpstr>
      <vt:lpstr>虛主詞的用法</vt:lpstr>
      <vt:lpstr>PowerPoint 簡報</vt:lpstr>
      <vt:lpstr>深度議題繪本慢慢帶</vt:lpstr>
      <vt:lpstr>我的議題繪本分類： 性別、公民平權、種族、戰爭、生態環保、生死、多元民族文化、關懷弱勢等。 </vt:lpstr>
      <vt:lpstr>引領學生閱讀新聞文章，亦可討論新聞背後帶出的議題；但繪本有圖像，圖像最能直接觸動人心，先藉由圖像去感受，學生更容易進入議題中。 </vt:lpstr>
      <vt:lpstr>英文議題繪本只是媒介、只是工具，希望藉此帶領孩子看到台灣以外的地方，與世界連結，並能關懷國際，以行動力讓世界變得更美麗。 </vt:lpstr>
      <vt:lpstr>由於議題繪本的用字遣詞較深，在國中帶議題英文繪本並不容易。可以先從單字沒有那麼多也沒有那麼難的議題繪本做起，帶領孩子藉由這些議題繪本走入世界，去關心除了自己以外的其他人事物，並培養身為一位世界公民該有的素養。 </vt:lpstr>
      <vt:lpstr>國中學生的單字量顯然是不足以做深度議題討論的，所以在討論議題時，我不會強求孩子一定要說英文，用中文來表達己見也很好。對我來說，帶議題繪本時，學習英語是附加價值，帶孩子深度思考與討論才是重點。 </vt:lpstr>
      <vt:lpstr> 多元民族文化與國際關懷相關繪本 </vt:lpstr>
      <vt:lpstr>A Thirst for Home(缺乏水資源的重大影響)</vt:lpstr>
      <vt:lpstr>Nasreen’s Secret School: A True Story from Afghanistan</vt:lpstr>
      <vt:lpstr>PowerPoint 簡報</vt:lpstr>
      <vt:lpstr>PowerPoint 簡報</vt:lpstr>
      <vt:lpstr>PowerPoint 簡報</vt:lpstr>
      <vt:lpstr>Rosa</vt:lpstr>
      <vt:lpstr>PowerPoint 簡報</vt:lpstr>
      <vt:lpstr>PowerPoint 簡報</vt:lpstr>
      <vt:lpstr>PowerPoint 簡報</vt:lpstr>
      <vt:lpstr>The Yellow Star:  The Legend of King Christian X of Denmark</vt:lpstr>
      <vt:lpstr>Faithful Elephants:  A True Story of Animals, People, and War</vt:lpstr>
      <vt:lpstr>PowerPoint 簡報</vt:lpstr>
      <vt:lpstr>Harry &amp; Hopper</vt:lpstr>
      <vt:lpstr>Michael Rosen’s Sad Book</vt:lpstr>
      <vt:lpstr>The Scar</vt:lpstr>
      <vt:lpstr>性別議題繪本</vt:lpstr>
      <vt:lpstr>William’s Doll</vt:lpstr>
      <vt:lpstr>And Tango Makes Three</vt:lpstr>
      <vt:lpstr>I Am Jazz</vt:lpstr>
      <vt:lpstr>My Princess Boy</vt:lpstr>
      <vt:lpstr>PowerPoint 簡報</vt:lpstr>
      <vt:lpstr>A Boy and a Jaguar</vt:lpstr>
      <vt:lpstr>Zoo</vt:lpstr>
      <vt:lpstr>PowerPoint 簡報</vt:lpstr>
      <vt:lpstr>Emmanuel’s Dream:  The True Story of Emmanuel Ofosu Yeboah</vt:lpstr>
      <vt:lpstr>The Boy Who Loved Math:  The Improbable Life of Paul Erdos</vt:lpstr>
      <vt:lpstr>Just Being Audrey</vt:lpstr>
      <vt:lpstr>PowerPoint 簡報</vt:lpstr>
      <vt:lpstr>Each Kindness</vt:lpstr>
      <vt:lpstr>PowerPoint 簡報</vt:lpstr>
      <vt:lpstr>PowerPoint 簡報</vt:lpstr>
      <vt:lpstr>PowerPoint 簡報</vt:lpstr>
      <vt:lpstr>PowerPoint 簡報</vt:lpstr>
      <vt:lpstr>PowerPoint 簡報</vt:lpstr>
      <vt:lpstr>我的聯絡方式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英文繪本融入國中英語教學</dc:title>
  <dc:creator>user</dc:creator>
  <cp:lastModifiedBy>user</cp:lastModifiedBy>
  <cp:revision>67</cp:revision>
  <dcterms:modified xsi:type="dcterms:W3CDTF">2017-09-07T08:42:35Z</dcterms:modified>
</cp:coreProperties>
</file>