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2"/>
  </p:notesMasterIdLst>
  <p:sldIdLst>
    <p:sldId id="492" r:id="rId2"/>
    <p:sldId id="450" r:id="rId3"/>
    <p:sldId id="494" r:id="rId4"/>
    <p:sldId id="495" r:id="rId5"/>
    <p:sldId id="496" r:id="rId6"/>
    <p:sldId id="497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6" r:id="rId16"/>
    <p:sldId id="507" r:id="rId17"/>
    <p:sldId id="508" r:id="rId18"/>
    <p:sldId id="509" r:id="rId19"/>
    <p:sldId id="510" r:id="rId20"/>
    <p:sldId id="511" r:id="rId21"/>
    <p:sldId id="512" r:id="rId22"/>
    <p:sldId id="513" r:id="rId23"/>
    <p:sldId id="514" r:id="rId24"/>
    <p:sldId id="515" r:id="rId25"/>
    <p:sldId id="295" r:id="rId26"/>
    <p:sldId id="535" r:id="rId27"/>
    <p:sldId id="536" r:id="rId28"/>
    <p:sldId id="537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45" r:id="rId37"/>
    <p:sldId id="306" r:id="rId38"/>
    <p:sldId id="559" r:id="rId39"/>
    <p:sldId id="560" r:id="rId40"/>
    <p:sldId id="561" r:id="rId41"/>
    <p:sldId id="562" r:id="rId42"/>
    <p:sldId id="563" r:id="rId43"/>
    <p:sldId id="564" r:id="rId44"/>
    <p:sldId id="565" r:id="rId45"/>
    <p:sldId id="566" r:id="rId46"/>
    <p:sldId id="567" r:id="rId47"/>
    <p:sldId id="568" r:id="rId48"/>
    <p:sldId id="569" r:id="rId49"/>
    <p:sldId id="293" r:id="rId50"/>
    <p:sldId id="318" r:id="rId51"/>
    <p:sldId id="588" r:id="rId52"/>
    <p:sldId id="589" r:id="rId53"/>
    <p:sldId id="590" r:id="rId54"/>
    <p:sldId id="591" r:id="rId55"/>
    <p:sldId id="593" r:id="rId56"/>
    <p:sldId id="594" r:id="rId57"/>
    <p:sldId id="595" r:id="rId58"/>
    <p:sldId id="596" r:id="rId59"/>
    <p:sldId id="597" r:id="rId60"/>
    <p:sldId id="598" r:id="rId61"/>
    <p:sldId id="599" r:id="rId62"/>
    <p:sldId id="600" r:id="rId63"/>
    <p:sldId id="601" r:id="rId64"/>
    <p:sldId id="602" r:id="rId65"/>
    <p:sldId id="603" r:id="rId66"/>
    <p:sldId id="604" r:id="rId67"/>
    <p:sldId id="606" r:id="rId68"/>
    <p:sldId id="607" r:id="rId69"/>
    <p:sldId id="666" r:id="rId70"/>
    <p:sldId id="608" r:id="rId71"/>
    <p:sldId id="609" r:id="rId72"/>
    <p:sldId id="610" r:id="rId73"/>
    <p:sldId id="611" r:id="rId74"/>
    <p:sldId id="612" r:id="rId75"/>
    <p:sldId id="613" r:id="rId76"/>
    <p:sldId id="614" r:id="rId77"/>
    <p:sldId id="615" r:id="rId78"/>
    <p:sldId id="616" r:id="rId79"/>
    <p:sldId id="617" r:id="rId80"/>
    <p:sldId id="618" r:id="rId81"/>
    <p:sldId id="619" r:id="rId82"/>
    <p:sldId id="620" r:id="rId83"/>
    <p:sldId id="621" r:id="rId84"/>
    <p:sldId id="622" r:id="rId85"/>
    <p:sldId id="623" r:id="rId86"/>
    <p:sldId id="624" r:id="rId87"/>
    <p:sldId id="625" r:id="rId88"/>
    <p:sldId id="626" r:id="rId89"/>
    <p:sldId id="628" r:id="rId90"/>
    <p:sldId id="629" r:id="rId91"/>
    <p:sldId id="676" r:id="rId92"/>
    <p:sldId id="679" r:id="rId93"/>
    <p:sldId id="632" r:id="rId94"/>
    <p:sldId id="633" r:id="rId95"/>
    <p:sldId id="634" r:id="rId96"/>
    <p:sldId id="635" r:id="rId97"/>
    <p:sldId id="636" r:id="rId98"/>
    <p:sldId id="668" r:id="rId99"/>
    <p:sldId id="638" r:id="rId100"/>
    <p:sldId id="677" r:id="rId101"/>
    <p:sldId id="641" r:id="rId102"/>
    <p:sldId id="642" r:id="rId103"/>
    <p:sldId id="643" r:id="rId104"/>
    <p:sldId id="644" r:id="rId105"/>
    <p:sldId id="645" r:id="rId106"/>
    <p:sldId id="646" r:id="rId107"/>
    <p:sldId id="647" r:id="rId108"/>
    <p:sldId id="648" r:id="rId109"/>
    <p:sldId id="649" r:id="rId110"/>
    <p:sldId id="650" r:id="rId111"/>
    <p:sldId id="678" r:id="rId112"/>
    <p:sldId id="672" r:id="rId113"/>
    <p:sldId id="673" r:id="rId114"/>
    <p:sldId id="654" r:id="rId115"/>
    <p:sldId id="655" r:id="rId116"/>
    <p:sldId id="656" r:id="rId117"/>
    <p:sldId id="674" r:id="rId118"/>
    <p:sldId id="675" r:id="rId119"/>
    <p:sldId id="659" r:id="rId120"/>
    <p:sldId id="660" r:id="rId121"/>
    <p:sldId id="661" r:id="rId122"/>
    <p:sldId id="662" r:id="rId123"/>
    <p:sldId id="663" r:id="rId124"/>
    <p:sldId id="356" r:id="rId125"/>
    <p:sldId id="319" r:id="rId126"/>
    <p:sldId id="320" r:id="rId127"/>
    <p:sldId id="321" r:id="rId128"/>
    <p:sldId id="322" r:id="rId129"/>
    <p:sldId id="323" r:id="rId130"/>
    <p:sldId id="324" r:id="rId131"/>
    <p:sldId id="325" r:id="rId132"/>
    <p:sldId id="326" r:id="rId133"/>
    <p:sldId id="327" r:id="rId134"/>
    <p:sldId id="328" r:id="rId135"/>
    <p:sldId id="329" r:id="rId136"/>
    <p:sldId id="330" r:id="rId137"/>
    <p:sldId id="331" r:id="rId138"/>
    <p:sldId id="471" r:id="rId139"/>
    <p:sldId id="472" r:id="rId140"/>
    <p:sldId id="334" r:id="rId141"/>
    <p:sldId id="335" r:id="rId142"/>
    <p:sldId id="336" r:id="rId143"/>
    <p:sldId id="586" r:id="rId144"/>
    <p:sldId id="338" r:id="rId145"/>
    <p:sldId id="339" r:id="rId146"/>
    <p:sldId id="341" r:id="rId147"/>
    <p:sldId id="343" r:id="rId148"/>
    <p:sldId id="345" r:id="rId149"/>
    <p:sldId id="346" r:id="rId150"/>
    <p:sldId id="347" r:id="rId151"/>
    <p:sldId id="348" r:id="rId152"/>
    <p:sldId id="349" r:id="rId153"/>
    <p:sldId id="350" r:id="rId154"/>
    <p:sldId id="351" r:id="rId155"/>
    <p:sldId id="352" r:id="rId156"/>
    <p:sldId id="353" r:id="rId157"/>
    <p:sldId id="354" r:id="rId158"/>
    <p:sldId id="358" r:id="rId159"/>
    <p:sldId id="355" r:id="rId160"/>
    <p:sldId id="363" r:id="rId161"/>
    <p:sldId id="548" r:id="rId162"/>
    <p:sldId id="549" r:id="rId163"/>
    <p:sldId id="550" r:id="rId164"/>
    <p:sldId id="551" r:id="rId165"/>
    <p:sldId id="368" r:id="rId166"/>
    <p:sldId id="447" r:id="rId167"/>
    <p:sldId id="448" r:id="rId168"/>
    <p:sldId id="449" r:id="rId169"/>
    <p:sldId id="369" r:id="rId170"/>
    <p:sldId id="370" r:id="rId171"/>
    <p:sldId id="371" r:id="rId172"/>
    <p:sldId id="372" r:id="rId173"/>
    <p:sldId id="373" r:id="rId174"/>
    <p:sldId id="374" r:id="rId175"/>
    <p:sldId id="375" r:id="rId176"/>
    <p:sldId id="376" r:id="rId177"/>
    <p:sldId id="574" r:id="rId178"/>
    <p:sldId id="377" r:id="rId179"/>
    <p:sldId id="378" r:id="rId180"/>
    <p:sldId id="575" r:id="rId181"/>
    <p:sldId id="576" r:id="rId182"/>
    <p:sldId id="381" r:id="rId183"/>
    <p:sldId id="382" r:id="rId184"/>
    <p:sldId id="383" r:id="rId185"/>
    <p:sldId id="384" r:id="rId186"/>
    <p:sldId id="584" r:id="rId187"/>
    <p:sldId id="582" r:id="rId188"/>
    <p:sldId id="583" r:id="rId189"/>
    <p:sldId id="585" r:id="rId190"/>
    <p:sldId id="579" r:id="rId191"/>
    <p:sldId id="556" r:id="rId192"/>
    <p:sldId id="557" r:id="rId193"/>
    <p:sldId id="386" r:id="rId194"/>
    <p:sldId id="387" r:id="rId195"/>
    <p:sldId id="558" r:id="rId196"/>
    <p:sldId id="388" r:id="rId197"/>
    <p:sldId id="359" r:id="rId198"/>
    <p:sldId id="360" r:id="rId199"/>
    <p:sldId id="361" r:id="rId200"/>
    <p:sldId id="362" r:id="rId201"/>
  </p:sldIdLst>
  <p:sldSz cx="9144000" cy="6858000" type="screen4x3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57257D"/>
    <a:srgbClr val="FF9900"/>
    <a:srgbClr val="7030A0"/>
    <a:srgbClr val="ECDFF5"/>
    <a:srgbClr val="3333FF"/>
    <a:srgbClr val="E2CFF1"/>
    <a:srgbClr val="00B050"/>
    <a:srgbClr val="F7964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3975" autoAdjust="0"/>
  </p:normalViewPr>
  <p:slideViewPr>
    <p:cSldViewPr>
      <p:cViewPr>
        <p:scale>
          <a:sx n="100" d="100"/>
          <a:sy n="100" d="100"/>
        </p:scale>
        <p:origin x="-1842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19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notesMaster" Target="notesMasters/notes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788555-3591-49D1-8BB7-884DACD2AF71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F1BFB099-F1C6-4C9A-8D93-2F3E0166E2FA}">
      <dgm:prSet phldrT="[文字]" custT="1"/>
      <dgm:spPr>
        <a:solidFill>
          <a:srgbClr val="FF9900"/>
        </a:solidFill>
      </dgm:spPr>
      <dgm:t>
        <a:bodyPr/>
        <a:lstStyle/>
        <a:p>
          <a:r>
            <a:rPr lang="zh-TW" altLang="en-US" sz="30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組織化</a:t>
          </a:r>
          <a:endParaRPr lang="zh-TW" altLang="en-US" sz="30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3AA10730-F1E8-43AC-B810-B26FB70E4983}" type="parTrans" cxnId="{DBFB68D7-6979-490F-A283-4F055AE4D489}">
      <dgm:prSet/>
      <dgm:spPr/>
      <dgm:t>
        <a:bodyPr/>
        <a:lstStyle/>
        <a:p>
          <a:endParaRPr lang="zh-TW" altLang="en-US"/>
        </a:p>
      </dgm:t>
    </dgm:pt>
    <dgm:pt modelId="{DEDF0539-35F2-452A-90CF-EE5D5909B060}" type="sibTrans" cxnId="{DBFB68D7-6979-490F-A283-4F055AE4D489}">
      <dgm:prSet/>
      <dgm:spPr/>
      <dgm:t>
        <a:bodyPr/>
        <a:lstStyle/>
        <a:p>
          <a:endParaRPr lang="zh-TW" altLang="en-US"/>
        </a:p>
      </dgm:t>
    </dgm:pt>
    <dgm:pt modelId="{3B52A5CC-D799-44D4-9159-986823D29D9E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30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問題化</a:t>
          </a:r>
          <a:endParaRPr lang="zh-TW" altLang="en-US" sz="30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5193BA71-E780-4FF5-8B5D-7917E0493933}" type="parTrans" cxnId="{3F5B0A7D-7734-4459-9BC0-19371A0DE701}">
      <dgm:prSet/>
      <dgm:spPr/>
      <dgm:t>
        <a:bodyPr/>
        <a:lstStyle/>
        <a:p>
          <a:endParaRPr lang="zh-TW" altLang="en-US"/>
        </a:p>
      </dgm:t>
    </dgm:pt>
    <dgm:pt modelId="{7152756D-71EA-448F-B666-322EB0CC08BC}" type="sibTrans" cxnId="{3F5B0A7D-7734-4459-9BC0-19371A0DE701}">
      <dgm:prSet/>
      <dgm:spPr/>
      <dgm:t>
        <a:bodyPr/>
        <a:lstStyle/>
        <a:p>
          <a:endParaRPr lang="zh-TW" altLang="en-US"/>
        </a:p>
      </dgm:t>
    </dgm:pt>
    <dgm:pt modelId="{84176F87-37D0-4E5C-B707-51B42C9FCDBC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30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精簡化</a:t>
          </a:r>
          <a:endParaRPr lang="zh-TW" altLang="en-US" sz="30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30C5BC21-10D3-4D34-8ED5-1A2FEA513C7F}" type="parTrans" cxnId="{F905450B-AC0D-4C2E-AEDF-50DF826EC510}">
      <dgm:prSet/>
      <dgm:spPr/>
      <dgm:t>
        <a:bodyPr/>
        <a:lstStyle/>
        <a:p>
          <a:endParaRPr lang="zh-TW" altLang="en-US"/>
        </a:p>
      </dgm:t>
    </dgm:pt>
    <dgm:pt modelId="{80E7B766-56BA-4AE5-B564-828D15CEB1A0}" type="sibTrans" cxnId="{F905450B-AC0D-4C2E-AEDF-50DF826EC510}">
      <dgm:prSet/>
      <dgm:spPr/>
      <dgm:t>
        <a:bodyPr/>
        <a:lstStyle/>
        <a:p>
          <a:endParaRPr lang="zh-TW" altLang="en-US"/>
        </a:p>
      </dgm:t>
    </dgm:pt>
    <dgm:pt modelId="{1D6DCB29-5F44-4F09-AB4B-F8BD75F486AE}" type="pres">
      <dgm:prSet presAssocID="{4E788555-3591-49D1-8BB7-884DACD2AF71}" presName="compositeShape" presStyleCnt="0">
        <dgm:presLayoutVars>
          <dgm:chMax val="7"/>
          <dgm:dir/>
          <dgm:resizeHandles val="exact"/>
        </dgm:presLayoutVars>
      </dgm:prSet>
      <dgm:spPr/>
    </dgm:pt>
    <dgm:pt modelId="{36F750E1-B71B-4FE6-A116-3D896225C35D}" type="pres">
      <dgm:prSet presAssocID="{4E788555-3591-49D1-8BB7-884DACD2AF71}" presName="wedge1" presStyleLbl="node1" presStyleIdx="0" presStyleCnt="3" custScaleX="86676" custScaleY="86676" custLinFactNeighborX="-5097" custLinFactNeighborY="3173"/>
      <dgm:spPr/>
      <dgm:t>
        <a:bodyPr/>
        <a:lstStyle/>
        <a:p>
          <a:endParaRPr lang="zh-TW" altLang="en-US"/>
        </a:p>
      </dgm:t>
    </dgm:pt>
    <dgm:pt modelId="{C6B07060-1AF5-41DA-AB79-082E9F9CEF0B}" type="pres">
      <dgm:prSet presAssocID="{4E788555-3591-49D1-8BB7-884DACD2AF7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704A71-41B0-4CA7-84E2-1FA7557F7007}" type="pres">
      <dgm:prSet presAssocID="{4E788555-3591-49D1-8BB7-884DACD2AF71}" presName="wedge2" presStyleLbl="node1" presStyleIdx="1" presStyleCnt="3" custScaleX="86676" custScaleY="86676"/>
      <dgm:spPr/>
      <dgm:t>
        <a:bodyPr/>
        <a:lstStyle/>
        <a:p>
          <a:endParaRPr lang="zh-TW" altLang="en-US"/>
        </a:p>
      </dgm:t>
    </dgm:pt>
    <dgm:pt modelId="{D5AC6663-46CA-467D-BA09-82B1101BF9C4}" type="pres">
      <dgm:prSet presAssocID="{4E788555-3591-49D1-8BB7-884DACD2AF7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C7E19F-AFFF-495F-9C23-B3EE57724CD9}" type="pres">
      <dgm:prSet presAssocID="{4E788555-3591-49D1-8BB7-884DACD2AF71}" presName="wedge3" presStyleLbl="node1" presStyleIdx="2" presStyleCnt="3" custScaleX="86676" custScaleY="86676"/>
      <dgm:spPr/>
      <dgm:t>
        <a:bodyPr/>
        <a:lstStyle/>
        <a:p>
          <a:endParaRPr lang="zh-TW" altLang="en-US"/>
        </a:p>
      </dgm:t>
    </dgm:pt>
    <dgm:pt modelId="{459B4128-59BC-4D0B-9D0D-361032400F0C}" type="pres">
      <dgm:prSet presAssocID="{4E788555-3591-49D1-8BB7-884DACD2AF7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2C2D70A-E135-49B5-AC70-EE2B3D004F15}" type="presOf" srcId="{4E788555-3591-49D1-8BB7-884DACD2AF71}" destId="{1D6DCB29-5F44-4F09-AB4B-F8BD75F486AE}" srcOrd="0" destOrd="0" presId="urn:microsoft.com/office/officeart/2005/8/layout/chart3"/>
    <dgm:cxn modelId="{A05A4ACB-F406-4507-939A-88870C864698}" type="presOf" srcId="{84176F87-37D0-4E5C-B707-51B42C9FCDBC}" destId="{459B4128-59BC-4D0B-9D0D-361032400F0C}" srcOrd="1" destOrd="0" presId="urn:microsoft.com/office/officeart/2005/8/layout/chart3"/>
    <dgm:cxn modelId="{BC530C77-1E9A-4FB6-B04D-08D992A6EB7A}" type="presOf" srcId="{3B52A5CC-D799-44D4-9159-986823D29D9E}" destId="{24704A71-41B0-4CA7-84E2-1FA7557F7007}" srcOrd="0" destOrd="0" presId="urn:microsoft.com/office/officeart/2005/8/layout/chart3"/>
    <dgm:cxn modelId="{56B619BB-EAE9-4B16-85F9-168348C41F91}" type="presOf" srcId="{F1BFB099-F1C6-4C9A-8D93-2F3E0166E2FA}" destId="{C6B07060-1AF5-41DA-AB79-082E9F9CEF0B}" srcOrd="1" destOrd="0" presId="urn:microsoft.com/office/officeart/2005/8/layout/chart3"/>
    <dgm:cxn modelId="{E34C9163-EF74-473A-9F39-D491C5D2B556}" type="presOf" srcId="{3B52A5CC-D799-44D4-9159-986823D29D9E}" destId="{D5AC6663-46CA-467D-BA09-82B1101BF9C4}" srcOrd="1" destOrd="0" presId="urn:microsoft.com/office/officeart/2005/8/layout/chart3"/>
    <dgm:cxn modelId="{3F5B0A7D-7734-4459-9BC0-19371A0DE701}" srcId="{4E788555-3591-49D1-8BB7-884DACD2AF71}" destId="{3B52A5CC-D799-44D4-9159-986823D29D9E}" srcOrd="1" destOrd="0" parTransId="{5193BA71-E780-4FF5-8B5D-7917E0493933}" sibTransId="{7152756D-71EA-448F-B666-322EB0CC08BC}"/>
    <dgm:cxn modelId="{F905450B-AC0D-4C2E-AEDF-50DF826EC510}" srcId="{4E788555-3591-49D1-8BB7-884DACD2AF71}" destId="{84176F87-37D0-4E5C-B707-51B42C9FCDBC}" srcOrd="2" destOrd="0" parTransId="{30C5BC21-10D3-4D34-8ED5-1A2FEA513C7F}" sibTransId="{80E7B766-56BA-4AE5-B564-828D15CEB1A0}"/>
    <dgm:cxn modelId="{F1BC1107-70DE-4F08-979B-154481998EB4}" type="presOf" srcId="{84176F87-37D0-4E5C-B707-51B42C9FCDBC}" destId="{CCC7E19F-AFFF-495F-9C23-B3EE57724CD9}" srcOrd="0" destOrd="0" presId="urn:microsoft.com/office/officeart/2005/8/layout/chart3"/>
    <dgm:cxn modelId="{D86252DB-FD16-4CEA-A1C2-3090F1E750A8}" type="presOf" srcId="{F1BFB099-F1C6-4C9A-8D93-2F3E0166E2FA}" destId="{36F750E1-B71B-4FE6-A116-3D896225C35D}" srcOrd="0" destOrd="0" presId="urn:microsoft.com/office/officeart/2005/8/layout/chart3"/>
    <dgm:cxn modelId="{DBFB68D7-6979-490F-A283-4F055AE4D489}" srcId="{4E788555-3591-49D1-8BB7-884DACD2AF71}" destId="{F1BFB099-F1C6-4C9A-8D93-2F3E0166E2FA}" srcOrd="0" destOrd="0" parTransId="{3AA10730-F1E8-43AC-B810-B26FB70E4983}" sibTransId="{DEDF0539-35F2-452A-90CF-EE5D5909B060}"/>
    <dgm:cxn modelId="{52140A86-545D-431D-A65E-B5C90A792F1F}" type="presParOf" srcId="{1D6DCB29-5F44-4F09-AB4B-F8BD75F486AE}" destId="{36F750E1-B71B-4FE6-A116-3D896225C35D}" srcOrd="0" destOrd="0" presId="urn:microsoft.com/office/officeart/2005/8/layout/chart3"/>
    <dgm:cxn modelId="{04B785F9-9BE2-4331-A920-E4854AC8B2F5}" type="presParOf" srcId="{1D6DCB29-5F44-4F09-AB4B-F8BD75F486AE}" destId="{C6B07060-1AF5-41DA-AB79-082E9F9CEF0B}" srcOrd="1" destOrd="0" presId="urn:microsoft.com/office/officeart/2005/8/layout/chart3"/>
    <dgm:cxn modelId="{6D3030AC-96F6-480D-9C33-0587179BACDC}" type="presParOf" srcId="{1D6DCB29-5F44-4F09-AB4B-F8BD75F486AE}" destId="{24704A71-41B0-4CA7-84E2-1FA7557F7007}" srcOrd="2" destOrd="0" presId="urn:microsoft.com/office/officeart/2005/8/layout/chart3"/>
    <dgm:cxn modelId="{7C3CCAE4-36D6-405F-9DA9-2307B9D4E002}" type="presParOf" srcId="{1D6DCB29-5F44-4F09-AB4B-F8BD75F486AE}" destId="{D5AC6663-46CA-467D-BA09-82B1101BF9C4}" srcOrd="3" destOrd="0" presId="urn:microsoft.com/office/officeart/2005/8/layout/chart3"/>
    <dgm:cxn modelId="{6E1884CF-86AB-483B-A650-EA6C985EBC38}" type="presParOf" srcId="{1D6DCB29-5F44-4F09-AB4B-F8BD75F486AE}" destId="{CCC7E19F-AFFF-495F-9C23-B3EE57724CD9}" srcOrd="4" destOrd="0" presId="urn:microsoft.com/office/officeart/2005/8/layout/chart3"/>
    <dgm:cxn modelId="{1B00516B-FD18-40FB-B32A-69CFE39AACA1}" type="presParOf" srcId="{1D6DCB29-5F44-4F09-AB4B-F8BD75F486AE}" destId="{459B4128-59BC-4D0B-9D0D-361032400F0C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C8E2F9-0350-43C5-AC22-212012E5CD1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ED19F7E-BBBB-43D4-89D5-6EF8B8BA7789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>不超過三個問題的預習要求</a:t>
          </a:r>
          <a:endParaRPr lang="zh-TW" altLang="en-US" sz="2200" dirty="0">
            <a:latin typeface="Times New Roman" panose="02020603050405020304" pitchFamily="18" charset="0"/>
            <a:ea typeface="華康儷中黑" panose="020B0509000000000000" pitchFamily="49" charset="-120"/>
            <a:cs typeface="Times New Roman" panose="02020603050405020304" pitchFamily="18" charset="0"/>
          </a:endParaRPr>
        </a:p>
      </dgm:t>
    </dgm:pt>
    <dgm:pt modelId="{FD4D1440-0880-4C58-A79A-D90CCDE1A9F8}" type="parTrans" cxnId="{6EA592F3-F2F0-4B7F-B686-1C97277D7FA3}">
      <dgm:prSet/>
      <dgm:spPr/>
      <dgm:t>
        <a:bodyPr/>
        <a:lstStyle/>
        <a:p>
          <a:endParaRPr lang="zh-TW" altLang="en-US"/>
        </a:p>
      </dgm:t>
    </dgm:pt>
    <dgm:pt modelId="{FC1759E7-1AE6-47DD-83B1-C1504533C071}" type="sibTrans" cxnId="{6EA592F3-F2F0-4B7F-B686-1C97277D7FA3}">
      <dgm:prSet/>
      <dgm:spPr/>
      <dgm:t>
        <a:bodyPr/>
        <a:lstStyle/>
        <a:p>
          <a:endParaRPr lang="zh-TW" altLang="en-US"/>
        </a:p>
      </dgm:t>
    </dgm:pt>
    <dgm:pt modelId="{E6A1547A-554A-4267-A128-81BECE513126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chemeClr val="tx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只要求學生找出與學習主題最關鍵的訊息即可。</a:t>
          </a:r>
          <a:endParaRPr lang="zh-TW" altLang="en-US" sz="2000" dirty="0">
            <a:solidFill>
              <a:schemeClr val="tx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98E2E1F9-7B70-4AFF-9AA9-471F71AA95C7}" type="parTrans" cxnId="{29A73EB3-ECED-4194-814D-AF90DE05CCBE}">
      <dgm:prSet/>
      <dgm:spPr/>
      <dgm:t>
        <a:bodyPr/>
        <a:lstStyle/>
        <a:p>
          <a:endParaRPr lang="zh-TW" altLang="en-US"/>
        </a:p>
      </dgm:t>
    </dgm:pt>
    <dgm:pt modelId="{F135969A-F18B-4871-A99D-6ED5018BE604}" type="sibTrans" cxnId="{29A73EB3-ECED-4194-814D-AF90DE05CCBE}">
      <dgm:prSet/>
      <dgm:spPr/>
      <dgm:t>
        <a:bodyPr/>
        <a:lstStyle/>
        <a:p>
          <a:endParaRPr lang="zh-TW" altLang="en-US"/>
        </a:p>
      </dgm:t>
    </dgm:pt>
    <dgm:pt modelId="{55C3CEFA-9129-4D46-95EB-FDF27726AD35}">
      <dgm:prSet phldrT="[文字]" custT="1"/>
      <dgm:spPr>
        <a:solidFill>
          <a:srgbClr val="FF9900"/>
        </a:solidFill>
      </dgm:spPr>
      <dgm:t>
        <a:bodyPr/>
        <a:lstStyle/>
        <a:p>
          <a:r>
            <a:rPr lang="zh-TW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>儘可能在</a:t>
          </a:r>
          <a:r>
            <a:rPr lang="en-US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>10</a:t>
          </a:r>
          <a:r>
            <a:rPr lang="zh-TW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>分鐘以內就可以完成</a:t>
          </a:r>
          <a:endParaRPr lang="zh-TW" altLang="en-US" sz="2200" dirty="0">
            <a:latin typeface="Times New Roman" panose="02020603050405020304" pitchFamily="18" charset="0"/>
            <a:ea typeface="華康儷中黑" panose="020B0509000000000000" pitchFamily="49" charset="-120"/>
            <a:cs typeface="Times New Roman" panose="02020603050405020304" pitchFamily="18" charset="0"/>
          </a:endParaRPr>
        </a:p>
      </dgm:t>
    </dgm:pt>
    <dgm:pt modelId="{C5799C9E-4A72-43FA-B6A9-8976705C8B33}" type="parTrans" cxnId="{D887A1A3-967B-4963-8D77-B4038FD21FBD}">
      <dgm:prSet/>
      <dgm:spPr/>
      <dgm:t>
        <a:bodyPr/>
        <a:lstStyle/>
        <a:p>
          <a:endParaRPr lang="zh-TW" altLang="en-US"/>
        </a:p>
      </dgm:t>
    </dgm:pt>
    <dgm:pt modelId="{F54EC62B-9785-4AB3-8FA2-02A39CCACCD2}" type="sibTrans" cxnId="{D887A1A3-967B-4963-8D77-B4038FD21FBD}">
      <dgm:prSet/>
      <dgm:spPr/>
      <dgm:t>
        <a:bodyPr/>
        <a:lstStyle/>
        <a:p>
          <a:endParaRPr lang="zh-TW" altLang="en-US"/>
        </a:p>
      </dgm:t>
    </dgm:pt>
    <dgm:pt modelId="{E2E4083F-E8C9-46A4-8F79-1B57F4B194C8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chemeClr val="tx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以確保多數學生都做得到、也願意做</a:t>
          </a:r>
          <a:endParaRPr lang="zh-TW" altLang="en-US" sz="2000" dirty="0">
            <a:solidFill>
              <a:schemeClr val="tx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D3DE53E8-084F-4239-933B-CEB114594F2D}" type="parTrans" cxnId="{558AF5FE-EE0E-44D9-A377-23DBC1D142FA}">
      <dgm:prSet/>
      <dgm:spPr/>
      <dgm:t>
        <a:bodyPr/>
        <a:lstStyle/>
        <a:p>
          <a:endParaRPr lang="zh-TW" altLang="en-US"/>
        </a:p>
      </dgm:t>
    </dgm:pt>
    <dgm:pt modelId="{2CF29095-8FB7-477A-8358-CF15FF0AB0EC}" type="sibTrans" cxnId="{558AF5FE-EE0E-44D9-A377-23DBC1D142FA}">
      <dgm:prSet/>
      <dgm:spPr/>
      <dgm:t>
        <a:bodyPr/>
        <a:lstStyle/>
        <a:p>
          <a:endParaRPr lang="zh-TW" altLang="en-US"/>
        </a:p>
      </dgm:t>
    </dgm:pt>
    <dgm:pt modelId="{D398BCEC-AE09-4969-8336-B579E8A6F5A6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chemeClr val="tx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請學生輪流擔綱進行檢核</a:t>
          </a:r>
          <a:endParaRPr lang="zh-TW" altLang="en-US" sz="2000" dirty="0">
            <a:solidFill>
              <a:schemeClr val="tx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0D06BCCC-48F2-47FE-820D-96AA00470344}" type="parTrans" cxnId="{87357BFE-8014-49E4-B94C-AD1CC1111C8E}">
      <dgm:prSet/>
      <dgm:spPr/>
      <dgm:t>
        <a:bodyPr/>
        <a:lstStyle/>
        <a:p>
          <a:endParaRPr lang="zh-TW" altLang="en-US"/>
        </a:p>
      </dgm:t>
    </dgm:pt>
    <dgm:pt modelId="{715C2E9A-0EC4-49C8-9D1D-4CA8521926EA}" type="sibTrans" cxnId="{87357BFE-8014-49E4-B94C-AD1CC1111C8E}">
      <dgm:prSet/>
      <dgm:spPr/>
      <dgm:t>
        <a:bodyPr/>
        <a:lstStyle/>
        <a:p>
          <a:endParaRPr lang="zh-TW" altLang="en-US"/>
        </a:p>
      </dgm:t>
    </dgm:pt>
    <dgm:pt modelId="{637EBA45-5B5C-43BB-BD06-AFAA51898D70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>上課前進行預習完成情形的檢核</a:t>
          </a:r>
          <a:endParaRPr lang="zh-TW" altLang="en-US" sz="2200" dirty="0">
            <a:latin typeface="Times New Roman" panose="02020603050405020304" pitchFamily="18" charset="0"/>
            <a:ea typeface="華康儷中黑" panose="020B0509000000000000" pitchFamily="49" charset="-120"/>
            <a:cs typeface="Times New Roman" panose="02020603050405020304" pitchFamily="18" charset="0"/>
          </a:endParaRPr>
        </a:p>
      </dgm:t>
    </dgm:pt>
    <dgm:pt modelId="{6FEBB913-8858-492B-B035-BD4A39A5D3A1}" type="parTrans" cxnId="{028A6552-C1B9-48D8-AC5F-DBB3366481A4}">
      <dgm:prSet/>
      <dgm:spPr/>
      <dgm:t>
        <a:bodyPr/>
        <a:lstStyle/>
        <a:p>
          <a:endParaRPr lang="zh-TW" altLang="en-US"/>
        </a:p>
      </dgm:t>
    </dgm:pt>
    <dgm:pt modelId="{52FF4D1F-9521-4C6E-BDB0-3C13180BD35C}" type="sibTrans" cxnId="{028A6552-C1B9-48D8-AC5F-DBB3366481A4}">
      <dgm:prSet/>
      <dgm:spPr/>
      <dgm:t>
        <a:bodyPr/>
        <a:lstStyle/>
        <a:p>
          <a:endParaRPr lang="zh-TW" altLang="en-US"/>
        </a:p>
      </dgm:t>
    </dgm:pt>
    <dgm:pt modelId="{5A9BFAE0-38C6-4F89-A32B-170D12D5C86A}">
      <dgm:prSet custT="1"/>
      <dgm:spPr/>
      <dgm:t>
        <a:bodyPr/>
        <a:lstStyle/>
        <a:p>
          <a:r>
            <a:rPr lang="zh-TW" altLang="en-US" sz="2000" dirty="0" smtClean="0">
              <a:solidFill>
                <a:schemeClr val="tx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以預習內容進行課前測驗</a:t>
          </a:r>
          <a:endParaRPr lang="zh-TW" altLang="en-US" sz="2000" dirty="0">
            <a:solidFill>
              <a:schemeClr val="tx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9E930A38-4F91-45E8-9BA9-676DAA090FE8}" type="parTrans" cxnId="{2487F395-9B35-4A98-B08D-6FE9F1D1ABC9}">
      <dgm:prSet/>
      <dgm:spPr/>
      <dgm:t>
        <a:bodyPr/>
        <a:lstStyle/>
        <a:p>
          <a:endParaRPr lang="zh-TW" altLang="en-US"/>
        </a:p>
      </dgm:t>
    </dgm:pt>
    <dgm:pt modelId="{9D7F536E-62A4-4B65-8175-8468B2DCAD50}" type="sibTrans" cxnId="{2487F395-9B35-4A98-B08D-6FE9F1D1ABC9}">
      <dgm:prSet/>
      <dgm:spPr/>
      <dgm:t>
        <a:bodyPr/>
        <a:lstStyle/>
        <a:p>
          <a:endParaRPr lang="zh-TW" altLang="en-US"/>
        </a:p>
      </dgm:t>
    </dgm:pt>
    <dgm:pt modelId="{8CE1BB84-E301-4233-9C90-5E663A8243B2}">
      <dgm:prSet custT="1"/>
      <dgm:spPr/>
      <dgm:t>
        <a:bodyPr/>
        <a:lstStyle/>
        <a:p>
          <a:r>
            <a:rPr lang="zh-TW" altLang="en-US" sz="2000" dirty="0" smtClean="0">
              <a:solidFill>
                <a:schemeClr val="tx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不用跟沒完成的學生生氣；即使多數學生都完成了，也可以給幾分鐘讓學生交流一下自己預習的發現與成果，以利課堂的互動與分享</a:t>
          </a:r>
          <a:endParaRPr lang="zh-TW" altLang="en-US" sz="2000" dirty="0">
            <a:solidFill>
              <a:schemeClr val="tx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EF0D89A2-956E-4420-B6C0-09F717FCDA00}" type="parTrans" cxnId="{1E4E5A64-58ED-456C-9412-7805E029D0B0}">
      <dgm:prSet/>
      <dgm:spPr/>
      <dgm:t>
        <a:bodyPr/>
        <a:lstStyle/>
        <a:p>
          <a:endParaRPr lang="zh-TW" altLang="en-US"/>
        </a:p>
      </dgm:t>
    </dgm:pt>
    <dgm:pt modelId="{84310C9B-C588-4ECB-9F66-DC7DC21AB318}" type="sibTrans" cxnId="{1E4E5A64-58ED-456C-9412-7805E029D0B0}">
      <dgm:prSet/>
      <dgm:spPr/>
      <dgm:t>
        <a:bodyPr/>
        <a:lstStyle/>
        <a:p>
          <a:endParaRPr lang="zh-TW" altLang="en-US"/>
        </a:p>
      </dgm:t>
    </dgm:pt>
    <dgm:pt modelId="{5F119F88-527F-4855-8684-6B05B9EF6E66}">
      <dgm:prSet custT="1"/>
      <dgm:spPr>
        <a:solidFill>
          <a:srgbClr val="C00000"/>
        </a:solidFill>
      </dgm:spPr>
      <dgm:t>
        <a:bodyPr/>
        <a:lstStyle/>
        <a:p>
          <a:r>
            <a:rPr lang="zh-TW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>如果多數學生的環境真的不容許他們在課外完成，一上課就先給</a:t>
          </a:r>
          <a:r>
            <a:rPr lang="en-US" altLang="zh-TW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/>
          </a:r>
          <a:br>
            <a:rPr lang="en-US" altLang="zh-TW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</a:br>
          <a:r>
            <a:rPr lang="zh-TW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>學生</a:t>
          </a:r>
          <a:r>
            <a:rPr lang="en-US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>3-5</a:t>
          </a:r>
          <a:r>
            <a:rPr lang="zh-TW" sz="22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rPr>
            <a:t>分鐘，透過小組協同，進行「補救」性的預習活動</a:t>
          </a:r>
          <a:endParaRPr lang="zh-TW" altLang="en-US" sz="2200" dirty="0">
            <a:latin typeface="Times New Roman" panose="02020603050405020304" pitchFamily="18" charset="0"/>
            <a:ea typeface="華康儷中黑" panose="020B0509000000000000" pitchFamily="49" charset="-120"/>
            <a:cs typeface="Times New Roman" panose="02020603050405020304" pitchFamily="18" charset="0"/>
          </a:endParaRPr>
        </a:p>
      </dgm:t>
    </dgm:pt>
    <dgm:pt modelId="{DED0DC8C-345E-41AA-A381-90E5346690BC}" type="parTrans" cxnId="{E7B0E140-48A7-425C-BB95-B3C656F3324F}">
      <dgm:prSet/>
      <dgm:spPr/>
      <dgm:t>
        <a:bodyPr/>
        <a:lstStyle/>
        <a:p>
          <a:endParaRPr lang="zh-TW" altLang="en-US"/>
        </a:p>
      </dgm:t>
    </dgm:pt>
    <dgm:pt modelId="{2F96CD05-1AAF-4805-A810-C9CEBBC83467}" type="sibTrans" cxnId="{E7B0E140-48A7-425C-BB95-B3C656F3324F}">
      <dgm:prSet/>
      <dgm:spPr/>
      <dgm:t>
        <a:bodyPr/>
        <a:lstStyle/>
        <a:p>
          <a:endParaRPr lang="zh-TW" altLang="en-US"/>
        </a:p>
      </dgm:t>
    </dgm:pt>
    <dgm:pt modelId="{91328E12-046A-447D-932B-D579BDADDDE7}" type="pres">
      <dgm:prSet presAssocID="{60C8E2F9-0350-43C5-AC22-212012E5CD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274DC23-9E42-4DE2-AD0A-CEDC9D80F04F}" type="pres">
      <dgm:prSet presAssocID="{1ED19F7E-BBBB-43D4-89D5-6EF8B8BA7789}" presName="parentText" presStyleLbl="node1" presStyleIdx="0" presStyleCnt="4" custScaleY="6177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2E2991-346E-46CD-8F56-4F3172D976AF}" type="pres">
      <dgm:prSet presAssocID="{1ED19F7E-BBBB-43D4-89D5-6EF8B8BA7789}" presName="childText" presStyleLbl="revTx" presStyleIdx="0" presStyleCnt="4" custLinFactNeighborY="44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72D3E2-B156-43AD-A885-85ACEE0A82E8}" type="pres">
      <dgm:prSet presAssocID="{55C3CEFA-9129-4D46-95EB-FDF27726AD35}" presName="parentText" presStyleLbl="node1" presStyleIdx="1" presStyleCnt="4" custScaleY="62542" custLinFactNeighborY="-1433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9497C3-C87A-40D4-8974-EC5C720AFFA0}" type="pres">
      <dgm:prSet presAssocID="{55C3CEFA-9129-4D46-95EB-FDF27726AD35}" presName="childText" presStyleLbl="revTx" presStyleIdx="1" presStyleCnt="4" custLinFactNeighborY="-48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EFF441-EF6D-4BBD-B613-09111BE59DFA}" type="pres">
      <dgm:prSet presAssocID="{637EBA45-5B5C-43BB-BD06-AFAA51898D70}" presName="parentText" presStyleLbl="node1" presStyleIdx="2" presStyleCnt="4" custScaleY="62561" custLinFactNeighborY="-2176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B8CEBC-D4EE-4DD4-BD8E-3D9C41E8C297}" type="pres">
      <dgm:prSet presAssocID="{637EBA45-5B5C-43BB-BD06-AFAA51898D70}" presName="childText" presStyleLbl="revTx" presStyleIdx="2" presStyleCnt="4" custLinFactNeighborY="-146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F29BA2-12CD-4D72-B8D6-2D4B347EBF86}" type="pres">
      <dgm:prSet presAssocID="{5F119F88-527F-4855-8684-6B05B9EF6E66}" presName="parentText" presStyleLbl="node1" presStyleIdx="3" presStyleCnt="4" custLinFactNeighborY="-708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66D032-6A76-4B42-9CE9-B17E9FDC06E6}" type="pres">
      <dgm:prSet presAssocID="{5F119F88-527F-4855-8684-6B05B9EF6E66}" presName="childText" presStyleLbl="revTx" presStyleIdx="3" presStyleCnt="4" custLinFactNeighborY="-13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7357BFE-8014-49E4-B94C-AD1CC1111C8E}" srcId="{637EBA45-5B5C-43BB-BD06-AFAA51898D70}" destId="{D398BCEC-AE09-4969-8336-B579E8A6F5A6}" srcOrd="0" destOrd="0" parTransId="{0D06BCCC-48F2-47FE-820D-96AA00470344}" sibTransId="{715C2E9A-0EC4-49C8-9D1D-4CA8521926EA}"/>
    <dgm:cxn modelId="{D887A1A3-967B-4963-8D77-B4038FD21FBD}" srcId="{60C8E2F9-0350-43C5-AC22-212012E5CD14}" destId="{55C3CEFA-9129-4D46-95EB-FDF27726AD35}" srcOrd="1" destOrd="0" parTransId="{C5799C9E-4A72-43FA-B6A9-8976705C8B33}" sibTransId="{F54EC62B-9785-4AB3-8FA2-02A39CCACCD2}"/>
    <dgm:cxn modelId="{C276F1D8-A04F-4AE4-A74E-2E0F54885DB3}" type="presOf" srcId="{637EBA45-5B5C-43BB-BD06-AFAA51898D70}" destId="{8EEFF441-EF6D-4BBD-B613-09111BE59DFA}" srcOrd="0" destOrd="0" presId="urn:microsoft.com/office/officeart/2005/8/layout/vList2"/>
    <dgm:cxn modelId="{29A73EB3-ECED-4194-814D-AF90DE05CCBE}" srcId="{1ED19F7E-BBBB-43D4-89D5-6EF8B8BA7789}" destId="{E6A1547A-554A-4267-A128-81BECE513126}" srcOrd="0" destOrd="0" parTransId="{98E2E1F9-7B70-4AFF-9AA9-471F71AA95C7}" sibTransId="{F135969A-F18B-4871-A99D-6ED5018BE604}"/>
    <dgm:cxn modelId="{1E4E5A64-58ED-456C-9412-7805E029D0B0}" srcId="{5F119F88-527F-4855-8684-6B05B9EF6E66}" destId="{8CE1BB84-E301-4233-9C90-5E663A8243B2}" srcOrd="0" destOrd="0" parTransId="{EF0D89A2-956E-4420-B6C0-09F717FCDA00}" sibTransId="{84310C9B-C588-4ECB-9F66-DC7DC21AB318}"/>
    <dgm:cxn modelId="{854EEDCA-3709-4831-AB1C-0C87CB8A8962}" type="presOf" srcId="{E6A1547A-554A-4267-A128-81BECE513126}" destId="{692E2991-346E-46CD-8F56-4F3172D976AF}" srcOrd="0" destOrd="0" presId="urn:microsoft.com/office/officeart/2005/8/layout/vList2"/>
    <dgm:cxn modelId="{E7B0E140-48A7-425C-BB95-B3C656F3324F}" srcId="{60C8E2F9-0350-43C5-AC22-212012E5CD14}" destId="{5F119F88-527F-4855-8684-6B05B9EF6E66}" srcOrd="3" destOrd="0" parTransId="{DED0DC8C-345E-41AA-A381-90E5346690BC}" sibTransId="{2F96CD05-1AAF-4805-A810-C9CEBBC83467}"/>
    <dgm:cxn modelId="{269B03D2-F388-49FC-8064-FAE5179ED988}" type="presOf" srcId="{1ED19F7E-BBBB-43D4-89D5-6EF8B8BA7789}" destId="{A274DC23-9E42-4DE2-AD0A-CEDC9D80F04F}" srcOrd="0" destOrd="0" presId="urn:microsoft.com/office/officeart/2005/8/layout/vList2"/>
    <dgm:cxn modelId="{2487F395-9B35-4A98-B08D-6FE9F1D1ABC9}" srcId="{637EBA45-5B5C-43BB-BD06-AFAA51898D70}" destId="{5A9BFAE0-38C6-4F89-A32B-170D12D5C86A}" srcOrd="1" destOrd="0" parTransId="{9E930A38-4F91-45E8-9BA9-676DAA090FE8}" sibTransId="{9D7F536E-62A4-4B65-8175-8468B2DCAD50}"/>
    <dgm:cxn modelId="{E31EB818-860F-433A-B566-62A8EBFFA41D}" type="presOf" srcId="{E2E4083F-E8C9-46A4-8F79-1B57F4B194C8}" destId="{B49497C3-C87A-40D4-8974-EC5C720AFFA0}" srcOrd="0" destOrd="0" presId="urn:microsoft.com/office/officeart/2005/8/layout/vList2"/>
    <dgm:cxn modelId="{028A6552-C1B9-48D8-AC5F-DBB3366481A4}" srcId="{60C8E2F9-0350-43C5-AC22-212012E5CD14}" destId="{637EBA45-5B5C-43BB-BD06-AFAA51898D70}" srcOrd="2" destOrd="0" parTransId="{6FEBB913-8858-492B-B035-BD4A39A5D3A1}" sibTransId="{52FF4D1F-9521-4C6E-BDB0-3C13180BD35C}"/>
    <dgm:cxn modelId="{4F286A7B-C789-4E15-A6CD-06E0C8D6C28E}" type="presOf" srcId="{60C8E2F9-0350-43C5-AC22-212012E5CD14}" destId="{91328E12-046A-447D-932B-D579BDADDDE7}" srcOrd="0" destOrd="0" presId="urn:microsoft.com/office/officeart/2005/8/layout/vList2"/>
    <dgm:cxn modelId="{670FA19F-7268-4CA7-BC58-9DD28A686901}" type="presOf" srcId="{D398BCEC-AE09-4969-8336-B579E8A6F5A6}" destId="{41B8CEBC-D4EE-4DD4-BD8E-3D9C41E8C297}" srcOrd="0" destOrd="0" presId="urn:microsoft.com/office/officeart/2005/8/layout/vList2"/>
    <dgm:cxn modelId="{293AE0DF-9B06-4BD7-9ED2-1920865A7581}" type="presOf" srcId="{8CE1BB84-E301-4233-9C90-5E663A8243B2}" destId="{7866D032-6A76-4B42-9CE9-B17E9FDC06E6}" srcOrd="0" destOrd="0" presId="urn:microsoft.com/office/officeart/2005/8/layout/vList2"/>
    <dgm:cxn modelId="{001C045E-B3C5-4692-9B0B-7F6A793B3895}" type="presOf" srcId="{5A9BFAE0-38C6-4F89-A32B-170D12D5C86A}" destId="{41B8CEBC-D4EE-4DD4-BD8E-3D9C41E8C297}" srcOrd="0" destOrd="1" presId="urn:microsoft.com/office/officeart/2005/8/layout/vList2"/>
    <dgm:cxn modelId="{DC0FFD00-71C5-4CBD-9FFC-9C2F04200047}" type="presOf" srcId="{55C3CEFA-9129-4D46-95EB-FDF27726AD35}" destId="{A572D3E2-B156-43AD-A885-85ACEE0A82E8}" srcOrd="0" destOrd="0" presId="urn:microsoft.com/office/officeart/2005/8/layout/vList2"/>
    <dgm:cxn modelId="{558AF5FE-EE0E-44D9-A377-23DBC1D142FA}" srcId="{55C3CEFA-9129-4D46-95EB-FDF27726AD35}" destId="{E2E4083F-E8C9-46A4-8F79-1B57F4B194C8}" srcOrd="0" destOrd="0" parTransId="{D3DE53E8-084F-4239-933B-CEB114594F2D}" sibTransId="{2CF29095-8FB7-477A-8358-CF15FF0AB0EC}"/>
    <dgm:cxn modelId="{14F13915-D8FB-468B-837B-05C62F7467BD}" type="presOf" srcId="{5F119F88-527F-4855-8684-6B05B9EF6E66}" destId="{4AF29BA2-12CD-4D72-B8D6-2D4B347EBF86}" srcOrd="0" destOrd="0" presId="urn:microsoft.com/office/officeart/2005/8/layout/vList2"/>
    <dgm:cxn modelId="{6EA592F3-F2F0-4B7F-B686-1C97277D7FA3}" srcId="{60C8E2F9-0350-43C5-AC22-212012E5CD14}" destId="{1ED19F7E-BBBB-43D4-89D5-6EF8B8BA7789}" srcOrd="0" destOrd="0" parTransId="{FD4D1440-0880-4C58-A79A-D90CCDE1A9F8}" sibTransId="{FC1759E7-1AE6-47DD-83B1-C1504533C071}"/>
    <dgm:cxn modelId="{681B898C-40B4-4ACA-89F0-5A948844C4A7}" type="presParOf" srcId="{91328E12-046A-447D-932B-D579BDADDDE7}" destId="{A274DC23-9E42-4DE2-AD0A-CEDC9D80F04F}" srcOrd="0" destOrd="0" presId="urn:microsoft.com/office/officeart/2005/8/layout/vList2"/>
    <dgm:cxn modelId="{3D27B3D1-D624-4BC9-840C-72C1E70E494B}" type="presParOf" srcId="{91328E12-046A-447D-932B-D579BDADDDE7}" destId="{692E2991-346E-46CD-8F56-4F3172D976AF}" srcOrd="1" destOrd="0" presId="urn:microsoft.com/office/officeart/2005/8/layout/vList2"/>
    <dgm:cxn modelId="{2E552F4C-CEEF-47C3-994F-BDFC65E8B9F3}" type="presParOf" srcId="{91328E12-046A-447D-932B-D579BDADDDE7}" destId="{A572D3E2-B156-43AD-A885-85ACEE0A82E8}" srcOrd="2" destOrd="0" presId="urn:microsoft.com/office/officeart/2005/8/layout/vList2"/>
    <dgm:cxn modelId="{9E699E83-2577-49EC-B5F0-E2DC9F538EEB}" type="presParOf" srcId="{91328E12-046A-447D-932B-D579BDADDDE7}" destId="{B49497C3-C87A-40D4-8974-EC5C720AFFA0}" srcOrd="3" destOrd="0" presId="urn:microsoft.com/office/officeart/2005/8/layout/vList2"/>
    <dgm:cxn modelId="{D2C2FE05-B95E-4D64-B7AF-BC8170CD549E}" type="presParOf" srcId="{91328E12-046A-447D-932B-D579BDADDDE7}" destId="{8EEFF441-EF6D-4BBD-B613-09111BE59DFA}" srcOrd="4" destOrd="0" presId="urn:microsoft.com/office/officeart/2005/8/layout/vList2"/>
    <dgm:cxn modelId="{07E41AA5-E2F2-4279-BEDD-1BAC5B46B6B5}" type="presParOf" srcId="{91328E12-046A-447D-932B-D579BDADDDE7}" destId="{41B8CEBC-D4EE-4DD4-BD8E-3D9C41E8C297}" srcOrd="5" destOrd="0" presId="urn:microsoft.com/office/officeart/2005/8/layout/vList2"/>
    <dgm:cxn modelId="{34A64F69-02D6-40AF-AA0D-B244FB1E40BC}" type="presParOf" srcId="{91328E12-046A-447D-932B-D579BDADDDE7}" destId="{4AF29BA2-12CD-4D72-B8D6-2D4B347EBF86}" srcOrd="6" destOrd="0" presId="urn:microsoft.com/office/officeart/2005/8/layout/vList2"/>
    <dgm:cxn modelId="{F377F927-EAA7-40EF-BF5F-ADE5DC46B2FA}" type="presParOf" srcId="{91328E12-046A-447D-932B-D579BDADDDE7}" destId="{7866D032-6A76-4B42-9CE9-B17E9FDC06E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3BD60F-20D1-4833-B760-EDC6B71AA3B8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8098F75-7569-43F5-AE8C-831F3740A0F8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00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必選</a:t>
          </a:r>
          <a:endParaRPr lang="zh-TW" altLang="en-US" sz="2000" dirty="0">
            <a:solidFill>
              <a:schemeClr val="bg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C11E19B8-7DFF-425B-9BC6-CD5F244D594C}" type="parTrans" cxnId="{BFAAA080-C76E-4705-A1EB-BF39CB14CEDE}">
      <dgm:prSet/>
      <dgm:spPr/>
      <dgm:t>
        <a:bodyPr/>
        <a:lstStyle/>
        <a:p>
          <a:endParaRPr lang="zh-TW" altLang="en-US"/>
        </a:p>
      </dgm:t>
    </dgm:pt>
    <dgm:pt modelId="{432C943A-0C5E-4E94-99F6-665396C96061}" type="sibTrans" cxnId="{BFAAA080-C76E-4705-A1EB-BF39CB14CEDE}">
      <dgm:prSet/>
      <dgm:spPr/>
      <dgm:t>
        <a:bodyPr/>
        <a:lstStyle/>
        <a:p>
          <a:endParaRPr lang="zh-TW" altLang="en-US"/>
        </a:p>
      </dgm:t>
    </dgm:pt>
    <dgm:pt modelId="{7126ACB2-97AD-49AC-9A42-FFB9102B1FB3}">
      <dgm:prSet phldrT="[文字]" custT="1"/>
      <dgm:spPr>
        <a:solidFill>
          <a:schemeClr val="accent4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zh-TW" altLang="en-US" sz="2000" dirty="0" smtClean="0">
              <a:solidFill>
                <a:srgbClr val="57257D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主菜</a:t>
          </a:r>
          <a:endParaRPr lang="zh-TW" altLang="en-US" sz="2000" dirty="0">
            <a:solidFill>
              <a:srgbClr val="57257D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BC11C464-C56D-4BFE-87EC-E6955D58C41B}" type="parTrans" cxnId="{E3858B19-473F-4C49-9EC8-23A613AA9E80}">
      <dgm:prSet/>
      <dgm:spPr/>
      <dgm:t>
        <a:bodyPr/>
        <a:lstStyle/>
        <a:p>
          <a:endParaRPr lang="zh-TW" altLang="en-US"/>
        </a:p>
      </dgm:t>
    </dgm:pt>
    <dgm:pt modelId="{3430DE6A-F117-46D0-822D-6287F01C9982}" type="sibTrans" cxnId="{E3858B19-473F-4C49-9EC8-23A613AA9E80}">
      <dgm:prSet/>
      <dgm:spPr/>
      <dgm:t>
        <a:bodyPr/>
        <a:lstStyle/>
        <a:p>
          <a:endParaRPr lang="zh-TW" altLang="en-US"/>
        </a:p>
      </dgm:t>
    </dgm:pt>
    <dgm:pt modelId="{E04E5E63-1C9D-4AE7-B2AD-0ED4F417BC29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200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多選</a:t>
          </a:r>
          <a:endParaRPr lang="zh-TW" altLang="en-US" sz="2000" dirty="0">
            <a:solidFill>
              <a:schemeClr val="bg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0B4C3FDA-0FBF-4E2D-81C5-2D2166A89637}" type="parTrans" cxnId="{59A514CF-84EF-431D-B20E-9B1CD2177DF9}">
      <dgm:prSet/>
      <dgm:spPr/>
      <dgm:t>
        <a:bodyPr/>
        <a:lstStyle/>
        <a:p>
          <a:endParaRPr lang="zh-TW" altLang="en-US"/>
        </a:p>
      </dgm:t>
    </dgm:pt>
    <dgm:pt modelId="{3A4A5EEB-A8EE-4E06-BB58-7C08FB7DA3D3}" type="sibTrans" cxnId="{59A514CF-84EF-431D-B20E-9B1CD2177DF9}">
      <dgm:prSet/>
      <dgm:spPr/>
      <dgm:t>
        <a:bodyPr/>
        <a:lstStyle/>
        <a:p>
          <a:endParaRPr lang="zh-TW" altLang="en-US"/>
        </a:p>
      </dgm:t>
    </dgm:pt>
    <dgm:pt modelId="{ACE0021A-0BB6-4D52-9C82-8A7E372BEE41}">
      <dgm:prSet phldrT="[文字]" custT="1"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zh-TW" altLang="en-US" sz="2000" dirty="0" smtClean="0">
              <a:solidFill>
                <a:srgbClr val="007635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配菜</a:t>
          </a:r>
          <a:endParaRPr lang="zh-TW" altLang="en-US" sz="2000" dirty="0">
            <a:solidFill>
              <a:srgbClr val="007635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D98004AD-5B74-4C22-BE8D-10AB2EB6FEEC}" type="parTrans" cxnId="{EF9D66B9-ADD1-40F4-88F6-C61B3708BD90}">
      <dgm:prSet/>
      <dgm:spPr/>
      <dgm:t>
        <a:bodyPr/>
        <a:lstStyle/>
        <a:p>
          <a:endParaRPr lang="zh-TW" altLang="en-US"/>
        </a:p>
      </dgm:t>
    </dgm:pt>
    <dgm:pt modelId="{05D87B96-ECA5-4A5C-8447-D27576CAB66E}" type="sibTrans" cxnId="{EF9D66B9-ADD1-40F4-88F6-C61B3708BD90}">
      <dgm:prSet/>
      <dgm:spPr/>
      <dgm:t>
        <a:bodyPr/>
        <a:lstStyle/>
        <a:p>
          <a:endParaRPr lang="zh-TW" altLang="en-US"/>
        </a:p>
      </dgm:t>
    </dgm:pt>
    <dgm:pt modelId="{7747686A-A3D0-4420-BEB3-80F68021D0DA}">
      <dgm:prSet phldrT="[文字]" custT="1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Bef>
              <a:spcPts val="1200"/>
            </a:spcBef>
          </a:pPr>
          <a:r>
            <a:rPr lang="zh-TW" altLang="en-US" sz="200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可選</a:t>
          </a:r>
          <a:r>
            <a:rPr lang="en-US" altLang="zh-TW" sz="200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/>
          </a:r>
          <a:br>
            <a:rPr lang="en-US" altLang="zh-TW" sz="200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</a:br>
          <a:r>
            <a:rPr lang="zh-TW" altLang="en-US" sz="200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可不選</a:t>
          </a:r>
          <a:endParaRPr lang="zh-TW" altLang="en-US" sz="2000" dirty="0">
            <a:solidFill>
              <a:schemeClr val="bg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27190D01-9DC1-403D-B492-175F71FAE7AC}" type="parTrans" cxnId="{A8063111-2BF6-44E5-917F-936424B159FD}">
      <dgm:prSet/>
      <dgm:spPr/>
      <dgm:t>
        <a:bodyPr/>
        <a:lstStyle/>
        <a:p>
          <a:endParaRPr lang="zh-TW" altLang="en-US"/>
        </a:p>
      </dgm:t>
    </dgm:pt>
    <dgm:pt modelId="{FC7C22DF-51EA-48C5-BCC1-2C4C12FB5D96}" type="sibTrans" cxnId="{A8063111-2BF6-44E5-917F-936424B159FD}">
      <dgm:prSet/>
      <dgm:spPr/>
      <dgm:t>
        <a:bodyPr/>
        <a:lstStyle/>
        <a:p>
          <a:endParaRPr lang="zh-TW" altLang="en-US"/>
        </a:p>
      </dgm:t>
    </dgm:pt>
    <dgm:pt modelId="{62EBF9D6-FFF8-4FDE-ADE6-28BB0E74D75C}">
      <dgm:prSet phldrT="[文字]" custT="1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000" dirty="0" smtClean="0">
              <a:solidFill>
                <a:schemeClr val="accent2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小菜</a:t>
          </a:r>
          <a:endParaRPr lang="zh-TW" altLang="en-US" sz="2000" dirty="0">
            <a:solidFill>
              <a:schemeClr val="accent2">
                <a:lumMod val="75000"/>
              </a:schemeClr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85904F24-36CC-4875-8CD6-B1CC89608094}" type="parTrans" cxnId="{F275C541-050F-4FB9-84B6-C0988CB7A46F}">
      <dgm:prSet/>
      <dgm:spPr/>
      <dgm:t>
        <a:bodyPr/>
        <a:lstStyle/>
        <a:p>
          <a:endParaRPr lang="zh-TW" altLang="en-US"/>
        </a:p>
      </dgm:t>
    </dgm:pt>
    <dgm:pt modelId="{EDEB2328-3A41-42CE-9C76-7A11FCBCC1FA}" type="sibTrans" cxnId="{F275C541-050F-4FB9-84B6-C0988CB7A46F}">
      <dgm:prSet/>
      <dgm:spPr/>
      <dgm:t>
        <a:bodyPr/>
        <a:lstStyle/>
        <a:p>
          <a:endParaRPr lang="zh-TW" altLang="en-US"/>
        </a:p>
      </dgm:t>
    </dgm:pt>
    <dgm:pt modelId="{B55A7686-3FF0-418B-9D1E-2CAD3F9FFDF8}">
      <dgm:prSet phldrT="[文字]" custT="1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zh-TW" altLang="en-US" sz="2000" dirty="0" smtClean="0">
              <a:solidFill>
                <a:schemeClr val="accent2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點心</a:t>
          </a:r>
          <a:endParaRPr lang="zh-TW" altLang="en-US" sz="2000" dirty="0">
            <a:solidFill>
              <a:schemeClr val="accent2">
                <a:lumMod val="75000"/>
              </a:schemeClr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F1D15AAD-5C36-4556-A569-B0EC6C8197A1}" type="parTrans" cxnId="{748923DE-D3DE-4082-B79D-3A9EB0017E32}">
      <dgm:prSet/>
      <dgm:spPr/>
      <dgm:t>
        <a:bodyPr/>
        <a:lstStyle/>
        <a:p>
          <a:endParaRPr lang="zh-TW" altLang="en-US"/>
        </a:p>
      </dgm:t>
    </dgm:pt>
    <dgm:pt modelId="{6ABDFCEC-8404-4327-AC6B-327E462A2AFB}" type="sibTrans" cxnId="{748923DE-D3DE-4082-B79D-3A9EB0017E32}">
      <dgm:prSet/>
      <dgm:spPr/>
      <dgm:t>
        <a:bodyPr/>
        <a:lstStyle/>
        <a:p>
          <a:endParaRPr lang="zh-TW" altLang="en-US"/>
        </a:p>
      </dgm:t>
    </dgm:pt>
    <dgm:pt modelId="{A0F0DE70-104D-4221-A754-6F32D714EB18}" type="pres">
      <dgm:prSet presAssocID="{3F3BD60F-20D1-4833-B760-EDC6B71AA3B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BC997D8-AF86-4958-AD85-CAEA2C6E483F}" type="pres">
      <dgm:prSet presAssocID="{68098F75-7569-43F5-AE8C-831F3740A0F8}" presName="compNode" presStyleCnt="0"/>
      <dgm:spPr/>
    </dgm:pt>
    <dgm:pt modelId="{F0338F02-7CA9-4BC7-BD81-5438DC9705A3}" type="pres">
      <dgm:prSet presAssocID="{68098F75-7569-43F5-AE8C-831F3740A0F8}" presName="aNode" presStyleLbl="bgShp" presStyleIdx="0" presStyleCnt="3"/>
      <dgm:spPr/>
      <dgm:t>
        <a:bodyPr/>
        <a:lstStyle/>
        <a:p>
          <a:endParaRPr lang="zh-TW" altLang="en-US"/>
        </a:p>
      </dgm:t>
    </dgm:pt>
    <dgm:pt modelId="{6F13B0CA-48BF-4C57-8CBF-A43444189232}" type="pres">
      <dgm:prSet presAssocID="{68098F75-7569-43F5-AE8C-831F3740A0F8}" presName="textNode" presStyleLbl="bgShp" presStyleIdx="0" presStyleCnt="3"/>
      <dgm:spPr/>
      <dgm:t>
        <a:bodyPr/>
        <a:lstStyle/>
        <a:p>
          <a:endParaRPr lang="zh-TW" altLang="en-US"/>
        </a:p>
      </dgm:t>
    </dgm:pt>
    <dgm:pt modelId="{79F5DEC1-4866-46D9-A091-A75A5849AB41}" type="pres">
      <dgm:prSet presAssocID="{68098F75-7569-43F5-AE8C-831F3740A0F8}" presName="compChildNode" presStyleCnt="0"/>
      <dgm:spPr/>
    </dgm:pt>
    <dgm:pt modelId="{0B7C4243-BC24-4B69-B329-5EBEDE7721FA}" type="pres">
      <dgm:prSet presAssocID="{68098F75-7569-43F5-AE8C-831F3740A0F8}" presName="theInnerList" presStyleCnt="0"/>
      <dgm:spPr/>
    </dgm:pt>
    <dgm:pt modelId="{F26E2983-FC7C-4750-ACF3-CAD9145769ED}" type="pres">
      <dgm:prSet presAssocID="{7126ACB2-97AD-49AC-9A42-FFB9102B1FB3}" presName="childNode" presStyleLbl="node1" presStyleIdx="0" presStyleCnt="4" custScaleY="78208" custLinFactNeighborY="-28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DE3563-5E9D-4BF0-9466-D8C4F7277D3D}" type="pres">
      <dgm:prSet presAssocID="{68098F75-7569-43F5-AE8C-831F3740A0F8}" presName="aSpace" presStyleCnt="0"/>
      <dgm:spPr/>
    </dgm:pt>
    <dgm:pt modelId="{FD60E655-42A2-4A4E-B727-673D46E62A66}" type="pres">
      <dgm:prSet presAssocID="{E04E5E63-1C9D-4AE7-B2AD-0ED4F417BC29}" presName="compNode" presStyleCnt="0"/>
      <dgm:spPr/>
    </dgm:pt>
    <dgm:pt modelId="{C334E3FC-4ECC-4B5C-BEAB-FCD72DCE9218}" type="pres">
      <dgm:prSet presAssocID="{E04E5E63-1C9D-4AE7-B2AD-0ED4F417BC29}" presName="aNode" presStyleLbl="bgShp" presStyleIdx="1" presStyleCnt="3"/>
      <dgm:spPr/>
      <dgm:t>
        <a:bodyPr/>
        <a:lstStyle/>
        <a:p>
          <a:endParaRPr lang="zh-TW" altLang="en-US"/>
        </a:p>
      </dgm:t>
    </dgm:pt>
    <dgm:pt modelId="{20340AD9-F176-4CE0-95BF-3A2AE95BACBD}" type="pres">
      <dgm:prSet presAssocID="{E04E5E63-1C9D-4AE7-B2AD-0ED4F417BC29}" presName="textNode" presStyleLbl="bgShp" presStyleIdx="1" presStyleCnt="3"/>
      <dgm:spPr/>
      <dgm:t>
        <a:bodyPr/>
        <a:lstStyle/>
        <a:p>
          <a:endParaRPr lang="zh-TW" altLang="en-US"/>
        </a:p>
      </dgm:t>
    </dgm:pt>
    <dgm:pt modelId="{C7B23546-493E-446B-BD5C-E03298613892}" type="pres">
      <dgm:prSet presAssocID="{E04E5E63-1C9D-4AE7-B2AD-0ED4F417BC29}" presName="compChildNode" presStyleCnt="0"/>
      <dgm:spPr/>
    </dgm:pt>
    <dgm:pt modelId="{B902A066-6BB4-4358-B45F-26B4B8494028}" type="pres">
      <dgm:prSet presAssocID="{E04E5E63-1C9D-4AE7-B2AD-0ED4F417BC29}" presName="theInnerList" presStyleCnt="0"/>
      <dgm:spPr/>
    </dgm:pt>
    <dgm:pt modelId="{3EA4A04C-C837-455B-929E-4EC30342EADE}" type="pres">
      <dgm:prSet presAssocID="{ACE0021A-0BB6-4D52-9C82-8A7E372BEE41}" presName="childNode" presStyleLbl="node1" presStyleIdx="1" presStyleCnt="4" custScaleY="78208" custLinFactNeighborY="-28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FDE27D-856E-46C5-9106-4C02B5288AD3}" type="pres">
      <dgm:prSet presAssocID="{E04E5E63-1C9D-4AE7-B2AD-0ED4F417BC29}" presName="aSpace" presStyleCnt="0"/>
      <dgm:spPr/>
    </dgm:pt>
    <dgm:pt modelId="{AFB65205-F6EA-4E91-B305-5C8E24C40DC1}" type="pres">
      <dgm:prSet presAssocID="{7747686A-A3D0-4420-BEB3-80F68021D0DA}" presName="compNode" presStyleCnt="0"/>
      <dgm:spPr/>
    </dgm:pt>
    <dgm:pt modelId="{CEDBA5C3-3A34-4F3B-839F-CF35D58A41C0}" type="pres">
      <dgm:prSet presAssocID="{7747686A-A3D0-4420-BEB3-80F68021D0DA}" presName="aNode" presStyleLbl="bgShp" presStyleIdx="2" presStyleCnt="3"/>
      <dgm:spPr/>
      <dgm:t>
        <a:bodyPr/>
        <a:lstStyle/>
        <a:p>
          <a:endParaRPr lang="zh-TW" altLang="en-US"/>
        </a:p>
      </dgm:t>
    </dgm:pt>
    <dgm:pt modelId="{97A2CAE4-A8C2-435F-A04B-F47D95771C06}" type="pres">
      <dgm:prSet presAssocID="{7747686A-A3D0-4420-BEB3-80F68021D0DA}" presName="textNode" presStyleLbl="bgShp" presStyleIdx="2" presStyleCnt="3"/>
      <dgm:spPr/>
      <dgm:t>
        <a:bodyPr/>
        <a:lstStyle/>
        <a:p>
          <a:endParaRPr lang="zh-TW" altLang="en-US"/>
        </a:p>
      </dgm:t>
    </dgm:pt>
    <dgm:pt modelId="{ABE5D517-FC71-4CC2-AE08-3CD2FE4DB919}" type="pres">
      <dgm:prSet presAssocID="{7747686A-A3D0-4420-BEB3-80F68021D0DA}" presName="compChildNode" presStyleCnt="0"/>
      <dgm:spPr/>
    </dgm:pt>
    <dgm:pt modelId="{70FE893B-76F7-467D-9BC8-ACA219CFA632}" type="pres">
      <dgm:prSet presAssocID="{7747686A-A3D0-4420-BEB3-80F68021D0DA}" presName="theInnerList" presStyleCnt="0"/>
      <dgm:spPr/>
    </dgm:pt>
    <dgm:pt modelId="{FB95DECD-C712-46E3-BEAE-9ABE391EF77C}" type="pres">
      <dgm:prSet presAssocID="{62EBF9D6-FFF8-4FDE-ADE6-28BB0E74D75C}" presName="childNode" presStyleLbl="node1" presStyleIdx="2" presStyleCnt="4" custScaleY="36278" custLinFactNeighborY="2396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8FDEB0-41A5-4B80-A15D-25247ECAF694}" type="pres">
      <dgm:prSet presAssocID="{62EBF9D6-FFF8-4FDE-ADE6-28BB0E74D75C}" presName="aSpace2" presStyleCnt="0"/>
      <dgm:spPr/>
    </dgm:pt>
    <dgm:pt modelId="{BEE83A73-F0D0-43AE-9D0F-174FC1239A65}" type="pres">
      <dgm:prSet presAssocID="{B55A7686-3FF0-418B-9D1E-2CAD3F9FFDF8}" presName="childNode" presStyleLbl="node1" presStyleIdx="3" presStyleCnt="4" custScaleY="36278" custLinFactNeighborY="-499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302C5B1-7BCE-44C4-8606-30C79C41ED75}" type="presOf" srcId="{7126ACB2-97AD-49AC-9A42-FFB9102B1FB3}" destId="{F26E2983-FC7C-4750-ACF3-CAD9145769ED}" srcOrd="0" destOrd="0" presId="urn:microsoft.com/office/officeart/2005/8/layout/lProcess2"/>
    <dgm:cxn modelId="{F1F18764-DB86-491C-AE75-75DDEE5F1196}" type="presOf" srcId="{62EBF9D6-FFF8-4FDE-ADE6-28BB0E74D75C}" destId="{FB95DECD-C712-46E3-BEAE-9ABE391EF77C}" srcOrd="0" destOrd="0" presId="urn:microsoft.com/office/officeart/2005/8/layout/lProcess2"/>
    <dgm:cxn modelId="{DBC967F6-D748-41CE-A588-46A46FAAA813}" type="presOf" srcId="{B55A7686-3FF0-418B-9D1E-2CAD3F9FFDF8}" destId="{BEE83A73-F0D0-43AE-9D0F-174FC1239A65}" srcOrd="0" destOrd="0" presId="urn:microsoft.com/office/officeart/2005/8/layout/lProcess2"/>
    <dgm:cxn modelId="{EF9D66B9-ADD1-40F4-88F6-C61B3708BD90}" srcId="{E04E5E63-1C9D-4AE7-B2AD-0ED4F417BC29}" destId="{ACE0021A-0BB6-4D52-9C82-8A7E372BEE41}" srcOrd="0" destOrd="0" parTransId="{D98004AD-5B74-4C22-BE8D-10AB2EB6FEEC}" sibTransId="{05D87B96-ECA5-4A5C-8447-D27576CAB66E}"/>
    <dgm:cxn modelId="{A8063111-2BF6-44E5-917F-936424B159FD}" srcId="{3F3BD60F-20D1-4833-B760-EDC6B71AA3B8}" destId="{7747686A-A3D0-4420-BEB3-80F68021D0DA}" srcOrd="2" destOrd="0" parTransId="{27190D01-9DC1-403D-B492-175F71FAE7AC}" sibTransId="{FC7C22DF-51EA-48C5-BCC1-2C4C12FB5D96}"/>
    <dgm:cxn modelId="{51A26867-57C0-48E5-84E7-8864BA2EEED7}" type="presOf" srcId="{E04E5E63-1C9D-4AE7-B2AD-0ED4F417BC29}" destId="{20340AD9-F176-4CE0-95BF-3A2AE95BACBD}" srcOrd="1" destOrd="0" presId="urn:microsoft.com/office/officeart/2005/8/layout/lProcess2"/>
    <dgm:cxn modelId="{1DE77EBF-3FEF-4590-8D15-58612FB18C21}" type="presOf" srcId="{3F3BD60F-20D1-4833-B760-EDC6B71AA3B8}" destId="{A0F0DE70-104D-4221-A754-6F32D714EB18}" srcOrd="0" destOrd="0" presId="urn:microsoft.com/office/officeart/2005/8/layout/lProcess2"/>
    <dgm:cxn modelId="{0C301CC1-271B-41C2-983F-5F4A61A29832}" type="presOf" srcId="{7747686A-A3D0-4420-BEB3-80F68021D0DA}" destId="{97A2CAE4-A8C2-435F-A04B-F47D95771C06}" srcOrd="1" destOrd="0" presId="urn:microsoft.com/office/officeart/2005/8/layout/lProcess2"/>
    <dgm:cxn modelId="{E02688FF-90BE-4733-BCC2-D4307CAFAC6B}" type="presOf" srcId="{ACE0021A-0BB6-4D52-9C82-8A7E372BEE41}" destId="{3EA4A04C-C837-455B-929E-4EC30342EADE}" srcOrd="0" destOrd="0" presId="urn:microsoft.com/office/officeart/2005/8/layout/lProcess2"/>
    <dgm:cxn modelId="{3E31B7D7-5087-44AA-A98E-83FAD42DDE26}" type="presOf" srcId="{7747686A-A3D0-4420-BEB3-80F68021D0DA}" destId="{CEDBA5C3-3A34-4F3B-839F-CF35D58A41C0}" srcOrd="0" destOrd="0" presId="urn:microsoft.com/office/officeart/2005/8/layout/lProcess2"/>
    <dgm:cxn modelId="{E3858B19-473F-4C49-9EC8-23A613AA9E80}" srcId="{68098F75-7569-43F5-AE8C-831F3740A0F8}" destId="{7126ACB2-97AD-49AC-9A42-FFB9102B1FB3}" srcOrd="0" destOrd="0" parTransId="{BC11C464-C56D-4BFE-87EC-E6955D58C41B}" sibTransId="{3430DE6A-F117-46D0-822D-6287F01C9982}"/>
    <dgm:cxn modelId="{C2D9688E-7B04-411E-8D01-F0A1DB65DB2D}" type="presOf" srcId="{68098F75-7569-43F5-AE8C-831F3740A0F8}" destId="{F0338F02-7CA9-4BC7-BD81-5438DC9705A3}" srcOrd="0" destOrd="0" presId="urn:microsoft.com/office/officeart/2005/8/layout/lProcess2"/>
    <dgm:cxn modelId="{59A514CF-84EF-431D-B20E-9B1CD2177DF9}" srcId="{3F3BD60F-20D1-4833-B760-EDC6B71AA3B8}" destId="{E04E5E63-1C9D-4AE7-B2AD-0ED4F417BC29}" srcOrd="1" destOrd="0" parTransId="{0B4C3FDA-0FBF-4E2D-81C5-2D2166A89637}" sibTransId="{3A4A5EEB-A8EE-4E06-BB58-7C08FB7DA3D3}"/>
    <dgm:cxn modelId="{5EF029D1-1BFC-4BE0-A162-4A203A476830}" type="presOf" srcId="{68098F75-7569-43F5-AE8C-831F3740A0F8}" destId="{6F13B0CA-48BF-4C57-8CBF-A43444189232}" srcOrd="1" destOrd="0" presId="urn:microsoft.com/office/officeart/2005/8/layout/lProcess2"/>
    <dgm:cxn modelId="{9DAD8CF9-E20B-4267-BFFB-C43DB0AA5EBA}" type="presOf" srcId="{E04E5E63-1C9D-4AE7-B2AD-0ED4F417BC29}" destId="{C334E3FC-4ECC-4B5C-BEAB-FCD72DCE9218}" srcOrd="0" destOrd="0" presId="urn:microsoft.com/office/officeart/2005/8/layout/lProcess2"/>
    <dgm:cxn modelId="{F275C541-050F-4FB9-84B6-C0988CB7A46F}" srcId="{7747686A-A3D0-4420-BEB3-80F68021D0DA}" destId="{62EBF9D6-FFF8-4FDE-ADE6-28BB0E74D75C}" srcOrd="0" destOrd="0" parTransId="{85904F24-36CC-4875-8CD6-B1CC89608094}" sibTransId="{EDEB2328-3A41-42CE-9C76-7A11FCBCC1FA}"/>
    <dgm:cxn modelId="{748923DE-D3DE-4082-B79D-3A9EB0017E32}" srcId="{7747686A-A3D0-4420-BEB3-80F68021D0DA}" destId="{B55A7686-3FF0-418B-9D1E-2CAD3F9FFDF8}" srcOrd="1" destOrd="0" parTransId="{F1D15AAD-5C36-4556-A569-B0EC6C8197A1}" sibTransId="{6ABDFCEC-8404-4327-AC6B-327E462A2AFB}"/>
    <dgm:cxn modelId="{BFAAA080-C76E-4705-A1EB-BF39CB14CEDE}" srcId="{3F3BD60F-20D1-4833-B760-EDC6B71AA3B8}" destId="{68098F75-7569-43F5-AE8C-831F3740A0F8}" srcOrd="0" destOrd="0" parTransId="{C11E19B8-7DFF-425B-9BC6-CD5F244D594C}" sibTransId="{432C943A-0C5E-4E94-99F6-665396C96061}"/>
    <dgm:cxn modelId="{CAAE1C05-72FB-429C-AE47-0710020CB267}" type="presParOf" srcId="{A0F0DE70-104D-4221-A754-6F32D714EB18}" destId="{2BC997D8-AF86-4958-AD85-CAEA2C6E483F}" srcOrd="0" destOrd="0" presId="urn:microsoft.com/office/officeart/2005/8/layout/lProcess2"/>
    <dgm:cxn modelId="{1477B9AF-111C-47B1-A978-CE8DCFC00BFF}" type="presParOf" srcId="{2BC997D8-AF86-4958-AD85-CAEA2C6E483F}" destId="{F0338F02-7CA9-4BC7-BD81-5438DC9705A3}" srcOrd="0" destOrd="0" presId="urn:microsoft.com/office/officeart/2005/8/layout/lProcess2"/>
    <dgm:cxn modelId="{59DC8F32-FFBA-4BDA-8B24-97D41395D6A2}" type="presParOf" srcId="{2BC997D8-AF86-4958-AD85-CAEA2C6E483F}" destId="{6F13B0CA-48BF-4C57-8CBF-A43444189232}" srcOrd="1" destOrd="0" presId="urn:microsoft.com/office/officeart/2005/8/layout/lProcess2"/>
    <dgm:cxn modelId="{2AABA372-82D7-456E-ADEB-B569F91ED96A}" type="presParOf" srcId="{2BC997D8-AF86-4958-AD85-CAEA2C6E483F}" destId="{79F5DEC1-4866-46D9-A091-A75A5849AB41}" srcOrd="2" destOrd="0" presId="urn:microsoft.com/office/officeart/2005/8/layout/lProcess2"/>
    <dgm:cxn modelId="{E23611FA-225B-417D-AC39-29B37C239C28}" type="presParOf" srcId="{79F5DEC1-4866-46D9-A091-A75A5849AB41}" destId="{0B7C4243-BC24-4B69-B329-5EBEDE7721FA}" srcOrd="0" destOrd="0" presId="urn:microsoft.com/office/officeart/2005/8/layout/lProcess2"/>
    <dgm:cxn modelId="{96470FDF-13F7-4FD9-906F-0A2316F59C45}" type="presParOf" srcId="{0B7C4243-BC24-4B69-B329-5EBEDE7721FA}" destId="{F26E2983-FC7C-4750-ACF3-CAD9145769ED}" srcOrd="0" destOrd="0" presId="urn:microsoft.com/office/officeart/2005/8/layout/lProcess2"/>
    <dgm:cxn modelId="{5D65F1C9-9CF7-4689-B30C-4DAAB6E378B2}" type="presParOf" srcId="{A0F0DE70-104D-4221-A754-6F32D714EB18}" destId="{8EDE3563-5E9D-4BF0-9466-D8C4F7277D3D}" srcOrd="1" destOrd="0" presId="urn:microsoft.com/office/officeart/2005/8/layout/lProcess2"/>
    <dgm:cxn modelId="{5D126146-0C8A-4361-A2A4-E3BA2846C647}" type="presParOf" srcId="{A0F0DE70-104D-4221-A754-6F32D714EB18}" destId="{FD60E655-42A2-4A4E-B727-673D46E62A66}" srcOrd="2" destOrd="0" presId="urn:microsoft.com/office/officeart/2005/8/layout/lProcess2"/>
    <dgm:cxn modelId="{E12E1A46-D400-44CB-B756-78C69EB6A03D}" type="presParOf" srcId="{FD60E655-42A2-4A4E-B727-673D46E62A66}" destId="{C334E3FC-4ECC-4B5C-BEAB-FCD72DCE9218}" srcOrd="0" destOrd="0" presId="urn:microsoft.com/office/officeart/2005/8/layout/lProcess2"/>
    <dgm:cxn modelId="{4F53701E-1B04-48FF-BB7B-CAECD6242FB9}" type="presParOf" srcId="{FD60E655-42A2-4A4E-B727-673D46E62A66}" destId="{20340AD9-F176-4CE0-95BF-3A2AE95BACBD}" srcOrd="1" destOrd="0" presId="urn:microsoft.com/office/officeart/2005/8/layout/lProcess2"/>
    <dgm:cxn modelId="{65A6A9AD-0741-4806-849D-604511EE80D0}" type="presParOf" srcId="{FD60E655-42A2-4A4E-B727-673D46E62A66}" destId="{C7B23546-493E-446B-BD5C-E03298613892}" srcOrd="2" destOrd="0" presId="urn:microsoft.com/office/officeart/2005/8/layout/lProcess2"/>
    <dgm:cxn modelId="{649B5C3D-94AE-467B-A032-945EA692867A}" type="presParOf" srcId="{C7B23546-493E-446B-BD5C-E03298613892}" destId="{B902A066-6BB4-4358-B45F-26B4B8494028}" srcOrd="0" destOrd="0" presId="urn:microsoft.com/office/officeart/2005/8/layout/lProcess2"/>
    <dgm:cxn modelId="{9D3EB941-1EC0-4680-89C1-8E23028CA749}" type="presParOf" srcId="{B902A066-6BB4-4358-B45F-26B4B8494028}" destId="{3EA4A04C-C837-455B-929E-4EC30342EADE}" srcOrd="0" destOrd="0" presId="urn:microsoft.com/office/officeart/2005/8/layout/lProcess2"/>
    <dgm:cxn modelId="{B975037D-1EF6-4EBC-A536-5F44273DD6AE}" type="presParOf" srcId="{A0F0DE70-104D-4221-A754-6F32D714EB18}" destId="{B7FDE27D-856E-46C5-9106-4C02B5288AD3}" srcOrd="3" destOrd="0" presId="urn:microsoft.com/office/officeart/2005/8/layout/lProcess2"/>
    <dgm:cxn modelId="{E15CAC00-6897-432B-9B5B-A5B762E4C0AE}" type="presParOf" srcId="{A0F0DE70-104D-4221-A754-6F32D714EB18}" destId="{AFB65205-F6EA-4E91-B305-5C8E24C40DC1}" srcOrd="4" destOrd="0" presId="urn:microsoft.com/office/officeart/2005/8/layout/lProcess2"/>
    <dgm:cxn modelId="{5AC77972-991F-4CCD-9C30-5C46F59EA8B5}" type="presParOf" srcId="{AFB65205-F6EA-4E91-B305-5C8E24C40DC1}" destId="{CEDBA5C3-3A34-4F3B-839F-CF35D58A41C0}" srcOrd="0" destOrd="0" presId="urn:microsoft.com/office/officeart/2005/8/layout/lProcess2"/>
    <dgm:cxn modelId="{5549136D-6929-4950-8E48-56D023493605}" type="presParOf" srcId="{AFB65205-F6EA-4E91-B305-5C8E24C40DC1}" destId="{97A2CAE4-A8C2-435F-A04B-F47D95771C06}" srcOrd="1" destOrd="0" presId="urn:microsoft.com/office/officeart/2005/8/layout/lProcess2"/>
    <dgm:cxn modelId="{E2A2EFD4-388C-412A-A825-74A36869B921}" type="presParOf" srcId="{AFB65205-F6EA-4E91-B305-5C8E24C40DC1}" destId="{ABE5D517-FC71-4CC2-AE08-3CD2FE4DB919}" srcOrd="2" destOrd="0" presId="urn:microsoft.com/office/officeart/2005/8/layout/lProcess2"/>
    <dgm:cxn modelId="{E87631DA-28DB-4DE5-A877-34D0257F59B3}" type="presParOf" srcId="{ABE5D517-FC71-4CC2-AE08-3CD2FE4DB919}" destId="{70FE893B-76F7-467D-9BC8-ACA219CFA632}" srcOrd="0" destOrd="0" presId="urn:microsoft.com/office/officeart/2005/8/layout/lProcess2"/>
    <dgm:cxn modelId="{729006E5-B735-4FA0-BE07-76AA51B9F32E}" type="presParOf" srcId="{70FE893B-76F7-467D-9BC8-ACA219CFA632}" destId="{FB95DECD-C712-46E3-BEAE-9ABE391EF77C}" srcOrd="0" destOrd="0" presId="urn:microsoft.com/office/officeart/2005/8/layout/lProcess2"/>
    <dgm:cxn modelId="{AB702DD7-ED46-4475-889E-6E24A1543CAC}" type="presParOf" srcId="{70FE893B-76F7-467D-9BC8-ACA219CFA632}" destId="{D08FDEB0-41A5-4B80-A15D-25247ECAF694}" srcOrd="1" destOrd="0" presId="urn:microsoft.com/office/officeart/2005/8/layout/lProcess2"/>
    <dgm:cxn modelId="{32F61A07-260D-4BD9-BB23-1614AD9F6C66}" type="presParOf" srcId="{70FE893B-76F7-467D-9BC8-ACA219CFA632}" destId="{BEE83A73-F0D0-43AE-9D0F-174FC1239A6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63ECB6-DC29-42C0-AF50-8F476D4148AC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536E521-ED81-47FA-9EEB-85311138C673}">
      <dgm:prSet phldrT="[文字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zh-TW" altLang="en-US" sz="40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能力</a:t>
          </a:r>
          <a:endParaRPr lang="zh-TW" altLang="en-US" sz="40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978DB8A4-17D6-4C01-BEDD-280B770E9A83}" type="parTrans" cxnId="{96DA7680-39B8-4B74-BEAC-650D1AF7C0F9}">
      <dgm:prSet/>
      <dgm:spPr>
        <a:ln>
          <a:noFill/>
        </a:ln>
      </dgm:spPr>
      <dgm:t>
        <a:bodyPr/>
        <a:lstStyle/>
        <a:p>
          <a:endParaRPr lang="zh-TW" altLang="en-US"/>
        </a:p>
      </dgm:t>
    </dgm:pt>
    <dgm:pt modelId="{D8DFBDCF-7D9D-499D-B86B-A40BCD6F6648}" type="sibTrans" cxnId="{96DA7680-39B8-4B74-BEAC-650D1AF7C0F9}">
      <dgm:prSet/>
      <dgm:spPr/>
      <dgm:t>
        <a:bodyPr/>
        <a:lstStyle/>
        <a:p>
          <a:endParaRPr lang="zh-TW" altLang="en-US"/>
        </a:p>
      </dgm:t>
    </dgm:pt>
    <dgm:pt modelId="{74C6FE26-D14B-4424-875C-FFA09D270852}">
      <dgm:prSet phldrT="[文字]" custT="1"/>
      <dgm:spPr>
        <a:solidFill>
          <a:srgbClr val="FF9900"/>
        </a:solidFill>
        <a:ln>
          <a:noFill/>
        </a:ln>
      </dgm:spPr>
      <dgm:t>
        <a:bodyPr/>
        <a:lstStyle/>
        <a:p>
          <a:r>
            <a:rPr lang="zh-TW" altLang="en-US" sz="40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習慣</a:t>
          </a:r>
          <a:endParaRPr lang="zh-TW" altLang="en-US" sz="40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DBFD19F6-9F0A-4AEC-B6FD-93D621770489}" type="parTrans" cxnId="{41FEE215-807D-4D7A-8F01-F840861F623B}">
      <dgm:prSet/>
      <dgm:spPr>
        <a:ln>
          <a:noFill/>
        </a:ln>
      </dgm:spPr>
      <dgm:t>
        <a:bodyPr/>
        <a:lstStyle/>
        <a:p>
          <a:endParaRPr lang="zh-TW" altLang="en-US"/>
        </a:p>
      </dgm:t>
    </dgm:pt>
    <dgm:pt modelId="{94890C21-7E80-4B46-AF2D-4ED948D5AF38}" type="sibTrans" cxnId="{41FEE215-807D-4D7A-8F01-F840861F623B}">
      <dgm:prSet/>
      <dgm:spPr/>
      <dgm:t>
        <a:bodyPr/>
        <a:lstStyle/>
        <a:p>
          <a:endParaRPr lang="zh-TW" altLang="en-US"/>
        </a:p>
      </dgm:t>
    </dgm:pt>
    <dgm:pt modelId="{EDB4B00E-3050-4B77-9E10-DF8474F8AC02}">
      <dgm:prSet phldrT="[文字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zh-TW" altLang="en-US" sz="40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態度</a:t>
          </a:r>
          <a:endParaRPr lang="zh-TW" altLang="en-US" sz="40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5750D214-2461-4E03-A535-165F561F1648}" type="parTrans" cxnId="{18D5DE35-B15C-4049-893A-80DB9F3E9EAF}">
      <dgm:prSet/>
      <dgm:spPr>
        <a:ln>
          <a:noFill/>
        </a:ln>
      </dgm:spPr>
      <dgm:t>
        <a:bodyPr/>
        <a:lstStyle/>
        <a:p>
          <a:endParaRPr lang="zh-TW" altLang="en-US"/>
        </a:p>
      </dgm:t>
    </dgm:pt>
    <dgm:pt modelId="{9BACD801-FE06-49D5-8184-30D59CFCE39E}" type="sibTrans" cxnId="{18D5DE35-B15C-4049-893A-80DB9F3E9EAF}">
      <dgm:prSet/>
      <dgm:spPr/>
      <dgm:t>
        <a:bodyPr/>
        <a:lstStyle/>
        <a:p>
          <a:endParaRPr lang="zh-TW" altLang="en-US"/>
        </a:p>
      </dgm:t>
    </dgm:pt>
    <dgm:pt modelId="{8E2466CE-1EEA-421D-9C1A-7E4A162BDBD6}" type="pres">
      <dgm:prSet presAssocID="{B063ECB6-DC29-42C0-AF50-8F476D4148A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DF94D14-0C92-41A8-B200-77E7B95424E7}" type="pres">
      <dgm:prSet presAssocID="{B063ECB6-DC29-42C0-AF50-8F476D4148AC}" presName="cycle" presStyleCnt="0"/>
      <dgm:spPr/>
    </dgm:pt>
    <dgm:pt modelId="{9A93F228-E8BF-4B0A-B6E4-D3B825BCBDA3}" type="pres">
      <dgm:prSet presAssocID="{B063ECB6-DC29-42C0-AF50-8F476D4148AC}" presName="centerShape" presStyleCnt="0"/>
      <dgm:spPr/>
    </dgm:pt>
    <dgm:pt modelId="{6A7F045C-2F8C-4D06-A06C-A01AAACA732F}" type="pres">
      <dgm:prSet presAssocID="{B063ECB6-DC29-42C0-AF50-8F476D4148AC}" presName="connSite" presStyleLbl="node1" presStyleIdx="0" presStyleCnt="4"/>
      <dgm:spPr/>
    </dgm:pt>
    <dgm:pt modelId="{FCDAD3B5-9C23-4D0F-97CC-469A831715DE}" type="pres">
      <dgm:prSet presAssocID="{B063ECB6-DC29-42C0-AF50-8F476D4148AC}" presName="visible" presStyleLbl="node1" presStyleIdx="0" presStyleCnt="4" custScaleX="88741" custScaleY="88741" custLinFactNeighborX="-24796" custLinFactNeighborY="-45"/>
      <dgm:spPr>
        <a:noFill/>
        <a:ln>
          <a:noFill/>
        </a:ln>
      </dgm:spPr>
    </dgm:pt>
    <dgm:pt modelId="{E69CE864-AA0F-4BE2-84AE-3E183B269332}" type="pres">
      <dgm:prSet presAssocID="{978DB8A4-17D6-4C01-BEDD-280B770E9A83}" presName="Name25" presStyleLbl="parChTrans1D1" presStyleIdx="0" presStyleCnt="3"/>
      <dgm:spPr/>
      <dgm:t>
        <a:bodyPr/>
        <a:lstStyle/>
        <a:p>
          <a:endParaRPr lang="zh-TW" altLang="en-US"/>
        </a:p>
      </dgm:t>
    </dgm:pt>
    <dgm:pt modelId="{F9441DF6-8789-4BDB-A8E4-624D03EEC4E2}" type="pres">
      <dgm:prSet presAssocID="{E536E521-ED81-47FA-9EEB-85311138C673}" presName="node" presStyleCnt="0"/>
      <dgm:spPr/>
    </dgm:pt>
    <dgm:pt modelId="{E7F27484-364B-45BD-9DB5-2E93989FED5F}" type="pres">
      <dgm:prSet presAssocID="{E536E521-ED81-47FA-9EEB-85311138C673}" presName="parentNode" presStyleLbl="node1" presStyleIdx="1" presStyleCnt="4" custScaleX="122436" custScaleY="12238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95A8B2-84E0-4DC4-9C02-2FD41C62F50C}" type="pres">
      <dgm:prSet presAssocID="{E536E521-ED81-47FA-9EEB-85311138C67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8BF75E-8967-4769-8CF4-221FAE275C4E}" type="pres">
      <dgm:prSet presAssocID="{DBFD19F6-9F0A-4AEC-B6FD-93D621770489}" presName="Name25" presStyleLbl="parChTrans1D1" presStyleIdx="1" presStyleCnt="3"/>
      <dgm:spPr/>
      <dgm:t>
        <a:bodyPr/>
        <a:lstStyle/>
        <a:p>
          <a:endParaRPr lang="zh-TW" altLang="en-US"/>
        </a:p>
      </dgm:t>
    </dgm:pt>
    <dgm:pt modelId="{5837DE59-318D-4445-8DD8-D5F4F0A16E39}" type="pres">
      <dgm:prSet presAssocID="{74C6FE26-D14B-4424-875C-FFA09D270852}" presName="node" presStyleCnt="0"/>
      <dgm:spPr/>
    </dgm:pt>
    <dgm:pt modelId="{428964C8-12B5-4B7A-9E3E-623433DB894D}" type="pres">
      <dgm:prSet presAssocID="{74C6FE26-D14B-4424-875C-FFA09D270852}" presName="parentNode" presStyleLbl="node1" presStyleIdx="2" presStyleCnt="4" custScaleX="122436" custScaleY="12243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79D12E-D8A9-4943-BA4F-6B112E99CA99}" type="pres">
      <dgm:prSet presAssocID="{74C6FE26-D14B-4424-875C-FFA09D27085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534A96-F5AB-4522-A874-58D60991850E}" type="pres">
      <dgm:prSet presAssocID="{5750D214-2461-4E03-A535-165F561F1648}" presName="Name25" presStyleLbl="parChTrans1D1" presStyleIdx="2" presStyleCnt="3"/>
      <dgm:spPr/>
      <dgm:t>
        <a:bodyPr/>
        <a:lstStyle/>
        <a:p>
          <a:endParaRPr lang="zh-TW" altLang="en-US"/>
        </a:p>
      </dgm:t>
    </dgm:pt>
    <dgm:pt modelId="{E752C2E3-5056-4E60-B21E-9E0249B88D8C}" type="pres">
      <dgm:prSet presAssocID="{EDB4B00E-3050-4B77-9E10-DF8474F8AC02}" presName="node" presStyleCnt="0"/>
      <dgm:spPr/>
    </dgm:pt>
    <dgm:pt modelId="{DE26B19D-415C-4590-98FE-A3EBA8760A81}" type="pres">
      <dgm:prSet presAssocID="{EDB4B00E-3050-4B77-9E10-DF8474F8AC02}" presName="parentNode" presStyleLbl="node1" presStyleIdx="3" presStyleCnt="4" custScaleX="122436" custScaleY="12243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1442E1-F71B-4EEA-AD73-39320F95F973}" type="pres">
      <dgm:prSet presAssocID="{EDB4B00E-3050-4B77-9E10-DF8474F8AC0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0A782EA-E544-4BAE-AEF4-547ED4D928E5}" type="presOf" srcId="{E536E521-ED81-47FA-9EEB-85311138C673}" destId="{E7F27484-364B-45BD-9DB5-2E93989FED5F}" srcOrd="0" destOrd="0" presId="urn:microsoft.com/office/officeart/2005/8/layout/radial2"/>
    <dgm:cxn modelId="{18D5DE35-B15C-4049-893A-80DB9F3E9EAF}" srcId="{B063ECB6-DC29-42C0-AF50-8F476D4148AC}" destId="{EDB4B00E-3050-4B77-9E10-DF8474F8AC02}" srcOrd="2" destOrd="0" parTransId="{5750D214-2461-4E03-A535-165F561F1648}" sibTransId="{9BACD801-FE06-49D5-8184-30D59CFCE39E}"/>
    <dgm:cxn modelId="{267D0078-BA60-448E-BD77-840F81B66CF6}" type="presOf" srcId="{DBFD19F6-9F0A-4AEC-B6FD-93D621770489}" destId="{628BF75E-8967-4769-8CF4-221FAE275C4E}" srcOrd="0" destOrd="0" presId="urn:microsoft.com/office/officeart/2005/8/layout/radial2"/>
    <dgm:cxn modelId="{0CB24E1F-FD83-44C6-A16B-88CF666722DB}" type="presOf" srcId="{B063ECB6-DC29-42C0-AF50-8F476D4148AC}" destId="{8E2466CE-1EEA-421D-9C1A-7E4A162BDBD6}" srcOrd="0" destOrd="0" presId="urn:microsoft.com/office/officeart/2005/8/layout/radial2"/>
    <dgm:cxn modelId="{41FEE215-807D-4D7A-8F01-F840861F623B}" srcId="{B063ECB6-DC29-42C0-AF50-8F476D4148AC}" destId="{74C6FE26-D14B-4424-875C-FFA09D270852}" srcOrd="1" destOrd="0" parTransId="{DBFD19F6-9F0A-4AEC-B6FD-93D621770489}" sibTransId="{94890C21-7E80-4B46-AF2D-4ED948D5AF38}"/>
    <dgm:cxn modelId="{E34EFCB9-7816-4003-B034-295E0608CD59}" type="presOf" srcId="{74C6FE26-D14B-4424-875C-FFA09D270852}" destId="{428964C8-12B5-4B7A-9E3E-623433DB894D}" srcOrd="0" destOrd="0" presId="urn:microsoft.com/office/officeart/2005/8/layout/radial2"/>
    <dgm:cxn modelId="{96154ADE-5759-4EF4-AFE4-D777F6436052}" type="presOf" srcId="{978DB8A4-17D6-4C01-BEDD-280B770E9A83}" destId="{E69CE864-AA0F-4BE2-84AE-3E183B269332}" srcOrd="0" destOrd="0" presId="urn:microsoft.com/office/officeart/2005/8/layout/radial2"/>
    <dgm:cxn modelId="{0E37F7A4-630A-403A-81B1-E5292E7731BC}" type="presOf" srcId="{5750D214-2461-4E03-A535-165F561F1648}" destId="{AB534A96-F5AB-4522-A874-58D60991850E}" srcOrd="0" destOrd="0" presId="urn:microsoft.com/office/officeart/2005/8/layout/radial2"/>
    <dgm:cxn modelId="{96DA7680-39B8-4B74-BEAC-650D1AF7C0F9}" srcId="{B063ECB6-DC29-42C0-AF50-8F476D4148AC}" destId="{E536E521-ED81-47FA-9EEB-85311138C673}" srcOrd="0" destOrd="0" parTransId="{978DB8A4-17D6-4C01-BEDD-280B770E9A83}" sibTransId="{D8DFBDCF-7D9D-499D-B86B-A40BCD6F6648}"/>
    <dgm:cxn modelId="{CA3BCD45-5A29-46D6-BE52-94C931911E33}" type="presOf" srcId="{EDB4B00E-3050-4B77-9E10-DF8474F8AC02}" destId="{DE26B19D-415C-4590-98FE-A3EBA8760A81}" srcOrd="0" destOrd="0" presId="urn:microsoft.com/office/officeart/2005/8/layout/radial2"/>
    <dgm:cxn modelId="{88D48E71-80F7-4F33-9ED1-500C67FAA273}" type="presParOf" srcId="{8E2466CE-1EEA-421D-9C1A-7E4A162BDBD6}" destId="{DDF94D14-0C92-41A8-B200-77E7B95424E7}" srcOrd="0" destOrd="0" presId="urn:microsoft.com/office/officeart/2005/8/layout/radial2"/>
    <dgm:cxn modelId="{5D2C5C77-E182-48F8-B366-8FB77169D090}" type="presParOf" srcId="{DDF94D14-0C92-41A8-B200-77E7B95424E7}" destId="{9A93F228-E8BF-4B0A-B6E4-D3B825BCBDA3}" srcOrd="0" destOrd="0" presId="urn:microsoft.com/office/officeart/2005/8/layout/radial2"/>
    <dgm:cxn modelId="{0B1745D1-2156-48E3-A4A3-1C1E1975DA71}" type="presParOf" srcId="{9A93F228-E8BF-4B0A-B6E4-D3B825BCBDA3}" destId="{6A7F045C-2F8C-4D06-A06C-A01AAACA732F}" srcOrd="0" destOrd="0" presId="urn:microsoft.com/office/officeart/2005/8/layout/radial2"/>
    <dgm:cxn modelId="{096D1DF3-E030-4604-9703-74268DE2EA4B}" type="presParOf" srcId="{9A93F228-E8BF-4B0A-B6E4-D3B825BCBDA3}" destId="{FCDAD3B5-9C23-4D0F-97CC-469A831715DE}" srcOrd="1" destOrd="0" presId="urn:microsoft.com/office/officeart/2005/8/layout/radial2"/>
    <dgm:cxn modelId="{6FF022C2-CE37-43B5-9F47-0C19C480AD66}" type="presParOf" srcId="{DDF94D14-0C92-41A8-B200-77E7B95424E7}" destId="{E69CE864-AA0F-4BE2-84AE-3E183B269332}" srcOrd="1" destOrd="0" presId="urn:microsoft.com/office/officeart/2005/8/layout/radial2"/>
    <dgm:cxn modelId="{5739108B-5C3C-473A-9AC8-24E0A48B1143}" type="presParOf" srcId="{DDF94D14-0C92-41A8-B200-77E7B95424E7}" destId="{F9441DF6-8789-4BDB-A8E4-624D03EEC4E2}" srcOrd="2" destOrd="0" presId="urn:microsoft.com/office/officeart/2005/8/layout/radial2"/>
    <dgm:cxn modelId="{5C45F019-E030-4216-8060-9C45251ED9C7}" type="presParOf" srcId="{F9441DF6-8789-4BDB-A8E4-624D03EEC4E2}" destId="{E7F27484-364B-45BD-9DB5-2E93989FED5F}" srcOrd="0" destOrd="0" presId="urn:microsoft.com/office/officeart/2005/8/layout/radial2"/>
    <dgm:cxn modelId="{98924E6D-C696-4618-9C0D-FCED67D1CA61}" type="presParOf" srcId="{F9441DF6-8789-4BDB-A8E4-624D03EEC4E2}" destId="{2395A8B2-84E0-4DC4-9C02-2FD41C62F50C}" srcOrd="1" destOrd="0" presId="urn:microsoft.com/office/officeart/2005/8/layout/radial2"/>
    <dgm:cxn modelId="{B4BEBE67-8713-4739-97CF-A6DC565321D9}" type="presParOf" srcId="{DDF94D14-0C92-41A8-B200-77E7B95424E7}" destId="{628BF75E-8967-4769-8CF4-221FAE275C4E}" srcOrd="3" destOrd="0" presId="urn:microsoft.com/office/officeart/2005/8/layout/radial2"/>
    <dgm:cxn modelId="{78073CE0-F8CB-43F7-AFBA-148AF7CA2215}" type="presParOf" srcId="{DDF94D14-0C92-41A8-B200-77E7B95424E7}" destId="{5837DE59-318D-4445-8DD8-D5F4F0A16E39}" srcOrd="4" destOrd="0" presId="urn:microsoft.com/office/officeart/2005/8/layout/radial2"/>
    <dgm:cxn modelId="{E1ABCAB0-A955-4C8A-B2EE-3045D9D16628}" type="presParOf" srcId="{5837DE59-318D-4445-8DD8-D5F4F0A16E39}" destId="{428964C8-12B5-4B7A-9E3E-623433DB894D}" srcOrd="0" destOrd="0" presId="urn:microsoft.com/office/officeart/2005/8/layout/radial2"/>
    <dgm:cxn modelId="{3B246767-8E86-4EAC-A740-673F2630DD2D}" type="presParOf" srcId="{5837DE59-318D-4445-8DD8-D5F4F0A16E39}" destId="{C179D12E-D8A9-4943-BA4F-6B112E99CA99}" srcOrd="1" destOrd="0" presId="urn:microsoft.com/office/officeart/2005/8/layout/radial2"/>
    <dgm:cxn modelId="{3D80F438-099B-460B-9EC5-C7158029936D}" type="presParOf" srcId="{DDF94D14-0C92-41A8-B200-77E7B95424E7}" destId="{AB534A96-F5AB-4522-A874-58D60991850E}" srcOrd="5" destOrd="0" presId="urn:microsoft.com/office/officeart/2005/8/layout/radial2"/>
    <dgm:cxn modelId="{BBF5FE79-AA5C-44AA-B802-35D077FF0EC0}" type="presParOf" srcId="{DDF94D14-0C92-41A8-B200-77E7B95424E7}" destId="{E752C2E3-5056-4E60-B21E-9E0249B88D8C}" srcOrd="6" destOrd="0" presId="urn:microsoft.com/office/officeart/2005/8/layout/radial2"/>
    <dgm:cxn modelId="{5C8A6F58-BC9E-4EEF-944A-945150E8C9DC}" type="presParOf" srcId="{E752C2E3-5056-4E60-B21E-9E0249B88D8C}" destId="{DE26B19D-415C-4590-98FE-A3EBA8760A81}" srcOrd="0" destOrd="0" presId="urn:microsoft.com/office/officeart/2005/8/layout/radial2"/>
    <dgm:cxn modelId="{A60390F3-8248-41C2-93BA-812C79F9115A}" type="presParOf" srcId="{E752C2E3-5056-4E60-B21E-9E0249B88D8C}" destId="{1A1442E1-F71B-4EEA-AD73-39320F95F973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88555-3591-49D1-8BB7-884DACD2AF71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F1BFB099-F1C6-4C9A-8D93-2F3E0166E2FA}">
      <dgm:prSet phldrT="[文字]" custT="1"/>
      <dgm:spPr>
        <a:solidFill>
          <a:srgbClr val="FF9900"/>
        </a:solidFill>
      </dgm:spPr>
      <dgm:t>
        <a:bodyPr/>
        <a:lstStyle/>
        <a:p>
          <a:r>
            <a:rPr lang="zh-TW" altLang="en-US" sz="30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組織化</a:t>
          </a:r>
          <a:endParaRPr lang="zh-TW" altLang="en-US" sz="30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3AA10730-F1E8-43AC-B810-B26FB70E4983}" type="parTrans" cxnId="{DBFB68D7-6979-490F-A283-4F055AE4D489}">
      <dgm:prSet/>
      <dgm:spPr/>
      <dgm:t>
        <a:bodyPr/>
        <a:lstStyle/>
        <a:p>
          <a:endParaRPr lang="zh-TW" altLang="en-US"/>
        </a:p>
      </dgm:t>
    </dgm:pt>
    <dgm:pt modelId="{DEDF0539-35F2-452A-90CF-EE5D5909B060}" type="sibTrans" cxnId="{DBFB68D7-6979-490F-A283-4F055AE4D489}">
      <dgm:prSet/>
      <dgm:spPr/>
      <dgm:t>
        <a:bodyPr/>
        <a:lstStyle/>
        <a:p>
          <a:endParaRPr lang="zh-TW" altLang="en-US"/>
        </a:p>
      </dgm:t>
    </dgm:pt>
    <dgm:pt modelId="{3B52A5CC-D799-44D4-9159-986823D29D9E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30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問題化</a:t>
          </a:r>
          <a:endParaRPr lang="zh-TW" altLang="en-US" sz="30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5193BA71-E780-4FF5-8B5D-7917E0493933}" type="parTrans" cxnId="{3F5B0A7D-7734-4459-9BC0-19371A0DE701}">
      <dgm:prSet/>
      <dgm:spPr/>
      <dgm:t>
        <a:bodyPr/>
        <a:lstStyle/>
        <a:p>
          <a:endParaRPr lang="zh-TW" altLang="en-US"/>
        </a:p>
      </dgm:t>
    </dgm:pt>
    <dgm:pt modelId="{7152756D-71EA-448F-B666-322EB0CC08BC}" type="sibTrans" cxnId="{3F5B0A7D-7734-4459-9BC0-19371A0DE701}">
      <dgm:prSet/>
      <dgm:spPr/>
      <dgm:t>
        <a:bodyPr/>
        <a:lstStyle/>
        <a:p>
          <a:endParaRPr lang="zh-TW" altLang="en-US"/>
        </a:p>
      </dgm:t>
    </dgm:pt>
    <dgm:pt modelId="{84176F87-37D0-4E5C-B707-51B42C9FCDBC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300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精簡</a:t>
          </a:r>
          <a:r>
            <a:rPr lang="zh-TW" altLang="en-US" sz="3000" dirty="0" smtClean="0">
              <a:latin typeface="華康儷中黑" panose="020B0509000000000000" pitchFamily="49" charset="-120"/>
              <a:ea typeface="華康儷中黑" panose="020B0509000000000000" pitchFamily="49" charset="-120"/>
            </a:rPr>
            <a:t>化</a:t>
          </a:r>
          <a:endParaRPr lang="zh-TW" altLang="en-US" sz="3000" dirty="0"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30C5BC21-10D3-4D34-8ED5-1A2FEA513C7F}" type="parTrans" cxnId="{F905450B-AC0D-4C2E-AEDF-50DF826EC510}">
      <dgm:prSet/>
      <dgm:spPr/>
      <dgm:t>
        <a:bodyPr/>
        <a:lstStyle/>
        <a:p>
          <a:endParaRPr lang="zh-TW" altLang="en-US"/>
        </a:p>
      </dgm:t>
    </dgm:pt>
    <dgm:pt modelId="{80E7B766-56BA-4AE5-B564-828D15CEB1A0}" type="sibTrans" cxnId="{F905450B-AC0D-4C2E-AEDF-50DF826EC510}">
      <dgm:prSet/>
      <dgm:spPr/>
      <dgm:t>
        <a:bodyPr/>
        <a:lstStyle/>
        <a:p>
          <a:endParaRPr lang="zh-TW" altLang="en-US"/>
        </a:p>
      </dgm:t>
    </dgm:pt>
    <dgm:pt modelId="{1D6DCB29-5F44-4F09-AB4B-F8BD75F486AE}" type="pres">
      <dgm:prSet presAssocID="{4E788555-3591-49D1-8BB7-884DACD2AF71}" presName="compositeShape" presStyleCnt="0">
        <dgm:presLayoutVars>
          <dgm:chMax val="7"/>
          <dgm:dir/>
          <dgm:resizeHandles val="exact"/>
        </dgm:presLayoutVars>
      </dgm:prSet>
      <dgm:spPr/>
    </dgm:pt>
    <dgm:pt modelId="{36F750E1-B71B-4FE6-A116-3D896225C35D}" type="pres">
      <dgm:prSet presAssocID="{4E788555-3591-49D1-8BB7-884DACD2AF71}" presName="wedge1" presStyleLbl="node1" presStyleIdx="0" presStyleCnt="3" custScaleX="86676" custScaleY="86676" custLinFactNeighborX="-5097" custLinFactNeighborY="3173"/>
      <dgm:spPr/>
      <dgm:t>
        <a:bodyPr/>
        <a:lstStyle/>
        <a:p>
          <a:endParaRPr lang="zh-TW" altLang="en-US"/>
        </a:p>
      </dgm:t>
    </dgm:pt>
    <dgm:pt modelId="{C6B07060-1AF5-41DA-AB79-082E9F9CEF0B}" type="pres">
      <dgm:prSet presAssocID="{4E788555-3591-49D1-8BB7-884DACD2AF7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704A71-41B0-4CA7-84E2-1FA7557F7007}" type="pres">
      <dgm:prSet presAssocID="{4E788555-3591-49D1-8BB7-884DACD2AF71}" presName="wedge2" presStyleLbl="node1" presStyleIdx="1" presStyleCnt="3" custScaleX="86676" custScaleY="86676"/>
      <dgm:spPr/>
      <dgm:t>
        <a:bodyPr/>
        <a:lstStyle/>
        <a:p>
          <a:endParaRPr lang="zh-TW" altLang="en-US"/>
        </a:p>
      </dgm:t>
    </dgm:pt>
    <dgm:pt modelId="{D5AC6663-46CA-467D-BA09-82B1101BF9C4}" type="pres">
      <dgm:prSet presAssocID="{4E788555-3591-49D1-8BB7-884DACD2AF7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C7E19F-AFFF-495F-9C23-B3EE57724CD9}" type="pres">
      <dgm:prSet presAssocID="{4E788555-3591-49D1-8BB7-884DACD2AF71}" presName="wedge3" presStyleLbl="node1" presStyleIdx="2" presStyleCnt="3" custScaleX="86676" custScaleY="86676"/>
      <dgm:spPr/>
      <dgm:t>
        <a:bodyPr/>
        <a:lstStyle/>
        <a:p>
          <a:endParaRPr lang="zh-TW" altLang="en-US"/>
        </a:p>
      </dgm:t>
    </dgm:pt>
    <dgm:pt modelId="{459B4128-59BC-4D0B-9D0D-361032400F0C}" type="pres">
      <dgm:prSet presAssocID="{4E788555-3591-49D1-8BB7-884DACD2AF7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F5B0A7D-7734-4459-9BC0-19371A0DE701}" srcId="{4E788555-3591-49D1-8BB7-884DACD2AF71}" destId="{3B52A5CC-D799-44D4-9159-986823D29D9E}" srcOrd="1" destOrd="0" parTransId="{5193BA71-E780-4FF5-8B5D-7917E0493933}" sibTransId="{7152756D-71EA-448F-B666-322EB0CC08BC}"/>
    <dgm:cxn modelId="{F905450B-AC0D-4C2E-AEDF-50DF826EC510}" srcId="{4E788555-3591-49D1-8BB7-884DACD2AF71}" destId="{84176F87-37D0-4E5C-B707-51B42C9FCDBC}" srcOrd="2" destOrd="0" parTransId="{30C5BC21-10D3-4D34-8ED5-1A2FEA513C7F}" sibTransId="{80E7B766-56BA-4AE5-B564-828D15CEB1A0}"/>
    <dgm:cxn modelId="{BDCCADC0-E31C-4C49-ADA6-4ADD07C40F46}" type="presOf" srcId="{F1BFB099-F1C6-4C9A-8D93-2F3E0166E2FA}" destId="{C6B07060-1AF5-41DA-AB79-082E9F9CEF0B}" srcOrd="1" destOrd="0" presId="urn:microsoft.com/office/officeart/2005/8/layout/chart3"/>
    <dgm:cxn modelId="{6272475E-0784-4C36-8B63-F757586CBF61}" type="presOf" srcId="{3B52A5CC-D799-44D4-9159-986823D29D9E}" destId="{D5AC6663-46CA-467D-BA09-82B1101BF9C4}" srcOrd="1" destOrd="0" presId="urn:microsoft.com/office/officeart/2005/8/layout/chart3"/>
    <dgm:cxn modelId="{040FE05B-58B8-451C-BC41-01333A06922E}" type="presOf" srcId="{F1BFB099-F1C6-4C9A-8D93-2F3E0166E2FA}" destId="{36F750E1-B71B-4FE6-A116-3D896225C35D}" srcOrd="0" destOrd="0" presId="urn:microsoft.com/office/officeart/2005/8/layout/chart3"/>
    <dgm:cxn modelId="{3740D471-B7E0-4E30-8FB8-849547ED5B79}" type="presOf" srcId="{84176F87-37D0-4E5C-B707-51B42C9FCDBC}" destId="{CCC7E19F-AFFF-495F-9C23-B3EE57724CD9}" srcOrd="0" destOrd="0" presId="urn:microsoft.com/office/officeart/2005/8/layout/chart3"/>
    <dgm:cxn modelId="{DBB6CB4C-510A-4252-870F-65C8C9FDA4FD}" type="presOf" srcId="{4E788555-3591-49D1-8BB7-884DACD2AF71}" destId="{1D6DCB29-5F44-4F09-AB4B-F8BD75F486AE}" srcOrd="0" destOrd="0" presId="urn:microsoft.com/office/officeart/2005/8/layout/chart3"/>
    <dgm:cxn modelId="{1F6A8093-889E-4DF6-857B-C897AD96DBF4}" type="presOf" srcId="{84176F87-37D0-4E5C-B707-51B42C9FCDBC}" destId="{459B4128-59BC-4D0B-9D0D-361032400F0C}" srcOrd="1" destOrd="0" presId="urn:microsoft.com/office/officeart/2005/8/layout/chart3"/>
    <dgm:cxn modelId="{DBFB68D7-6979-490F-A283-4F055AE4D489}" srcId="{4E788555-3591-49D1-8BB7-884DACD2AF71}" destId="{F1BFB099-F1C6-4C9A-8D93-2F3E0166E2FA}" srcOrd="0" destOrd="0" parTransId="{3AA10730-F1E8-43AC-B810-B26FB70E4983}" sibTransId="{DEDF0539-35F2-452A-90CF-EE5D5909B060}"/>
    <dgm:cxn modelId="{415258ED-46D7-4D39-BDAA-8ED1540D1991}" type="presOf" srcId="{3B52A5CC-D799-44D4-9159-986823D29D9E}" destId="{24704A71-41B0-4CA7-84E2-1FA7557F7007}" srcOrd="0" destOrd="0" presId="urn:microsoft.com/office/officeart/2005/8/layout/chart3"/>
    <dgm:cxn modelId="{B6AA1CF7-CFFF-4BBF-AB92-11AE03D28AF0}" type="presParOf" srcId="{1D6DCB29-5F44-4F09-AB4B-F8BD75F486AE}" destId="{36F750E1-B71B-4FE6-A116-3D896225C35D}" srcOrd="0" destOrd="0" presId="urn:microsoft.com/office/officeart/2005/8/layout/chart3"/>
    <dgm:cxn modelId="{B8DC0EE4-D5E6-4514-9B2B-01F6C7725D5A}" type="presParOf" srcId="{1D6DCB29-5F44-4F09-AB4B-F8BD75F486AE}" destId="{C6B07060-1AF5-41DA-AB79-082E9F9CEF0B}" srcOrd="1" destOrd="0" presId="urn:microsoft.com/office/officeart/2005/8/layout/chart3"/>
    <dgm:cxn modelId="{429D48D4-DD8F-4581-AB9E-7D9FB0279345}" type="presParOf" srcId="{1D6DCB29-5F44-4F09-AB4B-F8BD75F486AE}" destId="{24704A71-41B0-4CA7-84E2-1FA7557F7007}" srcOrd="2" destOrd="0" presId="urn:microsoft.com/office/officeart/2005/8/layout/chart3"/>
    <dgm:cxn modelId="{E4676A36-3C50-424A-9B1D-F01C935DBC94}" type="presParOf" srcId="{1D6DCB29-5F44-4F09-AB4B-F8BD75F486AE}" destId="{D5AC6663-46CA-467D-BA09-82B1101BF9C4}" srcOrd="3" destOrd="0" presId="urn:microsoft.com/office/officeart/2005/8/layout/chart3"/>
    <dgm:cxn modelId="{52DAA62C-995E-4153-BAA0-9ED4E0EE9DCC}" type="presParOf" srcId="{1D6DCB29-5F44-4F09-AB4B-F8BD75F486AE}" destId="{CCC7E19F-AFFF-495F-9C23-B3EE57724CD9}" srcOrd="4" destOrd="0" presId="urn:microsoft.com/office/officeart/2005/8/layout/chart3"/>
    <dgm:cxn modelId="{4711DADD-AFAF-4244-AEE2-208D15DFF9ED}" type="presParOf" srcId="{1D6DCB29-5F44-4F09-AB4B-F8BD75F486AE}" destId="{459B4128-59BC-4D0B-9D0D-361032400F0C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540B70-979F-4C20-8D18-5310BE5B8A4A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C198733F-C7F0-4B40-9DE5-F19C6936C68A}">
      <dgm:prSet phldrT="[文字]" custT="1"/>
      <dgm:spPr>
        <a:solidFill>
          <a:srgbClr val="00B050"/>
        </a:solidFill>
        <a:ln w="381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引導學生</a:t>
          </a:r>
          <a:r>
            <a:rPr lang="en-US" alt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/>
          </a:r>
          <a:br>
            <a:rPr lang="en-US" alt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</a:br>
          <a:r>
            <a:rPr 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自我監控</a:t>
          </a:r>
          <a:endParaRPr lang="zh-TW" altLang="en-US" b="0" dirty="0">
            <a:solidFill>
              <a:schemeClr val="bg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61B6659C-E17D-464F-825C-CC4BEAB6DDA0}" type="parTrans" cxnId="{3E960623-CA46-4EC0-B061-3751C00A9554}">
      <dgm:prSet/>
      <dgm:spPr/>
      <dgm:t>
        <a:bodyPr/>
        <a:lstStyle/>
        <a:p>
          <a:endParaRPr lang="zh-TW" altLang="en-US"/>
        </a:p>
      </dgm:t>
    </dgm:pt>
    <dgm:pt modelId="{5078F730-1E08-4C33-8713-F14B712063AC}" type="sibTrans" cxnId="{3E960623-CA46-4EC0-B061-3751C00A9554}">
      <dgm:prSet/>
      <dgm:spPr/>
      <dgm:t>
        <a:bodyPr/>
        <a:lstStyle/>
        <a:p>
          <a:endParaRPr lang="zh-TW" altLang="en-US"/>
        </a:p>
      </dgm:t>
    </dgm:pt>
    <dgm:pt modelId="{4A07C91A-CFA8-4214-AFE5-869EE3F87FA5}">
      <dgm:prSet phldrT="[文字]" custT="1"/>
      <dgm:spPr>
        <a:solidFill>
          <a:srgbClr val="7030A0"/>
        </a:solidFill>
        <a:ln w="381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觀察學生</a:t>
          </a:r>
          <a:r>
            <a:rPr lang="en-US" alt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/>
          </a:r>
          <a:br>
            <a:rPr lang="en-US" alt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</a:br>
          <a:r>
            <a:rPr 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學習歷程</a:t>
          </a:r>
          <a:endParaRPr lang="zh-TW" altLang="en-US" b="0" dirty="0">
            <a:solidFill>
              <a:schemeClr val="bg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BFA532E1-0B47-4825-B009-DD1FF66570F5}" type="parTrans" cxnId="{A61568A7-C9CC-4836-9F67-D115CB5C29FC}">
      <dgm:prSet/>
      <dgm:spPr/>
      <dgm:t>
        <a:bodyPr/>
        <a:lstStyle/>
        <a:p>
          <a:endParaRPr lang="zh-TW" altLang="en-US"/>
        </a:p>
      </dgm:t>
    </dgm:pt>
    <dgm:pt modelId="{27E9795F-BE78-4AE6-8D9A-5C4CA9582E6F}" type="sibTrans" cxnId="{A61568A7-C9CC-4836-9F67-D115CB5C29FC}">
      <dgm:prSet/>
      <dgm:spPr/>
      <dgm:t>
        <a:bodyPr/>
        <a:lstStyle/>
        <a:p>
          <a:endParaRPr lang="zh-TW" altLang="en-US"/>
        </a:p>
      </dgm:t>
    </dgm:pt>
    <dgm:pt modelId="{26E7CCE9-9FA2-453B-B90A-3D313011506E}">
      <dgm:prSet phldrT="[文字]"/>
      <dgm:spPr>
        <a:solidFill>
          <a:srgbClr val="FF9900"/>
        </a:solidFill>
        <a:ln w="38100"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分析學生</a:t>
          </a:r>
          <a:r>
            <a:rPr lang="en-US" alt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/>
          </a:r>
          <a:br>
            <a:rPr lang="en-US" alt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</a:br>
          <a:r>
            <a:rPr lang="zh-TW" b="0" dirty="0" smtClean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rPr>
            <a:t>錯誤類型</a:t>
          </a:r>
          <a:endParaRPr lang="zh-TW" altLang="en-US" b="0" dirty="0">
            <a:solidFill>
              <a:schemeClr val="bg1"/>
            </a:solidFill>
            <a:latin typeface="華康儷中黑" panose="020B0509000000000000" pitchFamily="49" charset="-120"/>
            <a:ea typeface="華康儷中黑" panose="020B0509000000000000" pitchFamily="49" charset="-120"/>
          </a:endParaRPr>
        </a:p>
      </dgm:t>
    </dgm:pt>
    <dgm:pt modelId="{A47206FB-6BDA-436D-B452-6D11494ECF2B}" type="parTrans" cxnId="{E84103B2-6801-49D5-AA5C-278A21B5FA26}">
      <dgm:prSet/>
      <dgm:spPr/>
      <dgm:t>
        <a:bodyPr/>
        <a:lstStyle/>
        <a:p>
          <a:endParaRPr lang="zh-TW" altLang="en-US"/>
        </a:p>
      </dgm:t>
    </dgm:pt>
    <dgm:pt modelId="{BF34AA98-BEAE-4233-BDED-4B010B4ED33A}" type="sibTrans" cxnId="{E84103B2-6801-49D5-AA5C-278A21B5FA26}">
      <dgm:prSet/>
      <dgm:spPr>
        <a:solidFill>
          <a:schemeClr val="tx1"/>
        </a:solidFill>
      </dgm:spPr>
      <dgm:t>
        <a:bodyPr/>
        <a:lstStyle/>
        <a:p>
          <a:endParaRPr lang="zh-TW" altLang="en-US"/>
        </a:p>
      </dgm:t>
    </dgm:pt>
    <dgm:pt modelId="{463A2C35-8F09-4A72-939A-939C53BDD87D}" type="pres">
      <dgm:prSet presAssocID="{B7540B70-979F-4C20-8D18-5310BE5B8A4A}" presName="Name0" presStyleCnt="0">
        <dgm:presLayoutVars>
          <dgm:chMax val="7"/>
          <dgm:dir/>
          <dgm:resizeHandles val="exact"/>
        </dgm:presLayoutVars>
      </dgm:prSet>
      <dgm:spPr/>
    </dgm:pt>
    <dgm:pt modelId="{E906331E-876D-40E7-BE7E-0F1EB77E2429}" type="pres">
      <dgm:prSet presAssocID="{B7540B70-979F-4C20-8D18-5310BE5B8A4A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0E7D9D-A93C-44D8-A13E-382CE8B9374A}" type="pres">
      <dgm:prSet presAssocID="{B7540B70-979F-4C20-8D18-5310BE5B8A4A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FC3702-E319-4297-9F90-3A712ADB918C}" type="pres">
      <dgm:prSet presAssocID="{B7540B70-979F-4C20-8D18-5310BE5B8A4A}" presName="ellipse3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61568A7-C9CC-4836-9F67-D115CB5C29FC}" srcId="{B7540B70-979F-4C20-8D18-5310BE5B8A4A}" destId="{4A07C91A-CFA8-4214-AFE5-869EE3F87FA5}" srcOrd="0" destOrd="0" parTransId="{BFA532E1-0B47-4825-B009-DD1FF66570F5}" sibTransId="{27E9795F-BE78-4AE6-8D9A-5C4CA9582E6F}"/>
    <dgm:cxn modelId="{16BBCCBD-1855-4D83-A247-A95A6107092C}" type="presOf" srcId="{B7540B70-979F-4C20-8D18-5310BE5B8A4A}" destId="{463A2C35-8F09-4A72-939A-939C53BDD87D}" srcOrd="0" destOrd="0" presId="urn:microsoft.com/office/officeart/2005/8/layout/rings+Icon"/>
    <dgm:cxn modelId="{3E960623-CA46-4EC0-B061-3751C00A9554}" srcId="{B7540B70-979F-4C20-8D18-5310BE5B8A4A}" destId="{C198733F-C7F0-4B40-9DE5-F19C6936C68A}" srcOrd="1" destOrd="0" parTransId="{61B6659C-E17D-464F-825C-CC4BEAB6DDA0}" sibTransId="{5078F730-1E08-4C33-8713-F14B712063AC}"/>
    <dgm:cxn modelId="{9074992B-1A0A-440B-BC75-C58A92A0B8F2}" type="presOf" srcId="{C198733F-C7F0-4B40-9DE5-F19C6936C68A}" destId="{CD0E7D9D-A93C-44D8-A13E-382CE8B9374A}" srcOrd="0" destOrd="0" presId="urn:microsoft.com/office/officeart/2005/8/layout/rings+Icon"/>
    <dgm:cxn modelId="{3EF2B9D7-D338-45A7-AB4D-2F5CDC89F368}" type="presOf" srcId="{26E7CCE9-9FA2-453B-B90A-3D313011506E}" destId="{44FC3702-E319-4297-9F90-3A712ADB918C}" srcOrd="0" destOrd="0" presId="urn:microsoft.com/office/officeart/2005/8/layout/rings+Icon"/>
    <dgm:cxn modelId="{C2D452AC-6834-4448-A134-34F71139FC05}" type="presOf" srcId="{4A07C91A-CFA8-4214-AFE5-869EE3F87FA5}" destId="{E906331E-876D-40E7-BE7E-0F1EB77E2429}" srcOrd="0" destOrd="0" presId="urn:microsoft.com/office/officeart/2005/8/layout/rings+Icon"/>
    <dgm:cxn modelId="{E84103B2-6801-49D5-AA5C-278A21B5FA26}" srcId="{B7540B70-979F-4C20-8D18-5310BE5B8A4A}" destId="{26E7CCE9-9FA2-453B-B90A-3D313011506E}" srcOrd="2" destOrd="0" parTransId="{A47206FB-6BDA-436D-B452-6D11494ECF2B}" sibTransId="{BF34AA98-BEAE-4233-BDED-4B010B4ED33A}"/>
    <dgm:cxn modelId="{34490801-F9A6-475A-B875-7344B5F081BC}" type="presParOf" srcId="{463A2C35-8F09-4A72-939A-939C53BDD87D}" destId="{E906331E-876D-40E7-BE7E-0F1EB77E2429}" srcOrd="0" destOrd="0" presId="urn:microsoft.com/office/officeart/2005/8/layout/rings+Icon"/>
    <dgm:cxn modelId="{E1B30EC4-0B81-44B8-B8EF-D3BD17843F85}" type="presParOf" srcId="{463A2C35-8F09-4A72-939A-939C53BDD87D}" destId="{CD0E7D9D-A93C-44D8-A13E-382CE8B9374A}" srcOrd="1" destOrd="0" presId="urn:microsoft.com/office/officeart/2005/8/layout/rings+Icon"/>
    <dgm:cxn modelId="{23E5933E-52A4-408F-949D-C146159DA500}" type="presParOf" srcId="{463A2C35-8F09-4A72-939A-939C53BDD87D}" destId="{44FC3702-E319-4297-9F90-3A712ADB918C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互連式環形圖"/>
  <dgm:desc val="用來顯示重疊或交互關聯的想法或概念。前 7 行 [階層 1] 的文字會各對應到一個圓。未使用的文字不會出現，但只要切換版面配置，仍然可以使用。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0715A2C-75B5-4CC4-B0B3-4A2567B226E7}" type="datetimeFigureOut">
              <a:rPr lang="zh-TW" altLang="en-US" smtClean="0"/>
              <a:pPr/>
              <a:t>2015/11/6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F16CA9D-5ABD-4E88-A31B-3557A9EBBE7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58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99539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44106-3571-42A8-B9C6-20E0F9712576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045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向校長索取座位安排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072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014811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5CF870-D2D1-4931-8540-A15B179BC5C2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1918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5CF870-D2D1-4931-8540-A15B179BC5C2}" type="slidenum">
              <a:rPr lang="zh-TW" altLang="en-US" smtClean="0"/>
              <a:pPr>
                <a:defRPr/>
              </a:pPr>
              <a:t>165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081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C4DF-B2ED-410E-A853-188F7126287C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093296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193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3C482-4609-44C6-B4AC-03155DD863ED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81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FF36-3590-4AFB-82EE-7B8859F62AB5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2951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50830F1-2807-4C18-BE49-2CFDC8AB4CBC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70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/>
          <a:lstStyle>
            <a:lvl1pPr>
              <a:defRPr>
                <a:latin typeface="Times New Roman" pitchFamily="18" charset="0"/>
                <a:ea typeface="華康儷中黑" pitchFamily="49" charset="-12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ea typeface="華康儷中黑" pitchFamily="49" charset="-12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ea typeface="華康儷中黑" pitchFamily="49" charset="-12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ea typeface="華康儷中黑" pitchFamily="49" charset="-12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ea typeface="華康儷中黑" pitchFamily="49" charset="-120"/>
                <a:cs typeface="Times New Roman" pitchFamily="18" charset="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5044-8ED9-438A-9A90-1CEEC8294945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10400" y="6093296"/>
            <a:ext cx="2133600" cy="365125"/>
          </a:xfrm>
        </p:spPr>
        <p:txBody>
          <a:bodyPr/>
          <a:lstStyle>
            <a:lvl1pPr algn="r">
              <a:defRPr b="0"/>
            </a:lvl1pPr>
          </a:lstStyle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67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F8BE1-DA5E-4BD9-9A90-C87F2381988B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882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A67C7-47CA-4912-896D-6A3666B41284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62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DF150-3357-4E08-99C0-D7285FE98D34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807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C8FCB-4959-4966-9087-B665F77FDA64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8870-45A1-48A9-B49C-B4B3A235E2D3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35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B6F3-3CC8-4679-9055-6B7DA27FF159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77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FB02D-BC47-4682-A795-4BA22B388BBE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22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C0BCB-1B28-435E-9C7C-0E34DBB136CF}" type="datetime1">
              <a:rPr lang="zh-TW" altLang="en-US" smtClean="0"/>
              <a:t>2015/11/6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3505200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3DA8C9F6-4975-46D4-90D0-6E8311A4EE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540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Times New Roman" pitchFamily="18" charset="0"/>
          <a:ea typeface="華康正顏楷體W5" pitchFamily="65" charset="-120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華康儷中黑" pitchFamily="49" charset="-120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華康儷中黑" pitchFamily="49" charset="-120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華康儷中黑" pitchFamily="49" charset="-120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華康儷中黑" pitchFamily="49" charset="-120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華康儷中黑" pitchFamily="49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9.wdp"/><Relationship Id="rId4" Type="http://schemas.openxmlformats.org/officeDocument/2006/relationships/image" Target="../media/image32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16.wdp"/><Relationship Id="rId4" Type="http://schemas.openxmlformats.org/officeDocument/2006/relationships/image" Target="../media/image39.jpeg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42.png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44.png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194.xml"/><Relationship Id="rId2" Type="http://schemas.openxmlformats.org/officeDocument/2006/relationships/slide" Target="slide193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microsoft.com/office/2007/relationships/hdphoto" Target="../media/hdphoto29.wdp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gif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hyperlink" Target="https://kahoot.it/" TargetMode="Externa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slide" Target="slide161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slide" Target="slide161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161.xml"/><Relationship Id="rId2" Type="http://schemas.openxmlformats.org/officeDocument/2006/relationships/hyperlink" Target="https://bestian.github.io/freemath/%E5%B7%A5%E5%85%B7%E8%BB%9F%E9%AB%94/styleTester.html" TargetMode="Externa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hyperlink" Target="http://epaper.naer.edu.tw/index.php?edm_no=38&amp;content_no=1011" TargetMode="Externa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" TargetMode="External"/><Relationship Id="rId2" Type="http://schemas.openxmlformats.org/officeDocument/2006/relationships/hyperlink" Target="http://www.junyiacadem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eachernet.moe.edu.tw/Tape/index.asp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NoHJP0LlUM&amp;list=PLPRufLWwZy5M4KgISVcpJ5Nf_fR1jIq_4" TargetMode="External"/><Relationship Id="rId2" Type="http://schemas.openxmlformats.org/officeDocument/2006/relationships/hyperlink" Target="https://www.youtube.com/watch?v=LjDrhHych-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uefeSuL9qZQ&amp;index=24&amp;list=PL_Hz3_-6p-ZuEQFkj9JdaH-sL596PaROA" TargetMode="External"/><Relationship Id="rId5" Type="http://schemas.openxmlformats.org/officeDocument/2006/relationships/hyperlink" Target="https://www.youtube.com/watch?v=mcp1DeQ8ugA" TargetMode="External"/><Relationship Id="rId4" Type="http://schemas.openxmlformats.org/officeDocument/2006/relationships/hyperlink" Target="https://www.youtube.com/watch?v=Aw_W4PSbCqI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5.png"/><Relationship Id="rId7" Type="http://schemas.openxmlformats.org/officeDocument/2006/relationships/image" Target="../media/image7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 1"/>
          <p:cNvSpPr>
            <a:spLocks noGrp="1"/>
          </p:cNvSpPr>
          <p:nvPr>
            <p:ph type="ctrTitle"/>
          </p:nvPr>
        </p:nvSpPr>
        <p:spPr>
          <a:xfrm>
            <a:off x="126207" y="103932"/>
            <a:ext cx="8891587" cy="1511300"/>
          </a:xfrm>
        </p:spPr>
        <p:txBody>
          <a:bodyPr/>
          <a:lstStyle/>
          <a:p>
            <a:pPr eaLnBrk="1" hangingPunct="1"/>
            <a:r>
              <a:rPr lang="zh-TW" altLang="en-US" sz="4300" dirty="0" smtClean="0">
                <a:solidFill>
                  <a:srgbClr val="9900CC"/>
                </a:solidFill>
              </a:rPr>
              <a:t>活化教學～</a:t>
            </a:r>
            <a:r>
              <a:rPr lang="en-US" altLang="zh-TW" sz="4300" dirty="0" smtClean="0">
                <a:solidFill>
                  <a:srgbClr val="9900CC"/>
                </a:solidFill>
              </a:rPr>
              <a:t/>
            </a:r>
            <a:br>
              <a:rPr lang="en-US" altLang="zh-TW" sz="4300" dirty="0" smtClean="0">
                <a:solidFill>
                  <a:srgbClr val="9900CC"/>
                </a:solidFill>
              </a:rPr>
            </a:br>
            <a:r>
              <a:rPr lang="zh-TW" altLang="en-US" sz="4300" dirty="0" smtClean="0">
                <a:solidFill>
                  <a:srgbClr val="FF0000"/>
                </a:solidFill>
              </a:rPr>
              <a:t>分組合作學習</a:t>
            </a:r>
            <a:r>
              <a:rPr lang="zh-TW" altLang="en-US" sz="4300" dirty="0" smtClean="0">
                <a:solidFill>
                  <a:srgbClr val="9900CC"/>
                </a:solidFill>
              </a:rPr>
              <a:t>的理念與實踐方案</a:t>
            </a:r>
          </a:p>
        </p:txBody>
      </p:sp>
      <p:sp>
        <p:nvSpPr>
          <p:cNvPr id="2051" name="副標題 2"/>
          <p:cNvSpPr>
            <a:spLocks noGrp="1"/>
          </p:cNvSpPr>
          <p:nvPr>
            <p:ph type="subTitle" idx="1"/>
          </p:nvPr>
        </p:nvSpPr>
        <p:spPr>
          <a:xfrm>
            <a:off x="611188" y="3719190"/>
            <a:ext cx="7921625" cy="1320800"/>
          </a:xfrm>
        </p:spPr>
        <p:txBody>
          <a:bodyPr>
            <a:noAutofit/>
          </a:bodyPr>
          <a:lstStyle/>
          <a:p>
            <a:pPr marL="457200" indent="-457200" algn="l" eaLnBrk="1" hangingPunct="1"/>
            <a:r>
              <a:rPr lang="zh-TW" altLang="en-US" sz="2000" dirty="0" smtClean="0">
                <a:solidFill>
                  <a:srgbClr val="0000FF"/>
                </a:solidFill>
              </a:rPr>
              <a:t>計 畫 期 程 ： 民國</a:t>
            </a:r>
            <a:r>
              <a:rPr lang="en-US" altLang="zh-TW" sz="2000" dirty="0" smtClean="0">
                <a:solidFill>
                  <a:srgbClr val="0000FF"/>
                </a:solidFill>
              </a:rPr>
              <a:t>103</a:t>
            </a:r>
            <a:r>
              <a:rPr lang="zh-TW" altLang="en-US" sz="2000" dirty="0" smtClean="0">
                <a:solidFill>
                  <a:srgbClr val="0000FF"/>
                </a:solidFill>
              </a:rPr>
              <a:t>年</a:t>
            </a:r>
            <a:r>
              <a:rPr lang="en-US" altLang="zh-TW" sz="2000" dirty="0" smtClean="0">
                <a:solidFill>
                  <a:srgbClr val="0000FF"/>
                </a:solidFill>
              </a:rPr>
              <a:t>8</a:t>
            </a:r>
            <a:r>
              <a:rPr lang="zh-TW" altLang="en-US" sz="2000" dirty="0" smtClean="0">
                <a:solidFill>
                  <a:srgbClr val="0000FF"/>
                </a:solidFill>
              </a:rPr>
              <a:t>月至</a:t>
            </a:r>
            <a:r>
              <a:rPr lang="en-US" altLang="zh-TW" sz="2000" dirty="0" smtClean="0">
                <a:solidFill>
                  <a:srgbClr val="0000FF"/>
                </a:solidFill>
              </a:rPr>
              <a:t>104</a:t>
            </a:r>
            <a:r>
              <a:rPr lang="zh-TW" altLang="en-US" sz="2000" dirty="0" smtClean="0">
                <a:solidFill>
                  <a:srgbClr val="0000FF"/>
                </a:solidFill>
              </a:rPr>
              <a:t>年</a:t>
            </a:r>
            <a:r>
              <a:rPr lang="en-US" altLang="zh-TW" sz="2000" dirty="0" smtClean="0">
                <a:solidFill>
                  <a:srgbClr val="0000FF"/>
                </a:solidFill>
              </a:rPr>
              <a:t>7</a:t>
            </a:r>
            <a:r>
              <a:rPr lang="zh-TW" altLang="en-US" sz="2000" dirty="0" smtClean="0">
                <a:solidFill>
                  <a:srgbClr val="0000FF"/>
                </a:solidFill>
              </a:rPr>
              <a:t>月 </a:t>
            </a:r>
            <a:endParaRPr lang="en-US" altLang="zh-TW" sz="2000" dirty="0" smtClean="0">
              <a:solidFill>
                <a:srgbClr val="0000FF"/>
              </a:solidFill>
            </a:endParaRPr>
          </a:p>
          <a:p>
            <a:pPr marL="457200" indent="-457200" algn="l" eaLnBrk="1" hangingPunct="1"/>
            <a:r>
              <a:rPr lang="zh-TW" altLang="en-US" sz="2000" dirty="0" smtClean="0">
                <a:solidFill>
                  <a:srgbClr val="0000FF"/>
                </a:solidFill>
              </a:rPr>
              <a:t>計畫主持人： 張新仁  校長（國立臺北教育大學）</a:t>
            </a:r>
            <a:endParaRPr lang="en-US" altLang="zh-TW" sz="2000" dirty="0" smtClean="0">
              <a:solidFill>
                <a:srgbClr val="0000FF"/>
              </a:solidFill>
            </a:endParaRPr>
          </a:p>
          <a:p>
            <a:pPr marL="457200" indent="-457200" algn="l" eaLnBrk="1" hangingPunct="1"/>
            <a:r>
              <a:rPr lang="zh-TW" altLang="en-US" sz="2000" dirty="0" smtClean="0">
                <a:solidFill>
                  <a:srgbClr val="0000FF"/>
                </a:solidFill>
              </a:rPr>
              <a:t>協同主持人： 王金國  教授（靜宜大學）</a:t>
            </a:r>
            <a:endParaRPr lang="en-US" altLang="zh-TW" sz="2000" dirty="0" smtClean="0">
              <a:solidFill>
                <a:srgbClr val="0000FF"/>
              </a:solidFill>
            </a:endParaRPr>
          </a:p>
          <a:p>
            <a:pPr marL="457200" indent="-457200" algn="l"/>
            <a:r>
              <a:rPr lang="zh-TW" altLang="en-US" sz="2000" dirty="0" smtClean="0">
                <a:solidFill>
                  <a:srgbClr val="0000FF"/>
                </a:solidFill>
              </a:rPr>
              <a:t>                         田</a:t>
            </a:r>
            <a:r>
              <a:rPr lang="zh-TW" altLang="en-US" sz="2000" dirty="0">
                <a:solidFill>
                  <a:srgbClr val="0000FF"/>
                </a:solidFill>
              </a:rPr>
              <a:t>耐青  教授  </a:t>
            </a:r>
            <a:r>
              <a:rPr lang="en-US" altLang="zh-TW" sz="2000" dirty="0">
                <a:solidFill>
                  <a:srgbClr val="0000FF"/>
                </a:solidFill>
              </a:rPr>
              <a:t>(</a:t>
            </a:r>
            <a:r>
              <a:rPr lang="zh-TW" altLang="en-US" sz="2000" dirty="0">
                <a:solidFill>
                  <a:srgbClr val="0000FF"/>
                </a:solidFill>
              </a:rPr>
              <a:t>國立臺北教育大學</a:t>
            </a:r>
            <a:r>
              <a:rPr lang="en-US" altLang="zh-TW" sz="2000" dirty="0" smtClean="0">
                <a:solidFill>
                  <a:srgbClr val="0000FF"/>
                </a:solidFill>
              </a:rPr>
              <a:t>)</a:t>
            </a:r>
          </a:p>
          <a:p>
            <a:pPr marL="457200" indent="-457200" algn="l"/>
            <a:r>
              <a:rPr lang="en-US" altLang="zh-TW" sz="2000" dirty="0">
                <a:solidFill>
                  <a:srgbClr val="0000FF"/>
                </a:solidFill>
              </a:rPr>
              <a:t> </a:t>
            </a:r>
            <a:r>
              <a:rPr lang="en-US" altLang="zh-TW" sz="2000" dirty="0" smtClean="0">
                <a:solidFill>
                  <a:srgbClr val="0000FF"/>
                </a:solidFill>
              </a:rPr>
              <a:t>                        </a:t>
            </a:r>
            <a:r>
              <a:rPr lang="zh-TW" altLang="en-US" sz="2000" dirty="0" smtClean="0">
                <a:solidFill>
                  <a:srgbClr val="0000FF"/>
                </a:solidFill>
              </a:rPr>
              <a:t>汪履</a:t>
            </a:r>
            <a:r>
              <a:rPr lang="zh-TW" altLang="en-US" sz="2000" smtClean="0">
                <a:solidFill>
                  <a:srgbClr val="0000FF"/>
                </a:solidFill>
              </a:rPr>
              <a:t>維  退休教授</a:t>
            </a:r>
            <a:r>
              <a:rPr lang="zh-TW" altLang="en-US" sz="2000" dirty="0" smtClean="0">
                <a:solidFill>
                  <a:srgbClr val="0000FF"/>
                </a:solidFill>
              </a:rPr>
              <a:t>（國立台東大學）</a:t>
            </a:r>
            <a:endParaRPr lang="en-US" altLang="zh-TW" sz="2000" dirty="0" smtClean="0">
              <a:solidFill>
                <a:srgbClr val="0000FF"/>
              </a:solidFill>
            </a:endParaRPr>
          </a:p>
          <a:p>
            <a:pPr marL="457200" indent="-457200" algn="l"/>
            <a:r>
              <a:rPr lang="zh-TW" altLang="en-US" sz="2000" dirty="0" smtClean="0">
                <a:solidFill>
                  <a:srgbClr val="0000FF"/>
                </a:solidFill>
              </a:rPr>
              <a:t>                         林美惠  </a:t>
            </a:r>
            <a:r>
              <a:rPr lang="zh-TW" altLang="en-US" sz="2000" dirty="0">
                <a:solidFill>
                  <a:srgbClr val="0000FF"/>
                </a:solidFill>
              </a:rPr>
              <a:t>退休校長（高雄市立前金國小）</a:t>
            </a:r>
            <a:endParaRPr lang="en-US" altLang="zh-TW" sz="2000" dirty="0">
              <a:solidFill>
                <a:srgbClr val="0000FF"/>
              </a:solidFill>
            </a:endParaRPr>
          </a:p>
          <a:p>
            <a:pPr marL="457200" indent="-457200" algn="l"/>
            <a:r>
              <a:rPr lang="zh-TW" altLang="en-US" sz="2000" dirty="0" smtClean="0">
                <a:solidFill>
                  <a:srgbClr val="0000FF"/>
                </a:solidFill>
              </a:rPr>
              <a:t>                         黃永和  教授（國立臺北教育大學）</a:t>
            </a:r>
            <a:endParaRPr lang="en-US" altLang="zh-TW" sz="2000" dirty="0" smtClean="0">
              <a:solidFill>
                <a:srgbClr val="0000FF"/>
              </a:solidFill>
            </a:endParaRPr>
          </a:p>
          <a:p>
            <a:pPr marL="457200" indent="-457200" algn="l"/>
            <a:endParaRPr lang="en-US" altLang="zh-TW" sz="2000" dirty="0" smtClean="0">
              <a:solidFill>
                <a:srgbClr val="0000FF"/>
              </a:solidFill>
            </a:endParaRPr>
          </a:p>
        </p:txBody>
      </p:sp>
      <p:sp>
        <p:nvSpPr>
          <p:cNvPr id="2053" name="文字方塊 1"/>
          <p:cNvSpPr txBox="1">
            <a:spLocks noChangeArrowheads="1"/>
          </p:cNvSpPr>
          <p:nvPr/>
        </p:nvSpPr>
        <p:spPr bwMode="auto">
          <a:xfrm>
            <a:off x="5822950" y="1773238"/>
            <a:ext cx="79216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566"/>
            <a:ext cx="1099869" cy="38481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043608" y="6491436"/>
            <a:ext cx="4857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b="1" dirty="0">
                <a:latin typeface="華康儷中黑" pitchFamily="49" charset="-120"/>
                <a:ea typeface="華康儷中黑" pitchFamily="49" charset="-120"/>
              </a:rPr>
              <a:t>允許使用者重製、散布、傳輸著作，但不得為商業目的之使用，亦不得修改該著作</a:t>
            </a:r>
            <a:r>
              <a:rPr lang="zh-TW" altLang="en-US" sz="1000" b="1" dirty="0" smtClean="0">
                <a:latin typeface="華康儷中黑" pitchFamily="49" charset="-120"/>
                <a:ea typeface="華康儷中黑" pitchFamily="49" charset="-120"/>
              </a:rPr>
              <a:t>。</a:t>
            </a:r>
            <a:endParaRPr lang="en-US" altLang="zh-TW" sz="1000" b="1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sz="1000" b="1" dirty="0" smtClean="0">
                <a:latin typeface="華康儷中黑" pitchFamily="49" charset="-120"/>
                <a:ea typeface="華康儷中黑" pitchFamily="49" charset="-120"/>
              </a:rPr>
              <a:t>使用</a:t>
            </a:r>
            <a:r>
              <a:rPr lang="zh-TW" altLang="en-US" sz="1000" b="1" dirty="0">
                <a:latin typeface="華康儷中黑" pitchFamily="49" charset="-120"/>
                <a:ea typeface="華康儷中黑" pitchFamily="49" charset="-120"/>
              </a:rPr>
              <a:t>時必須按照著作人指定的方式表彰其姓名。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8" r="5688"/>
          <a:stretch>
            <a:fillRect/>
          </a:stretch>
        </p:blipFill>
        <p:spPr bwMode="auto">
          <a:xfrm>
            <a:off x="2540467" y="1467892"/>
            <a:ext cx="406306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095153" y="6237973"/>
            <a:ext cx="4123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00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（</a:t>
            </a:r>
            <a:r>
              <a:rPr lang="zh-TW" altLang="en-US" sz="1400" dirty="0">
                <a:solidFill>
                  <a:srgbClr val="00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以上協同主持人</a:t>
            </a:r>
            <a:r>
              <a:rPr lang="zh-TW" altLang="en-US" sz="1400" dirty="0" smtClean="0">
                <a:solidFill>
                  <a:srgbClr val="00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依</a:t>
            </a:r>
            <a:r>
              <a:rPr lang="zh-TW" altLang="en-US" sz="1400" dirty="0">
                <a:solidFill>
                  <a:srgbClr val="00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姓氏筆畫排序）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0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萬法歸</a:t>
            </a:r>
            <a:r>
              <a:rPr lang="zh-TW" altLang="en-US" sz="3600" dirty="0" smtClean="0"/>
              <a:t>宗～靈活</a:t>
            </a:r>
            <a:r>
              <a:rPr lang="zh-TW" altLang="en-US" sz="3600" dirty="0"/>
              <a:t>組合「分組合作學習」要素</a:t>
            </a:r>
          </a:p>
        </p:txBody>
      </p:sp>
      <p:sp>
        <p:nvSpPr>
          <p:cNvPr id="24" name="矩形 23"/>
          <p:cNvSpPr/>
          <p:nvPr/>
        </p:nvSpPr>
        <p:spPr>
          <a:xfrm>
            <a:off x="107504" y="3337828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1907704" y="497139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9" name="群組 38"/>
          <p:cNvGrpSpPr/>
          <p:nvPr/>
        </p:nvGrpSpPr>
        <p:grpSpPr>
          <a:xfrm>
            <a:off x="4932040" y="4475665"/>
            <a:ext cx="1440000" cy="1440000"/>
            <a:chOff x="827584" y="1412776"/>
            <a:chExt cx="1440000" cy="1440000"/>
          </a:xfrm>
          <a:solidFill>
            <a:srgbClr val="00B050"/>
          </a:solidFill>
        </p:grpSpPr>
        <p:sp>
          <p:nvSpPr>
            <p:cNvPr id="40" name="橢圓 39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1151540" y="1594425"/>
              <a:ext cx="79208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7092280" y="1268760"/>
            <a:ext cx="1440000" cy="1440000"/>
            <a:chOff x="827584" y="1412776"/>
            <a:chExt cx="1440000" cy="1440000"/>
          </a:xfrm>
        </p:grpSpPr>
        <p:sp>
          <p:nvSpPr>
            <p:cNvPr id="43" name="橢圓 4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953490" y="1594425"/>
              <a:ext cx="1188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表揚</a:t>
              </a:r>
              <a:endPara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323528" y="4475665"/>
            <a:ext cx="1440000" cy="1440000"/>
            <a:chOff x="827584" y="1412776"/>
            <a:chExt cx="1440000" cy="1440000"/>
          </a:xfrm>
        </p:grpSpPr>
        <p:sp>
          <p:nvSpPr>
            <p:cNvPr id="53" name="橢圓 5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927168" y="1594167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講述</a:t>
              </a:r>
              <a:endPara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2627784" y="4461348"/>
            <a:ext cx="1440000" cy="1440000"/>
            <a:chOff x="827584" y="1412776"/>
            <a:chExt cx="1440000" cy="1440000"/>
          </a:xfrm>
        </p:grpSpPr>
        <p:sp>
          <p:nvSpPr>
            <p:cNvPr id="63" name="橢圓 6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1034517" y="1594167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向右箭號 28"/>
          <p:cNvSpPr/>
          <p:nvPr/>
        </p:nvSpPr>
        <p:spPr>
          <a:xfrm>
            <a:off x="4211960" y="497139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向右箭號 29"/>
          <p:cNvSpPr/>
          <p:nvPr/>
        </p:nvSpPr>
        <p:spPr>
          <a:xfrm>
            <a:off x="6516216" y="496532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07504" y="10527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元素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28184" y="3952106"/>
            <a:ext cx="1044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增強</a:t>
            </a:r>
            <a:endParaRPr lang="en-US" altLang="zh-TW" sz="2400" dirty="0" smtClean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效應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977893" y="4005064"/>
            <a:ext cx="1044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時近</a:t>
            </a:r>
            <a:endParaRPr lang="en-US" altLang="zh-TW" sz="2400" dirty="0" smtClean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效應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916844" y="5877272"/>
            <a:ext cx="4668901" cy="463758"/>
            <a:chOff x="899592" y="5805104"/>
            <a:chExt cx="4668901" cy="463758"/>
          </a:xfrm>
        </p:grpSpPr>
        <p:grpSp>
          <p:nvGrpSpPr>
            <p:cNvPr id="25" name="群組 24"/>
            <p:cNvGrpSpPr/>
            <p:nvPr/>
          </p:nvGrpSpPr>
          <p:grpSpPr>
            <a:xfrm>
              <a:off x="899592" y="5828028"/>
              <a:ext cx="4668901" cy="440834"/>
              <a:chOff x="2210818" y="5810856"/>
              <a:chExt cx="2803540" cy="293944"/>
            </a:xfrm>
          </p:grpSpPr>
          <p:cxnSp>
            <p:nvCxnSpPr>
              <p:cNvPr id="27" name="直線單箭頭接點 26"/>
              <p:cNvCxnSpPr/>
              <p:nvPr/>
            </p:nvCxnSpPr>
            <p:spPr>
              <a:xfrm flipV="1">
                <a:off x="2210818" y="5810856"/>
                <a:ext cx="0" cy="28819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8" name="群組 27"/>
              <p:cNvGrpSpPr/>
              <p:nvPr/>
            </p:nvGrpSpPr>
            <p:grpSpPr>
              <a:xfrm>
                <a:off x="2236718" y="5816608"/>
                <a:ext cx="2777640" cy="288192"/>
                <a:chOff x="2236718" y="5816608"/>
                <a:chExt cx="2777640" cy="288192"/>
              </a:xfrm>
            </p:grpSpPr>
            <p:cxnSp>
              <p:nvCxnSpPr>
                <p:cNvPr id="31" name="直線接點 30"/>
                <p:cNvCxnSpPr/>
                <p:nvPr/>
              </p:nvCxnSpPr>
              <p:spPr>
                <a:xfrm>
                  <a:off x="2236718" y="6093296"/>
                  <a:ext cx="276728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接點 31"/>
                <p:cNvCxnSpPr/>
                <p:nvPr/>
              </p:nvCxnSpPr>
              <p:spPr>
                <a:xfrm flipV="1">
                  <a:off x="5014358" y="5816608"/>
                  <a:ext cx="0" cy="28819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6" name="直線單箭頭接點 25"/>
            <p:cNvCxnSpPr/>
            <p:nvPr/>
          </p:nvCxnSpPr>
          <p:spPr>
            <a:xfrm flipV="1">
              <a:off x="3347864" y="5805104"/>
              <a:ext cx="0" cy="43220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3" name="文字方塊 32"/>
          <p:cNvSpPr txBox="1"/>
          <p:nvPr/>
        </p:nvSpPr>
        <p:spPr>
          <a:xfrm>
            <a:off x="5453348" y="5908822"/>
            <a:ext cx="104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回饋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734063" y="3660587"/>
            <a:ext cx="126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學習者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</a:t>
            </a:r>
            <a:endParaRPr lang="zh-TW" altLang="en-US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02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00799 0.4659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弧形 12"/>
          <p:cNvSpPr/>
          <p:nvPr/>
        </p:nvSpPr>
        <p:spPr>
          <a:xfrm rot="155363">
            <a:off x="-1390846" y="2075584"/>
            <a:ext cx="3285934" cy="3873696"/>
          </a:xfrm>
          <a:prstGeom prst="arc">
            <a:avLst>
              <a:gd name="adj1" fmla="val 15970520"/>
              <a:gd name="adj2" fmla="val 5301271"/>
            </a:avLst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 bwMode="auto">
          <a:xfrm>
            <a:off x="1979712" y="4932166"/>
            <a:ext cx="6120680" cy="12241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1975520" y="3409332"/>
            <a:ext cx="6120680" cy="1224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1975520" y="1816249"/>
            <a:ext cx="6120680" cy="1224136"/>
          </a:xfrm>
          <a:prstGeom prst="roundRect">
            <a:avLst/>
          </a:prstGeom>
          <a:solidFill>
            <a:srgbClr val="E2CFF1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dirty="0"/>
              <a:t>終身學習的關鍵：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 smtClean="0">
                <a:solidFill>
                  <a:srgbClr val="FF0000"/>
                </a:solidFill>
              </a:rPr>
              <a:t>探究</a:t>
            </a:r>
            <a:r>
              <a:rPr lang="zh-TW" altLang="zh-TW" dirty="0"/>
              <a:t>的能力、態度和習慣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100</a:t>
            </a:fld>
            <a:endParaRPr lang="zh-TW" altLang="en-US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4239050196"/>
              </p:ext>
            </p:extLst>
          </p:nvPr>
        </p:nvGraphicFramePr>
        <p:xfrm>
          <a:off x="-1168152" y="1813272"/>
          <a:ext cx="6096000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2839616" y="1895624"/>
            <a:ext cx="3096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57257D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知道怎麼</a:t>
            </a:r>
            <a:r>
              <a:rPr lang="zh-TW" altLang="zh-TW" sz="32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做</a:t>
            </a:r>
            <a:endParaRPr lang="en-US" altLang="zh-TW" sz="32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457200" lvl="0" indent="-457200">
              <a:buClr>
                <a:srgbClr val="57257D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能</a:t>
            </a:r>
            <a:r>
              <a:rPr lang="zh-TW" altLang="zh-TW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做得到</a:t>
            </a:r>
          </a:p>
        </p:txBody>
      </p:sp>
      <p:sp>
        <p:nvSpPr>
          <p:cNvPr id="6" name="矩形 5"/>
          <p:cNvSpPr/>
          <p:nvPr/>
        </p:nvSpPr>
        <p:spPr>
          <a:xfrm>
            <a:off x="2839616" y="3501008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自然而然這麼做</a:t>
            </a:r>
            <a:endParaRPr lang="en-US" altLang="zh-TW" sz="32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61950" lvl="0" indent="-361950"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常常</a:t>
            </a:r>
            <a:r>
              <a:rPr lang="zh-TW" altLang="zh-TW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這麼做</a:t>
            </a:r>
          </a:p>
        </p:txBody>
      </p:sp>
      <p:sp>
        <p:nvSpPr>
          <p:cNvPr id="7" name="矩形 6"/>
          <p:cNvSpPr/>
          <p:nvPr/>
        </p:nvSpPr>
        <p:spPr>
          <a:xfrm>
            <a:off x="2839616" y="5013176"/>
            <a:ext cx="3769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>
              <a:buClr>
                <a:srgbClr val="007635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想要這麼做</a:t>
            </a:r>
          </a:p>
          <a:p>
            <a:pPr marL="361950" lvl="0" indent="-361950">
              <a:buClr>
                <a:srgbClr val="007635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覺得應該這麼做</a:t>
            </a:r>
          </a:p>
        </p:txBody>
      </p:sp>
    </p:spTree>
    <p:extLst>
      <p:ext uri="{BB962C8B-B14F-4D97-AF65-F5344CB8AC3E}">
        <p14:creationId xmlns:p14="http://schemas.microsoft.com/office/powerpoint/2010/main" val="18654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zh-TW" altLang="zh-TW" dirty="0"/>
              <a:t>探究的能力、態度和</a:t>
            </a:r>
            <a:r>
              <a:rPr lang="zh-TW" altLang="zh-TW" dirty="0" smtClean="0"/>
              <a:t>習慣需要</a:t>
            </a:r>
            <a:r>
              <a:rPr lang="zh-TW" altLang="zh-TW" dirty="0" smtClean="0">
                <a:solidFill>
                  <a:srgbClr val="FF0000"/>
                </a:solidFill>
              </a:rPr>
              <a:t>引導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人類</a:t>
            </a:r>
            <a:r>
              <a:rPr lang="zh-TW" altLang="zh-TW" dirty="0">
                <a:solidFill>
                  <a:srgbClr val="FF0000"/>
                </a:solidFill>
              </a:rPr>
              <a:t>天生</a:t>
            </a:r>
            <a:r>
              <a:rPr lang="zh-TW" altLang="zh-TW" dirty="0" smtClean="0"/>
              <a:t>具有好奇心</a:t>
            </a:r>
            <a:r>
              <a:rPr lang="zh-TW" altLang="en-US" dirty="0" smtClean="0"/>
              <a:t>，</a:t>
            </a:r>
            <a:r>
              <a:rPr lang="zh-TW" altLang="zh-TW" dirty="0" smtClean="0"/>
              <a:t>成為探索的</a:t>
            </a:r>
            <a:r>
              <a:rPr lang="zh-TW" altLang="zh-TW" dirty="0" smtClean="0">
                <a:solidFill>
                  <a:srgbClr val="FF0000"/>
                </a:solidFill>
              </a:rPr>
              <a:t>動力</a:t>
            </a:r>
            <a:endParaRPr lang="zh-TW" altLang="zh-TW" dirty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 smtClean="0"/>
              <a:t>但探究的</a:t>
            </a:r>
            <a:r>
              <a:rPr lang="zh-TW" altLang="zh-TW" dirty="0" smtClean="0">
                <a:solidFill>
                  <a:srgbClr val="FF0000"/>
                </a:solidFill>
              </a:rPr>
              <a:t>能力</a:t>
            </a:r>
            <a:r>
              <a:rPr lang="zh-TW" altLang="zh-TW" dirty="0" smtClean="0"/>
              <a:t>與</a:t>
            </a:r>
            <a:r>
              <a:rPr lang="zh-TW" altLang="zh-TW" dirty="0" smtClean="0">
                <a:solidFill>
                  <a:srgbClr val="FF0000"/>
                </a:solidFill>
              </a:rPr>
              <a:t>行動表現</a:t>
            </a:r>
            <a:r>
              <a:rPr lang="zh-TW" altLang="en-US" dirty="0"/>
              <a:t>，</a:t>
            </a:r>
            <a:r>
              <a:rPr lang="zh-TW" altLang="zh-TW" dirty="0" smtClean="0"/>
              <a:t>卻</a:t>
            </a:r>
            <a:r>
              <a:rPr lang="zh-TW" altLang="zh-TW" dirty="0"/>
              <a:t>需要靠</a:t>
            </a:r>
            <a:r>
              <a:rPr lang="zh-TW" altLang="zh-TW" dirty="0">
                <a:solidFill>
                  <a:srgbClr val="FF0000"/>
                </a:solidFill>
              </a:rPr>
              <a:t>後天</a:t>
            </a:r>
            <a:r>
              <a:rPr lang="zh-TW" altLang="zh-TW" dirty="0"/>
              <a:t>來</a:t>
            </a:r>
            <a:r>
              <a:rPr lang="zh-TW" altLang="zh-TW" dirty="0" smtClean="0"/>
              <a:t>培養</a:t>
            </a:r>
            <a:endParaRPr lang="zh-TW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9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探究的能力、態度和習慣需要</a:t>
            </a:r>
            <a:r>
              <a:rPr lang="zh-TW" altLang="zh-TW" dirty="0">
                <a:solidFill>
                  <a:srgbClr val="FF0000"/>
                </a:solidFill>
              </a:rPr>
              <a:t>引導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 smtClean="0">
                <a:solidFill>
                  <a:srgbClr val="3333FF"/>
                </a:solidFill>
              </a:rPr>
              <a:t>直接</a:t>
            </a:r>
            <a:r>
              <a:rPr lang="zh-TW" altLang="zh-TW" dirty="0">
                <a:solidFill>
                  <a:srgbClr val="3333FF"/>
                </a:solidFill>
              </a:rPr>
              <a:t>告知</a:t>
            </a:r>
            <a:r>
              <a:rPr lang="zh-TW" altLang="zh-TW" dirty="0" smtClean="0">
                <a:solidFill>
                  <a:srgbClr val="3333FF"/>
                </a:solidFill>
              </a:rPr>
              <a:t>答案</a:t>
            </a:r>
            <a:r>
              <a:rPr lang="zh-TW" altLang="zh-TW" dirty="0" smtClean="0"/>
              <a:t>或</a:t>
            </a:r>
            <a:r>
              <a:rPr lang="zh-TW" altLang="zh-TW" dirty="0" smtClean="0">
                <a:solidFill>
                  <a:srgbClr val="3333FF"/>
                </a:solidFill>
              </a:rPr>
              <a:t>過度</a:t>
            </a:r>
            <a:r>
              <a:rPr lang="zh-TW" altLang="zh-TW" dirty="0">
                <a:solidFill>
                  <a:srgbClr val="3333FF"/>
                </a:solidFill>
              </a:rPr>
              <a:t>的</a:t>
            </a:r>
            <a:r>
              <a:rPr lang="zh-TW" altLang="zh-TW" dirty="0" smtClean="0">
                <a:solidFill>
                  <a:srgbClr val="3333FF"/>
                </a:solidFill>
              </a:rPr>
              <a:t>扶持</a:t>
            </a:r>
            <a:r>
              <a:rPr lang="zh-TW" altLang="zh-TW" dirty="0" smtClean="0"/>
              <a:t>只</a:t>
            </a:r>
            <a:r>
              <a:rPr lang="zh-TW" altLang="zh-TW" dirty="0"/>
              <a:t>會扼殺探究</a:t>
            </a:r>
            <a:r>
              <a:rPr lang="zh-TW" altLang="zh-TW" dirty="0" smtClean="0"/>
              <a:t>的</a:t>
            </a:r>
            <a:r>
              <a:rPr lang="zh-TW" altLang="zh-TW" dirty="0" smtClean="0">
                <a:solidFill>
                  <a:srgbClr val="3333FF"/>
                </a:solidFill>
              </a:rPr>
              <a:t>動力</a:t>
            </a:r>
            <a:r>
              <a:rPr lang="zh-TW" altLang="zh-TW" dirty="0" smtClean="0"/>
              <a:t>與</a:t>
            </a:r>
            <a:r>
              <a:rPr lang="zh-TW" altLang="zh-TW" dirty="0" smtClean="0">
                <a:solidFill>
                  <a:srgbClr val="3333FF"/>
                </a:solidFill>
              </a:rPr>
              <a:t>能力</a:t>
            </a:r>
            <a:endParaRPr lang="zh-TW" altLang="zh-TW" dirty="0">
              <a:solidFill>
                <a:srgbClr val="3333FF"/>
              </a:solidFill>
            </a:endParaRPr>
          </a:p>
          <a:p>
            <a:pPr lvl="1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dirty="0"/>
              <a:t>避免塞給學生一堆「沒有問題」</a:t>
            </a:r>
            <a:r>
              <a:rPr lang="zh-TW" altLang="zh-TW" dirty="0" smtClean="0"/>
              <a:t>或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「</a:t>
            </a:r>
            <a:r>
              <a:rPr lang="zh-TW" altLang="zh-TW" dirty="0"/>
              <a:t>不知問題何在」的答案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dirty="0"/>
              <a:t>避免只准學生「照著我們指定的路線」</a:t>
            </a:r>
            <a:r>
              <a:rPr lang="zh-TW" altLang="zh-TW" dirty="0" smtClean="0"/>
              <a:t>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「</a:t>
            </a:r>
            <a:r>
              <a:rPr lang="zh-TW" altLang="zh-TW" dirty="0"/>
              <a:t>用我們規定的速度」來學習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養成</a:t>
            </a:r>
            <a:r>
              <a:rPr lang="zh-TW" altLang="zh-TW" dirty="0">
                <a:solidFill>
                  <a:srgbClr val="3333FF"/>
                </a:solidFill>
              </a:rPr>
              <a:t>探究能力</a:t>
            </a:r>
            <a:r>
              <a:rPr lang="zh-TW" altLang="zh-TW" dirty="0"/>
              <a:t>、</a:t>
            </a:r>
            <a:r>
              <a:rPr lang="zh-TW" altLang="zh-TW" dirty="0">
                <a:solidFill>
                  <a:srgbClr val="3333FF"/>
                </a:solidFill>
              </a:rPr>
              <a:t>態度</a:t>
            </a:r>
            <a:r>
              <a:rPr lang="zh-TW" altLang="zh-TW" dirty="0"/>
              <a:t>和</a:t>
            </a:r>
            <a:r>
              <a:rPr lang="zh-TW" altLang="zh-TW" dirty="0">
                <a:solidFill>
                  <a:srgbClr val="3333FF"/>
                </a:solidFill>
              </a:rPr>
              <a:t>習慣</a:t>
            </a:r>
            <a:r>
              <a:rPr lang="zh-TW" altLang="zh-TW" dirty="0"/>
              <a:t>的有效方式是適切</a:t>
            </a:r>
            <a:r>
              <a:rPr lang="zh-TW" altLang="zh-TW" dirty="0" smtClean="0"/>
              <a:t>的</a:t>
            </a:r>
            <a:r>
              <a:rPr lang="zh-TW" altLang="zh-TW" dirty="0" smtClean="0">
                <a:solidFill>
                  <a:srgbClr val="FF0000"/>
                </a:solidFill>
              </a:rPr>
              <a:t>引導</a:t>
            </a:r>
            <a:endParaRPr lang="zh-TW" altLang="zh-TW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472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zh-TW" altLang="en-US" sz="4400" dirty="0" smtClean="0">
                <a:solidFill>
                  <a:srgbClr val="7030A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請把我們的教學</a:t>
            </a:r>
            <a:endParaRPr lang="zh-TW" altLang="en-US" sz="4400" dirty="0">
              <a:solidFill>
                <a:srgbClr val="7030A0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248472"/>
          </a:xfrm>
        </p:spPr>
        <p:txBody>
          <a:bodyPr>
            <a:normAutofit/>
          </a:bodyPr>
          <a:lstStyle/>
          <a:p>
            <a:pPr marL="0" lvl="1" indent="0" algn="ctr">
              <a:lnSpc>
                <a:spcPct val="150000"/>
              </a:lnSpc>
              <a:spcBef>
                <a:spcPts val="1800"/>
              </a:spcBef>
              <a:buNone/>
            </a:pPr>
            <a:r>
              <a:rPr lang="zh-TW" altLang="zh-TW" sz="4000" dirty="0" smtClean="0">
                <a:latin typeface="華康儷中黑" panose="020B0509000000000000" pitchFamily="49" charset="-120"/>
              </a:rPr>
              <a:t>從</a:t>
            </a:r>
            <a:r>
              <a:rPr lang="zh-TW" altLang="zh-TW" sz="4000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>既</a:t>
            </a:r>
            <a:r>
              <a:rPr lang="zh-TW" altLang="zh-TW" sz="4000" dirty="0">
                <a:solidFill>
                  <a:srgbClr val="3333FF"/>
                </a:solidFill>
                <a:latin typeface="華康儷中黑" panose="020B0509000000000000" pitchFamily="49" charset="-120"/>
              </a:rPr>
              <a:t>成</a:t>
            </a:r>
            <a:r>
              <a:rPr lang="zh-TW" altLang="zh-TW" sz="4000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>知識</a:t>
            </a:r>
            <a:r>
              <a:rPr lang="zh-TW" altLang="zh-TW" sz="4000" dirty="0" smtClean="0">
                <a:latin typeface="華康儷中黑" panose="020B0509000000000000" pitchFamily="49" charset="-120"/>
              </a:rPr>
              <a:t>的</a:t>
            </a:r>
            <a:r>
              <a:rPr lang="zh-TW" altLang="zh-TW" sz="4000" dirty="0">
                <a:latin typeface="華康儷中黑" panose="020B0509000000000000" pitchFamily="49" charset="-120"/>
              </a:rPr>
              <a:t>習</a:t>
            </a:r>
            <a:r>
              <a:rPr lang="zh-TW" altLang="zh-TW" sz="4000" dirty="0" smtClean="0">
                <a:latin typeface="華康儷中黑" panose="020B0509000000000000" pitchFamily="49" charset="-120"/>
              </a:rPr>
              <a:t>得</a:t>
            </a:r>
            <a:r>
              <a:rPr lang="en-US" altLang="zh-TW" sz="4000" dirty="0" smtClean="0">
                <a:latin typeface="華康儷中黑" panose="020B0509000000000000" pitchFamily="49" charset="-120"/>
              </a:rPr>
              <a:t/>
            </a:r>
            <a:br>
              <a:rPr lang="en-US" altLang="zh-TW" sz="4000" dirty="0" smtClean="0">
                <a:latin typeface="華康儷中黑" panose="020B0509000000000000" pitchFamily="49" charset="-120"/>
              </a:rPr>
            </a:br>
            <a:r>
              <a:rPr lang="zh-TW" altLang="zh-TW" sz="4000" dirty="0" smtClean="0">
                <a:latin typeface="華康儷中黑" panose="020B0509000000000000" pitchFamily="49" charset="-120"/>
              </a:rPr>
              <a:t>轉換到</a:t>
            </a:r>
            <a:r>
              <a:rPr lang="zh-TW" altLang="zh-TW" sz="4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探究</a:t>
            </a:r>
            <a:r>
              <a:rPr lang="zh-TW" altLang="zh-TW" sz="4000" dirty="0" smtClean="0">
                <a:latin typeface="華康儷中黑" panose="020B0509000000000000" pitchFamily="49" charset="-120"/>
              </a:rPr>
              <a:t>、</a:t>
            </a:r>
            <a:r>
              <a:rPr lang="zh-TW" altLang="zh-TW" sz="4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發現</a:t>
            </a:r>
            <a:r>
              <a:rPr lang="zh-TW" altLang="zh-TW" sz="4000" dirty="0" smtClean="0">
                <a:latin typeface="華康儷中黑" panose="020B0509000000000000" pitchFamily="49" charset="-120"/>
              </a:rPr>
              <a:t>與</a:t>
            </a:r>
            <a:r>
              <a:rPr lang="zh-TW" altLang="zh-TW" sz="4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創新</a:t>
            </a:r>
            <a:r>
              <a:rPr lang="zh-TW" altLang="zh-TW" sz="4000" dirty="0" smtClean="0">
                <a:latin typeface="華康儷中黑" panose="020B0509000000000000" pitchFamily="49" charset="-120"/>
              </a:rPr>
              <a:t>等</a:t>
            </a:r>
            <a:r>
              <a:rPr lang="en-US" altLang="zh-TW" sz="4000" dirty="0" smtClean="0">
                <a:latin typeface="華康儷中黑" panose="020B0509000000000000" pitchFamily="49" charset="-120"/>
              </a:rPr>
              <a:t/>
            </a:r>
            <a:br>
              <a:rPr lang="en-US" altLang="zh-TW" sz="4000" dirty="0" smtClean="0">
                <a:latin typeface="華康儷中黑" panose="020B0509000000000000" pitchFamily="49" charset="-120"/>
              </a:rPr>
            </a:br>
            <a:r>
              <a:rPr lang="zh-TW" altLang="zh-TW" sz="4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終身學習</a:t>
            </a:r>
            <a:r>
              <a:rPr lang="zh-TW" altLang="zh-TW" sz="4000" dirty="0" smtClean="0">
                <a:latin typeface="華康儷中黑" panose="020B0509000000000000" pitchFamily="49" charset="-120"/>
              </a:rPr>
              <a:t>能力</a:t>
            </a:r>
            <a:r>
              <a:rPr lang="zh-TW" altLang="zh-TW" sz="4000" dirty="0">
                <a:latin typeface="華康儷中黑" panose="020B0509000000000000" pitchFamily="49" charset="-120"/>
              </a:rPr>
              <a:t>與熱情的奠基</a:t>
            </a:r>
            <a:endParaRPr lang="zh-TW" altLang="en-US" sz="4000" dirty="0">
              <a:latin typeface="華康儷中黑" panose="020B0509000000000000" pitchFamily="49" charset="-120"/>
            </a:endParaRPr>
          </a:p>
          <a:p>
            <a:endParaRPr lang="zh-TW" altLang="en-US" sz="4000" dirty="0">
              <a:solidFill>
                <a:schemeClr val="tx1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7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引導</a:t>
            </a:r>
            <a:r>
              <a:rPr lang="zh-TW" altLang="zh-TW" dirty="0" smtClean="0">
                <a:solidFill>
                  <a:srgbClr val="3333FF"/>
                </a:solidFill>
                <a:latin typeface="華康正顏楷體W5" panose="03000509000000000000" pitchFamily="65" charset="-120"/>
              </a:rPr>
              <a:t>學生</a:t>
            </a:r>
            <a:r>
              <a:rPr lang="zh-TW" altLang="zh-TW" dirty="0" smtClean="0">
                <a:solidFill>
                  <a:srgbClr val="FF0000"/>
                </a:solidFill>
                <a:latin typeface="華康正顏楷體W5" panose="03000509000000000000" pitchFamily="65" charset="-120"/>
              </a:rPr>
              <a:t>想學</a:t>
            </a:r>
            <a:r>
              <a:rPr lang="zh-TW" altLang="zh-TW" dirty="0" smtClean="0">
                <a:solidFill>
                  <a:srgbClr val="3333FF"/>
                </a:solidFill>
                <a:latin typeface="華康正顏楷體W5" panose="03000509000000000000" pitchFamily="65" charset="-120"/>
              </a:rPr>
              <a:t>、</a:t>
            </a:r>
            <a:r>
              <a:rPr lang="zh-TW" altLang="zh-TW" dirty="0" smtClean="0">
                <a:solidFill>
                  <a:srgbClr val="FF0000"/>
                </a:solidFill>
                <a:latin typeface="華康正顏楷體W5" panose="03000509000000000000" pitchFamily="65" charset="-120"/>
              </a:rPr>
              <a:t>能學</a:t>
            </a:r>
            <a:r>
              <a:rPr lang="zh-TW" altLang="zh-TW" dirty="0" smtClean="0">
                <a:solidFill>
                  <a:srgbClr val="3333FF"/>
                </a:solidFill>
                <a:latin typeface="華康正顏楷體W5" panose="03000509000000000000" pitchFamily="65" charset="-120"/>
              </a:rPr>
              <a:t>與</a:t>
            </a:r>
            <a:r>
              <a:rPr lang="zh-TW" altLang="zh-TW" dirty="0" smtClean="0">
                <a:solidFill>
                  <a:srgbClr val="FF0000"/>
                </a:solidFill>
                <a:latin typeface="華康正顏楷體W5" panose="03000509000000000000" pitchFamily="65" charset="-120"/>
              </a:rPr>
              <a:t>樂學</a:t>
            </a:r>
            <a:r>
              <a:rPr lang="en-US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/>
            </a:r>
            <a:br>
              <a:rPr lang="en-US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</a:br>
            <a:r>
              <a:rPr lang="zh-TW" altLang="zh-TW" dirty="0" smtClean="0">
                <a:solidFill>
                  <a:srgbClr val="3333FF"/>
                </a:solidFill>
                <a:latin typeface="華康正顏楷體W5" panose="03000509000000000000" pitchFamily="65" charset="-120"/>
              </a:rPr>
              <a:t>（</a:t>
            </a:r>
            <a:r>
              <a:rPr lang="zh-TW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ㄌㄜ</a:t>
            </a:r>
            <a:r>
              <a:rPr lang="en-US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ˋ</a:t>
            </a:r>
            <a:r>
              <a:rPr lang="zh-TW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學＋</a:t>
            </a:r>
            <a:r>
              <a:rPr lang="zh-TW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ㄧㄠ</a:t>
            </a:r>
            <a:r>
              <a:rPr lang="en-US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ˋ</a:t>
            </a:r>
            <a:r>
              <a:rPr lang="zh-TW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學）</a:t>
            </a:r>
            <a:endParaRPr lang="zh-TW" altLang="en-US" dirty="0">
              <a:solidFill>
                <a:srgbClr val="3333FF"/>
              </a:solidFill>
              <a:latin typeface="華康正顏楷體W5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50405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>
                <a:latin typeface="華康儷中黑" panose="020B0509000000000000" pitchFamily="49" charset="-120"/>
              </a:rPr>
              <a:t>在課堂上，我們</a:t>
            </a:r>
            <a:r>
              <a:rPr lang="zh-TW" altLang="zh-TW" sz="3600" dirty="0" smtClean="0">
                <a:latin typeface="華康儷中黑" panose="020B0509000000000000" pitchFamily="49" charset="-120"/>
              </a:rPr>
              <a:t>看到</a:t>
            </a:r>
            <a:r>
              <a:rPr lang="zh-TW" altLang="en-US" sz="3600" dirty="0" smtClean="0">
                <a:latin typeface="華康儷中黑" panose="020B0509000000000000" pitchFamily="49" charset="-120"/>
              </a:rPr>
              <a:t>：</a:t>
            </a:r>
            <a:endParaRPr lang="zh-TW" altLang="zh-TW" sz="1500" dirty="0">
              <a:latin typeface="華康儷中黑" panose="020B0509000000000000" pitchFamily="49" charset="-120"/>
            </a:endParaRPr>
          </a:p>
          <a:p>
            <a:pPr marL="762000" lvl="1" indent="-304800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000" dirty="0">
                <a:latin typeface="華康儷中黑" panose="020B0509000000000000" pitchFamily="49" charset="-120"/>
              </a:rPr>
              <a:t>許多學生不是「學不會」，他們</a:t>
            </a:r>
            <a:r>
              <a:rPr lang="zh-TW" altLang="zh-TW" sz="3000" dirty="0" smtClean="0">
                <a:latin typeface="華康儷中黑" panose="020B0509000000000000" pitchFamily="49" charset="-120"/>
              </a:rPr>
              <a:t>只是</a:t>
            </a:r>
            <a:r>
              <a:rPr lang="zh-TW" altLang="zh-TW" sz="3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不想學</a:t>
            </a:r>
            <a:endParaRPr lang="zh-TW" altLang="zh-TW" sz="3000" dirty="0">
              <a:latin typeface="華康儷中黑" panose="020B0509000000000000" pitchFamily="49" charset="-120"/>
            </a:endParaRPr>
          </a:p>
          <a:p>
            <a:pPr marL="762000" lvl="1" indent="-304800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000" dirty="0">
                <a:latin typeface="華康儷中黑" panose="020B0509000000000000" pitchFamily="49" charset="-120"/>
              </a:rPr>
              <a:t>他們其實又不是真的不想</a:t>
            </a:r>
            <a:r>
              <a:rPr lang="zh-TW" altLang="zh-TW" sz="3000" dirty="0" smtClean="0">
                <a:latin typeface="華康儷中黑" panose="020B0509000000000000" pitchFamily="49" charset="-120"/>
              </a:rPr>
              <a:t>學</a:t>
            </a:r>
            <a:r>
              <a:rPr lang="en-US" altLang="zh-TW" sz="3000" dirty="0" smtClean="0">
                <a:latin typeface="華康儷中黑" panose="020B0509000000000000" pitchFamily="49" charset="-120"/>
              </a:rPr>
              <a:t/>
            </a:r>
            <a:br>
              <a:rPr lang="en-US" altLang="zh-TW" sz="3000" dirty="0" smtClean="0">
                <a:latin typeface="華康儷中黑" panose="020B0509000000000000" pitchFamily="49" charset="-120"/>
              </a:rPr>
            </a:br>
            <a:r>
              <a:rPr lang="zh-TW" altLang="zh-TW" sz="3000" dirty="0" smtClean="0">
                <a:latin typeface="華康儷中黑" panose="020B0509000000000000" pitchFamily="49" charset="-120"/>
              </a:rPr>
              <a:t>只是</a:t>
            </a:r>
            <a:r>
              <a:rPr lang="zh-TW" altLang="zh-TW" sz="3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不想</a:t>
            </a:r>
            <a:r>
              <a:rPr lang="zh-TW" altLang="zh-TW" sz="3000" dirty="0">
                <a:solidFill>
                  <a:srgbClr val="FF0000"/>
                </a:solidFill>
                <a:latin typeface="華康儷中黑" panose="020B0509000000000000" pitchFamily="49" charset="-120"/>
              </a:rPr>
              <a:t>學</a:t>
            </a:r>
            <a:r>
              <a:rPr lang="zh-TW" altLang="zh-TW" sz="3000" dirty="0">
                <a:solidFill>
                  <a:srgbClr val="3333FF"/>
                </a:solidFill>
                <a:latin typeface="華康儷中黑" panose="020B0509000000000000" pitchFamily="49" charset="-120"/>
              </a:rPr>
              <a:t>那些我們想教他們</a:t>
            </a:r>
            <a:r>
              <a:rPr lang="zh-TW" altLang="zh-TW" sz="3000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>的</a:t>
            </a:r>
            <a:endParaRPr lang="zh-TW" altLang="zh-TW" sz="3000" dirty="0">
              <a:solidFill>
                <a:srgbClr val="3333FF"/>
              </a:solidFill>
              <a:latin typeface="華康儷中黑" panose="020B0509000000000000" pitchFamily="49" charset="-120"/>
            </a:endParaRPr>
          </a:p>
          <a:p>
            <a:pPr marL="762000" lvl="1" indent="-304800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000" dirty="0">
                <a:latin typeface="華康儷中黑" panose="020B0509000000000000" pitchFamily="49" charset="-120"/>
              </a:rPr>
              <a:t>他們其實也不是真的不想學那些我們想教他們</a:t>
            </a:r>
            <a:r>
              <a:rPr lang="zh-TW" altLang="zh-TW" sz="3000" dirty="0" smtClean="0">
                <a:latin typeface="華康儷中黑" panose="020B0509000000000000" pitchFamily="49" charset="-120"/>
              </a:rPr>
              <a:t>的</a:t>
            </a:r>
            <a:r>
              <a:rPr lang="en-US" altLang="zh-TW" sz="3000" dirty="0" smtClean="0">
                <a:latin typeface="華康儷中黑" panose="020B0509000000000000" pitchFamily="49" charset="-120"/>
              </a:rPr>
              <a:t/>
            </a:r>
            <a:br>
              <a:rPr lang="en-US" altLang="zh-TW" sz="3000" dirty="0" smtClean="0">
                <a:latin typeface="華康儷中黑" panose="020B0509000000000000" pitchFamily="49" charset="-120"/>
              </a:rPr>
            </a:br>
            <a:r>
              <a:rPr lang="zh-TW" altLang="zh-TW" sz="3000" dirty="0" smtClean="0">
                <a:latin typeface="華康儷中黑" panose="020B0509000000000000" pitchFamily="49" charset="-120"/>
              </a:rPr>
              <a:t>只是</a:t>
            </a:r>
            <a:r>
              <a:rPr lang="zh-TW" altLang="zh-TW" sz="3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不</a:t>
            </a:r>
            <a:r>
              <a:rPr lang="zh-TW" altLang="zh-TW" sz="3000" dirty="0">
                <a:solidFill>
                  <a:srgbClr val="FF0000"/>
                </a:solidFill>
                <a:latin typeface="華康儷中黑" panose="020B0509000000000000" pitchFamily="49" charset="-120"/>
              </a:rPr>
              <a:t>打算</a:t>
            </a:r>
            <a:r>
              <a:rPr lang="zh-TW" altLang="zh-TW" sz="3000" dirty="0">
                <a:solidFill>
                  <a:srgbClr val="3333FF"/>
                </a:solidFill>
                <a:latin typeface="華康儷中黑" panose="020B0509000000000000" pitchFamily="49" charset="-120"/>
              </a:rPr>
              <a:t>按照我們要求他們的方法和步調來</a:t>
            </a:r>
            <a:r>
              <a:rPr lang="zh-TW" altLang="zh-TW" sz="3000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>學</a:t>
            </a:r>
            <a:r>
              <a:rPr lang="en-US" altLang="zh-TW" sz="3000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/>
            </a:r>
            <a:br>
              <a:rPr lang="en-US" altLang="zh-TW" sz="3000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</a:br>
            <a:r>
              <a:rPr lang="zh-TW" altLang="zh-TW" sz="3000" dirty="0" smtClean="0">
                <a:latin typeface="華康儷中黑" panose="020B0509000000000000" pitchFamily="49" charset="-120"/>
              </a:rPr>
              <a:t>罷了</a:t>
            </a:r>
            <a:endParaRPr lang="zh-TW" altLang="zh-TW" sz="3000" dirty="0">
              <a:latin typeface="華康儷中黑" panose="020B0509000000000000" pitchFamily="49" charset="-120"/>
            </a:endParaRPr>
          </a:p>
          <a:p>
            <a:pPr marL="762000" lvl="1" indent="-304800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000" dirty="0">
                <a:latin typeface="華康儷中黑" panose="020B0509000000000000" pitchFamily="49" charset="-120"/>
              </a:rPr>
              <a:t>對於許多「考試不考」或是「父母師長不教</a:t>
            </a:r>
            <a:r>
              <a:rPr lang="zh-TW" altLang="zh-TW" sz="3000" dirty="0" smtClean="0">
                <a:latin typeface="華康儷中黑" panose="020B0509000000000000" pitchFamily="49" charset="-120"/>
              </a:rPr>
              <a:t>」</a:t>
            </a:r>
            <a:r>
              <a:rPr lang="en-US" altLang="zh-TW" sz="3000" dirty="0" smtClean="0">
                <a:latin typeface="華康儷中黑" panose="020B0509000000000000" pitchFamily="49" charset="-120"/>
              </a:rPr>
              <a:t/>
            </a:r>
            <a:br>
              <a:rPr lang="en-US" altLang="zh-TW" sz="3000" dirty="0" smtClean="0">
                <a:latin typeface="華康儷中黑" panose="020B0509000000000000" pitchFamily="49" charset="-120"/>
              </a:rPr>
            </a:br>
            <a:r>
              <a:rPr lang="zh-TW" altLang="zh-TW" sz="3000" dirty="0" smtClean="0">
                <a:latin typeface="華康儷中黑" panose="020B0509000000000000" pitchFamily="49" charset="-120"/>
              </a:rPr>
              <a:t>但</a:t>
            </a:r>
            <a:r>
              <a:rPr lang="zh-TW" altLang="zh-TW" sz="3000" dirty="0">
                <a:latin typeface="華康儷中黑" panose="020B0509000000000000" pitchFamily="49" charset="-120"/>
              </a:rPr>
              <a:t>卻是他們「有興趣」的題材，他們可是學得很</a:t>
            </a:r>
            <a:r>
              <a:rPr lang="zh-TW" altLang="zh-TW" sz="3000" dirty="0" smtClean="0">
                <a:latin typeface="華康儷中黑" panose="020B0509000000000000" pitchFamily="49" charset="-120"/>
              </a:rPr>
              <a:t>快很</a:t>
            </a:r>
            <a:r>
              <a:rPr lang="zh-TW" altLang="zh-TW" sz="3000" dirty="0">
                <a:latin typeface="華康儷中黑" panose="020B0509000000000000" pitchFamily="49" charset="-120"/>
              </a:rPr>
              <a:t>來</a:t>
            </a:r>
            <a:r>
              <a:rPr lang="zh-TW" altLang="zh-TW" sz="3000" dirty="0" smtClean="0">
                <a:latin typeface="華康儷中黑" panose="020B0509000000000000" pitchFamily="49" charset="-120"/>
              </a:rPr>
              <a:t>勁兒</a:t>
            </a:r>
            <a:endParaRPr lang="zh-TW" altLang="zh-TW" sz="3000" dirty="0">
              <a:latin typeface="華康儷中黑" panose="020B0509000000000000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5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引導學生</a:t>
            </a:r>
            <a:r>
              <a:rPr lang="zh-TW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想學</a:t>
            </a:r>
            <a:r>
              <a:rPr lang="zh-TW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、</a:t>
            </a:r>
            <a:r>
              <a:rPr lang="zh-TW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能學</a:t>
            </a:r>
            <a:r>
              <a:rPr lang="zh-TW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與</a:t>
            </a:r>
            <a:r>
              <a:rPr lang="zh-TW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樂學</a:t>
            </a:r>
            <a:r>
              <a:rPr lang="en-US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/>
            </a:r>
            <a:br>
              <a:rPr lang="en-US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</a:br>
            <a:r>
              <a:rPr lang="zh-TW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（</a:t>
            </a:r>
            <a:r>
              <a:rPr lang="zh-TW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ㄌㄜ</a:t>
            </a:r>
            <a:r>
              <a:rPr lang="en-US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ˋ</a:t>
            </a:r>
            <a:r>
              <a:rPr lang="zh-TW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學＋</a:t>
            </a:r>
            <a:r>
              <a:rPr lang="zh-TW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ㄧㄠ</a:t>
            </a:r>
            <a:r>
              <a:rPr lang="en-US" altLang="zh-TW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ˋ</a:t>
            </a:r>
            <a:r>
              <a:rPr lang="zh-TW" altLang="zh-TW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學）</a:t>
            </a:r>
            <a:endParaRPr lang="zh-TW" altLang="en-US" dirty="0">
              <a:solidFill>
                <a:srgbClr val="000066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如果我們能協助學生找出學習</a:t>
            </a:r>
            <a:r>
              <a:rPr lang="zh-TW" altLang="zh-TW" dirty="0" smtClean="0"/>
              <a:t>的</a:t>
            </a:r>
            <a:r>
              <a:rPr lang="zh-TW" altLang="zh-TW" dirty="0" smtClean="0">
                <a:solidFill>
                  <a:srgbClr val="FF0000"/>
                </a:solidFill>
              </a:rPr>
              <a:t>意義</a:t>
            </a:r>
            <a:r>
              <a:rPr lang="zh-TW" altLang="zh-TW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並</a:t>
            </a:r>
            <a:r>
              <a:rPr lang="zh-TW" altLang="zh-TW" dirty="0"/>
              <a:t>給他們</a:t>
            </a:r>
            <a:r>
              <a:rPr lang="zh-TW" altLang="zh-TW" dirty="0" smtClean="0"/>
              <a:t>一些</a:t>
            </a:r>
            <a:r>
              <a:rPr lang="zh-TW" altLang="zh-TW" dirty="0" smtClean="0">
                <a:solidFill>
                  <a:srgbClr val="FF0000"/>
                </a:solidFill>
              </a:rPr>
              <a:t>空間</a:t>
            </a:r>
            <a:r>
              <a:rPr lang="zh-TW" altLang="zh-TW" dirty="0" smtClean="0"/>
              <a:t>，</a:t>
            </a:r>
            <a:r>
              <a:rPr lang="zh-TW" altLang="zh-TW" dirty="0"/>
              <a:t>讓他們發展</a:t>
            </a:r>
            <a:r>
              <a:rPr lang="zh-TW" altLang="zh-TW" dirty="0" smtClean="0"/>
              <a:t>出</a:t>
            </a:r>
            <a:r>
              <a:rPr lang="zh-TW" altLang="zh-TW" dirty="0" smtClean="0">
                <a:solidFill>
                  <a:srgbClr val="FF0000"/>
                </a:solidFill>
              </a:rPr>
              <a:t>自己</a:t>
            </a:r>
            <a:r>
              <a:rPr lang="zh-TW" altLang="zh-TW" dirty="0">
                <a:solidFill>
                  <a:srgbClr val="FF0000"/>
                </a:solidFill>
              </a:rPr>
              <a:t>的方法與</a:t>
            </a:r>
            <a:r>
              <a:rPr lang="zh-TW" altLang="zh-TW" dirty="0" smtClean="0">
                <a:solidFill>
                  <a:srgbClr val="FF0000"/>
                </a:solidFill>
              </a:rPr>
              <a:t>節奏</a:t>
            </a:r>
            <a:r>
              <a:rPr lang="zh-TW" altLang="zh-TW" dirty="0" smtClean="0"/>
              <a:t>來</a:t>
            </a:r>
            <a:r>
              <a:rPr lang="zh-TW" altLang="zh-TW" dirty="0"/>
              <a:t>學習，每個孩子都有機會可以學得很積極，也都可以學得很有成效！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而學生的學習</a:t>
            </a:r>
            <a:r>
              <a:rPr lang="zh-TW" altLang="zh-TW" dirty="0">
                <a:solidFill>
                  <a:srgbClr val="FF0000"/>
                </a:solidFill>
              </a:rPr>
              <a:t>潛能</a:t>
            </a:r>
            <a:r>
              <a:rPr lang="zh-TW" altLang="zh-TW" dirty="0"/>
              <a:t>一旦被激發出來之後，他們往往都會有讓人驚豔的表現。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553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zh-TW" sz="4000" dirty="0">
                <a:solidFill>
                  <a:srgbClr val="3333FF"/>
                </a:solidFill>
              </a:rPr>
              <a:t>怎樣有效的引導</a:t>
            </a:r>
            <a:r>
              <a:rPr lang="zh-TW" altLang="en-US" sz="4000" dirty="0" smtClean="0">
                <a:solidFill>
                  <a:srgbClr val="3333FF"/>
                </a:solidFill>
              </a:rPr>
              <a:t>出</a:t>
            </a:r>
            <a:r>
              <a:rPr lang="en-US" altLang="zh-TW" sz="4000" dirty="0" smtClean="0">
                <a:solidFill>
                  <a:srgbClr val="3333FF"/>
                </a:solidFill>
              </a:rPr>
              <a:t/>
            </a:r>
            <a:br>
              <a:rPr lang="en-US" altLang="zh-TW" sz="4000" dirty="0" smtClean="0">
                <a:solidFill>
                  <a:srgbClr val="3333FF"/>
                </a:solidFill>
              </a:rPr>
            </a:br>
            <a:r>
              <a:rPr lang="zh-TW" altLang="zh-TW" sz="4000" dirty="0" smtClean="0">
                <a:solidFill>
                  <a:srgbClr val="3333FF"/>
                </a:solidFill>
              </a:rPr>
              <a:t>探究</a:t>
            </a:r>
            <a:r>
              <a:rPr lang="zh-TW" altLang="zh-TW" sz="4000" dirty="0">
                <a:solidFill>
                  <a:srgbClr val="3333FF"/>
                </a:solidFill>
              </a:rPr>
              <a:t>的能力、態度和習慣？</a:t>
            </a:r>
            <a:endParaRPr lang="en-US" altLang="zh-TW" sz="4000" dirty="0">
              <a:solidFill>
                <a:srgbClr val="3333FF"/>
              </a:solidFill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22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怎樣發展「有效的引導」？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040560"/>
          </a:xfrm>
        </p:spPr>
        <p:txBody>
          <a:bodyPr/>
          <a:lstStyle/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 smtClean="0"/>
              <a:t>引導的</a:t>
            </a:r>
            <a:r>
              <a:rPr lang="zh-TW" altLang="zh-TW" dirty="0"/>
              <a:t>意義</a:t>
            </a:r>
            <a:r>
              <a:rPr lang="zh-TW" altLang="zh-TW" dirty="0" smtClean="0"/>
              <a:t>：</a:t>
            </a:r>
            <a:r>
              <a:rPr lang="zh-TW" altLang="zh-TW" dirty="0" smtClean="0">
                <a:solidFill>
                  <a:srgbClr val="3333FF"/>
                </a:solidFill>
              </a:rPr>
              <a:t>為</a:t>
            </a:r>
            <a:r>
              <a:rPr lang="zh-TW" altLang="zh-TW" dirty="0">
                <a:solidFill>
                  <a:srgbClr val="3333FF"/>
                </a:solidFill>
              </a:rPr>
              <a:t>學生的</a:t>
            </a:r>
            <a:r>
              <a:rPr lang="zh-TW" altLang="zh-TW" dirty="0" smtClean="0">
                <a:solidFill>
                  <a:srgbClr val="3333FF"/>
                </a:solidFill>
              </a:rPr>
              <a:t>學習</a:t>
            </a:r>
            <a:r>
              <a:rPr lang="zh-TW" altLang="zh-TW" dirty="0" smtClean="0">
                <a:solidFill>
                  <a:srgbClr val="FF0000"/>
                </a:solidFill>
              </a:rPr>
              <a:t>搭鷹架</a:t>
            </a:r>
            <a:r>
              <a:rPr lang="en-US" altLang="zh-TW" dirty="0" smtClean="0">
                <a:solidFill>
                  <a:srgbClr val="3333FF"/>
                </a:solidFill>
              </a:rPr>
              <a:t>(</a:t>
            </a:r>
            <a:r>
              <a:rPr lang="en-US" altLang="zh-TW" dirty="0">
                <a:solidFill>
                  <a:srgbClr val="3333FF"/>
                </a:solidFill>
              </a:rPr>
              <a:t>scaffolding)</a:t>
            </a:r>
            <a:endParaRPr lang="zh-TW" altLang="zh-TW" dirty="0">
              <a:solidFill>
                <a:srgbClr val="3333FF"/>
              </a:solidFill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引導的一些具體做法：</a:t>
            </a:r>
          </a:p>
          <a:p>
            <a:pPr lvl="1" indent="-3810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>
                <a:solidFill>
                  <a:srgbClr val="FF0000"/>
                </a:solidFill>
              </a:rPr>
              <a:t>提問</a:t>
            </a:r>
          </a:p>
          <a:p>
            <a:pPr marL="1128713" lvl="2" indent="-342900">
              <a:buFont typeface="Wingdings" panose="05000000000000000000" pitchFamily="2" charset="2"/>
              <a:buChar char="Ø"/>
            </a:pPr>
            <a:r>
              <a:rPr lang="zh-TW" altLang="zh-TW" sz="2800" dirty="0"/>
              <a:t>向學生提問</a:t>
            </a:r>
          </a:p>
          <a:p>
            <a:pPr marL="1128713" lvl="2" indent="-342900">
              <a:buFont typeface="Wingdings" panose="05000000000000000000" pitchFamily="2" charset="2"/>
              <a:buChar char="Ø"/>
            </a:pPr>
            <a:r>
              <a:rPr lang="zh-TW" altLang="zh-TW" sz="2800" dirty="0"/>
              <a:t>鼓勵並引導學生提問</a:t>
            </a:r>
          </a:p>
          <a:p>
            <a:pPr lvl="1" indent="-3810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/>
              <a:t>設計有意義的學習</a:t>
            </a:r>
            <a:r>
              <a:rPr lang="zh-TW" altLang="zh-TW" sz="3200" dirty="0">
                <a:solidFill>
                  <a:srgbClr val="FF0000"/>
                </a:solidFill>
              </a:rPr>
              <a:t>任務</a:t>
            </a:r>
          </a:p>
          <a:p>
            <a:pPr lvl="1" indent="-3810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/>
              <a:t>創造</a:t>
            </a:r>
            <a:r>
              <a:rPr lang="zh-TW" altLang="zh-TW" sz="3200" dirty="0">
                <a:solidFill>
                  <a:srgbClr val="FF0000"/>
                </a:solidFill>
              </a:rPr>
              <a:t>協同學習</a:t>
            </a:r>
            <a:r>
              <a:rPr lang="zh-TW" altLang="zh-TW" sz="3200" dirty="0"/>
              <a:t>的</a:t>
            </a:r>
            <a:r>
              <a:rPr lang="zh-TW" altLang="zh-TW" sz="3200" dirty="0" smtClean="0"/>
              <a:t>機會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37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41784"/>
            <a:ext cx="8229600" cy="1143000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zh-TW" altLang="zh-TW" sz="3600" dirty="0">
                <a:solidFill>
                  <a:srgbClr val="33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把學生</a:t>
            </a:r>
            <a:r>
              <a:rPr lang="zh-TW" altLang="zh-TW" sz="3600" dirty="0" smtClean="0">
                <a:solidFill>
                  <a:srgbClr val="33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變成</a:t>
            </a:r>
            <a:r>
              <a:rPr lang="zh-TW" altLang="zh-TW" sz="3600" dirty="0" smtClean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問題學生</a:t>
            </a:r>
            <a:r>
              <a:rPr lang="en-US" altLang="zh-TW" sz="3600" dirty="0" smtClean="0">
                <a:solidFill>
                  <a:srgbClr val="33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(</a:t>
            </a:r>
            <a:r>
              <a:rPr lang="zh-TW" altLang="zh-TW" sz="3600" dirty="0" smtClean="0">
                <a:solidFill>
                  <a:srgbClr val="33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啟發學生</a:t>
            </a:r>
            <a:r>
              <a:rPr lang="zh-TW" altLang="zh-TW" sz="3600" dirty="0" smtClean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提問</a:t>
            </a:r>
            <a:r>
              <a:rPr lang="en-US" altLang="zh-TW" sz="3600" dirty="0" smtClean="0">
                <a:solidFill>
                  <a:srgbClr val="33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)</a:t>
            </a:r>
            <a:br>
              <a:rPr lang="en-US" altLang="zh-TW" sz="3600" dirty="0" smtClean="0">
                <a:solidFill>
                  <a:srgbClr val="33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</a:br>
            <a:r>
              <a:rPr lang="zh-TW" altLang="zh-TW" sz="3600" dirty="0" smtClean="0">
                <a:solidFill>
                  <a:srgbClr val="33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比</a:t>
            </a:r>
            <a:r>
              <a:rPr lang="zh-TW" altLang="zh-TW" sz="3600" dirty="0">
                <a:solidFill>
                  <a:srgbClr val="33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教給學生特定的「既成知識」更</a:t>
            </a:r>
            <a:r>
              <a:rPr lang="zh-TW" altLang="zh-TW" sz="3600" dirty="0" smtClean="0">
                <a:solidFill>
                  <a:srgbClr val="33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重要</a:t>
            </a:r>
            <a:endParaRPr lang="zh-TW" altLang="en-US" sz="3600" dirty="0">
              <a:solidFill>
                <a:srgbClr val="3333FF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/>
          <a:lstStyle/>
          <a:p>
            <a:pPr lvl="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n w="18415" cmpd="sng">
                  <a:prstDash val="solid"/>
                </a:ln>
                <a:latin typeface="華康儷中黑" panose="020B0509000000000000" pitchFamily="49" charset="-120"/>
              </a:rPr>
              <a:t>引導</a:t>
            </a:r>
            <a:r>
              <a:rPr lang="zh-TW" altLang="en-US" dirty="0">
                <a:ln w="18415" cmpd="sng">
                  <a:prstDash val="solid"/>
                </a:ln>
                <a:latin typeface="華康儷中黑" panose="020B0509000000000000" pitchFamily="49" charset="-120"/>
              </a:rPr>
              <a:t>學生</a:t>
            </a:r>
            <a:r>
              <a:rPr lang="zh-TW" altLang="en-US" dirty="0" smtClean="0">
                <a:ln w="18415" cmpd="sng">
                  <a:prstDash val="solid"/>
                </a:ln>
                <a:latin typeface="華康儷中黑" panose="020B0509000000000000" pitchFamily="49" charset="-120"/>
              </a:rPr>
              <a:t>自己</a:t>
            </a:r>
            <a:r>
              <a:rPr lang="zh-TW" altLang="en-US" dirty="0" smtClean="0">
                <a:ln w="12700">
                  <a:prstDash val="solid"/>
                </a:ln>
                <a:solidFill>
                  <a:srgbClr val="FF0000"/>
                </a:solidFill>
                <a:latin typeface="華康儷中黑" panose="020B0509000000000000" pitchFamily="49" charset="-120"/>
              </a:rPr>
              <a:t>想</a:t>
            </a:r>
            <a:r>
              <a:rPr lang="zh-TW" altLang="en-US" dirty="0">
                <a:ln w="12700">
                  <a:prstDash val="solid"/>
                </a:ln>
                <a:latin typeface="華康儷中黑" panose="020B0509000000000000" pitchFamily="49" charset="-120"/>
              </a:rPr>
              <a:t>問</a:t>
            </a:r>
            <a:r>
              <a:rPr lang="zh-TW" altLang="en-US" dirty="0" smtClean="0">
                <a:ln w="12700">
                  <a:prstDash val="solid"/>
                </a:ln>
                <a:latin typeface="華康儷中黑" panose="020B0509000000000000" pitchFamily="49" charset="-120"/>
              </a:rPr>
              <a:t>問題</a:t>
            </a:r>
            <a:r>
              <a:rPr lang="zh-TW" altLang="en-US" dirty="0" smtClean="0">
                <a:ln w="18415" cmpd="sng">
                  <a:prstDash val="solid"/>
                </a:ln>
                <a:latin typeface="華康儷中黑" panose="020B0509000000000000" pitchFamily="49" charset="-120"/>
              </a:rPr>
              <a:t>和</a:t>
            </a:r>
            <a:r>
              <a:rPr lang="zh-TW" altLang="en-US" dirty="0" smtClean="0">
                <a:ln w="12700">
                  <a:prstDash val="solid"/>
                </a:ln>
                <a:solidFill>
                  <a:srgbClr val="FF0000"/>
                </a:solidFill>
                <a:latin typeface="華康儷中黑" panose="020B0509000000000000" pitchFamily="49" charset="-120"/>
              </a:rPr>
              <a:t>會</a:t>
            </a:r>
            <a:r>
              <a:rPr lang="zh-TW" altLang="en-US" dirty="0">
                <a:ln w="12700">
                  <a:prstDash val="solid"/>
                </a:ln>
                <a:latin typeface="華康儷中黑" panose="020B0509000000000000" pitchFamily="49" charset="-120"/>
              </a:rPr>
              <a:t>問</a:t>
            </a:r>
            <a:r>
              <a:rPr lang="zh-TW" altLang="en-US" dirty="0" smtClean="0">
                <a:ln w="12700">
                  <a:prstDash val="solid"/>
                </a:ln>
                <a:latin typeface="華康儷中黑" panose="020B0509000000000000" pitchFamily="49" charset="-120"/>
              </a:rPr>
              <a:t>問題</a:t>
            </a:r>
            <a:endParaRPr lang="zh-TW" altLang="en-US" dirty="0">
              <a:ln w="12700">
                <a:prstDash val="solid"/>
              </a:ln>
              <a:latin typeface="華康儷中黑" panose="020B0509000000000000" pitchFamily="49" charset="-120"/>
            </a:endParaRPr>
          </a:p>
          <a:p>
            <a:pPr lvl="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>
                <a:latin typeface="華康儷中黑" panose="020B0509000000000000" pitchFamily="49" charset="-120"/>
              </a:rPr>
              <a:t>比</a:t>
            </a:r>
            <a:r>
              <a:rPr lang="zh-TW" altLang="en-US" dirty="0" smtClean="0">
                <a:latin typeface="華康儷中黑" panose="020B0509000000000000" pitchFamily="49" charset="-120"/>
              </a:rPr>
              <a:t>老師</a:t>
            </a:r>
            <a:r>
              <a:rPr lang="zh-TW" altLang="en-US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>拋</a:t>
            </a:r>
            <a:r>
              <a:rPr lang="zh-TW" altLang="en-US" dirty="0">
                <a:solidFill>
                  <a:srgbClr val="3333FF"/>
                </a:solidFill>
                <a:latin typeface="華康儷中黑" panose="020B0509000000000000" pitchFamily="49" charset="-120"/>
              </a:rPr>
              <a:t>給學生一大堆</a:t>
            </a:r>
            <a:r>
              <a:rPr lang="zh-TW" altLang="en-US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>問題</a:t>
            </a:r>
            <a:r>
              <a:rPr lang="zh-TW" altLang="en-US" dirty="0" smtClean="0">
                <a:latin typeface="華康儷中黑" panose="020B0509000000000000" pitchFamily="49" charset="-120"/>
              </a:rPr>
              <a:t>更重要</a:t>
            </a:r>
            <a:endParaRPr lang="zh-TW" altLang="en-US" dirty="0">
              <a:latin typeface="華康儷中黑" panose="020B0509000000000000" pitchFamily="49" charset="-120"/>
            </a:endParaRPr>
          </a:p>
          <a:p>
            <a:pPr lvl="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>
                <a:latin typeface="華康儷中黑" panose="020B0509000000000000" pitchFamily="49" charset="-120"/>
              </a:rPr>
              <a:t>又比老師塞給學生一大</a:t>
            </a:r>
            <a:r>
              <a:rPr lang="zh-TW" altLang="en-US" dirty="0" smtClean="0">
                <a:latin typeface="華康儷中黑" panose="020B0509000000000000" pitchFamily="49" charset="-120"/>
              </a:rPr>
              <a:t>堆</a:t>
            </a:r>
            <a:r>
              <a:rPr lang="zh-TW" altLang="en-US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>不知</a:t>
            </a:r>
            <a:r>
              <a:rPr lang="zh-TW" altLang="en-US" dirty="0">
                <a:solidFill>
                  <a:srgbClr val="3333FF"/>
                </a:solidFill>
                <a:latin typeface="華康儷中黑" panose="020B0509000000000000" pitchFamily="49" charset="-120"/>
              </a:rPr>
              <a:t>問題</a:t>
            </a:r>
            <a:r>
              <a:rPr lang="zh-TW" altLang="en-US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>何在</a:t>
            </a:r>
            <a:r>
              <a:rPr lang="en-US" altLang="zh-TW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/>
            </a:r>
            <a:br>
              <a:rPr lang="en-US" altLang="zh-TW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</a:br>
            <a:r>
              <a:rPr lang="zh-TW" altLang="en-US" dirty="0" smtClean="0">
                <a:latin typeface="華康儷中黑" panose="020B0509000000000000" pitchFamily="49" charset="-120"/>
              </a:rPr>
              <a:t>的</a:t>
            </a:r>
            <a:r>
              <a:rPr lang="zh-TW" altLang="en-US" dirty="0">
                <a:latin typeface="華康儷中黑" panose="020B0509000000000000" pitchFamily="49" charset="-120"/>
              </a:rPr>
              <a:t>知識更關鍵</a:t>
            </a:r>
          </a:p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80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怎樣發展「有效的引導」？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8150" indent="-43815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 smtClean="0">
                <a:solidFill>
                  <a:srgbClr val="3333FF"/>
                </a:solidFill>
              </a:rPr>
              <a:t>逐步褪</a:t>
            </a:r>
            <a:r>
              <a:rPr lang="zh-TW" altLang="zh-TW" sz="3600" dirty="0">
                <a:solidFill>
                  <a:srgbClr val="3333FF"/>
                </a:solidFill>
              </a:rPr>
              <a:t>除</a:t>
            </a:r>
            <a:r>
              <a:rPr lang="zh-TW" altLang="zh-TW" sz="3600" dirty="0" smtClean="0">
                <a:solidFill>
                  <a:srgbClr val="3333FF"/>
                </a:solidFill>
              </a:rPr>
              <a:t>鷹架</a:t>
            </a:r>
            <a:r>
              <a:rPr lang="zh-TW" altLang="en-US" sz="3600" dirty="0" smtClean="0">
                <a:solidFill>
                  <a:srgbClr val="3333FF"/>
                </a:solidFill>
              </a:rPr>
              <a:t>，</a:t>
            </a:r>
            <a:r>
              <a:rPr lang="zh-TW" altLang="zh-TW" sz="3600" dirty="0" smtClean="0">
                <a:solidFill>
                  <a:srgbClr val="FF0000"/>
                </a:solidFill>
              </a:rPr>
              <a:t>放手</a:t>
            </a:r>
            <a:r>
              <a:rPr lang="zh-TW" altLang="zh-TW" sz="3600" dirty="0" smtClean="0">
                <a:solidFill>
                  <a:srgbClr val="3333FF"/>
                </a:solidFill>
              </a:rPr>
              <a:t>的</a:t>
            </a:r>
            <a:r>
              <a:rPr lang="zh-TW" altLang="zh-TW" sz="3600" dirty="0">
                <a:solidFill>
                  <a:srgbClr val="3333FF"/>
                </a:solidFill>
              </a:rPr>
              <a:t>重要</a:t>
            </a:r>
          </a:p>
          <a:p>
            <a:pPr lvl="1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/>
              <a:t>學生有</a:t>
            </a:r>
            <a:r>
              <a:rPr lang="zh-TW" altLang="zh-TW" sz="3200" dirty="0">
                <a:solidFill>
                  <a:srgbClr val="FF0000"/>
                </a:solidFill>
              </a:rPr>
              <a:t>意願</a:t>
            </a:r>
            <a:r>
              <a:rPr lang="zh-TW" altLang="zh-TW" sz="3200" dirty="0" smtClean="0"/>
              <a:t>、有</a:t>
            </a:r>
            <a:r>
              <a:rPr lang="zh-TW" altLang="zh-TW" sz="3200" dirty="0" smtClean="0">
                <a:solidFill>
                  <a:srgbClr val="FF0000"/>
                </a:solidFill>
              </a:rPr>
              <a:t>能力自主學習</a:t>
            </a:r>
            <a:r>
              <a:rPr lang="zh-TW" altLang="zh-TW" sz="3200" dirty="0" smtClean="0"/>
              <a:t>是</a:t>
            </a:r>
            <a:r>
              <a:rPr lang="zh-TW" altLang="en-US" sz="3200" dirty="0" smtClean="0"/>
              <a:t>我們的</a:t>
            </a:r>
            <a:r>
              <a:rPr lang="zh-TW" altLang="zh-TW" sz="3200" dirty="0" smtClean="0"/>
              <a:t>目標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30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18746"/>
            <a:ext cx="9110826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一</a:t>
            </a:r>
            <a:r>
              <a:rPr lang="zh-TW" altLang="en-US" sz="3600" dirty="0" smtClean="0"/>
              <a:t>宗化萬</a:t>
            </a:r>
            <a:r>
              <a:rPr lang="zh-TW" altLang="en-US" sz="3600" dirty="0"/>
              <a:t>法～</a:t>
            </a:r>
            <a:r>
              <a:rPr lang="zh-TW" altLang="en-US" sz="3600" dirty="0" smtClean="0"/>
              <a:t>靈活</a:t>
            </a:r>
            <a:r>
              <a:rPr lang="zh-TW" altLang="en-US" sz="3600" dirty="0"/>
              <a:t>運用</a:t>
            </a:r>
            <a:r>
              <a:rPr lang="zh-TW" altLang="en-US" sz="2800" dirty="0"/>
              <a:t>「</a:t>
            </a:r>
            <a:r>
              <a:rPr lang="zh-TW" altLang="en-US" sz="3600" dirty="0"/>
              <a:t>分組合作學習</a:t>
            </a:r>
            <a:r>
              <a:rPr lang="zh-TW" altLang="en-US" sz="2400" dirty="0"/>
              <a:t>」</a:t>
            </a:r>
            <a:r>
              <a:rPr lang="zh-TW" altLang="en-US" sz="3600" dirty="0"/>
              <a:t>要素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1907704" y="239498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右箭號 28"/>
          <p:cNvSpPr/>
          <p:nvPr/>
        </p:nvSpPr>
        <p:spPr>
          <a:xfrm>
            <a:off x="4211960" y="239498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向右箭號 29"/>
          <p:cNvSpPr/>
          <p:nvPr/>
        </p:nvSpPr>
        <p:spPr>
          <a:xfrm>
            <a:off x="6516216" y="238891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群組 30"/>
          <p:cNvGrpSpPr/>
          <p:nvPr/>
        </p:nvGrpSpPr>
        <p:grpSpPr>
          <a:xfrm>
            <a:off x="4901826" y="1844824"/>
            <a:ext cx="1440000" cy="1440000"/>
            <a:chOff x="827584" y="1412776"/>
            <a:chExt cx="1440000" cy="1440000"/>
          </a:xfrm>
          <a:solidFill>
            <a:srgbClr val="00B050"/>
          </a:solidFill>
        </p:grpSpPr>
        <p:sp>
          <p:nvSpPr>
            <p:cNvPr id="32" name="橢圓 31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1151540" y="1594425"/>
              <a:ext cx="79208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7282441" y="1844824"/>
            <a:ext cx="1440000" cy="1440000"/>
            <a:chOff x="827584" y="1412776"/>
            <a:chExt cx="1440000" cy="1440000"/>
          </a:xfrm>
        </p:grpSpPr>
        <p:sp>
          <p:nvSpPr>
            <p:cNvPr id="35" name="橢圓 34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953490" y="1594425"/>
              <a:ext cx="1188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表揚</a:t>
              </a:r>
              <a:endPara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323528" y="1891008"/>
            <a:ext cx="1440000" cy="1440000"/>
            <a:chOff x="827584" y="1412776"/>
            <a:chExt cx="1440000" cy="1440000"/>
          </a:xfrm>
        </p:grpSpPr>
        <p:sp>
          <p:nvSpPr>
            <p:cNvPr id="69" name="橢圓 68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927168" y="1594167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講述</a:t>
              </a:r>
              <a:endPara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群組 71"/>
          <p:cNvGrpSpPr/>
          <p:nvPr/>
        </p:nvGrpSpPr>
        <p:grpSpPr>
          <a:xfrm>
            <a:off x="2637974" y="1891008"/>
            <a:ext cx="1440000" cy="1440000"/>
            <a:chOff x="827584" y="1412776"/>
            <a:chExt cx="1440000" cy="1440000"/>
          </a:xfrm>
        </p:grpSpPr>
        <p:sp>
          <p:nvSpPr>
            <p:cNvPr id="79" name="橢圓 78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80" name="文字方塊 79"/>
            <p:cNvSpPr txBox="1"/>
            <p:nvPr/>
          </p:nvSpPr>
          <p:spPr>
            <a:xfrm>
              <a:off x="1034517" y="1594167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791580" y="3068960"/>
            <a:ext cx="324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zh-TW" altLang="en-US" sz="28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195956" y="2846703"/>
            <a:ext cx="32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67944" y="1064575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9900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最簡易可行</a:t>
            </a:r>
            <a:endParaRPr lang="zh-TW" altLang="en-US" sz="3200" dirty="0">
              <a:solidFill>
                <a:srgbClr val="9900FF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529735" y="6063128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sp>
        <p:nvSpPr>
          <p:cNvPr id="25" name="左大括弧 24"/>
          <p:cNvSpPr/>
          <p:nvPr/>
        </p:nvSpPr>
        <p:spPr>
          <a:xfrm rot="5400000">
            <a:off x="3531488" y="789847"/>
            <a:ext cx="440481" cy="6017709"/>
          </a:xfrm>
          <a:prstGeom prst="leftBrace">
            <a:avLst>
              <a:gd name="adj1" fmla="val 94910"/>
              <a:gd name="adj2" fmla="val 56804"/>
            </a:avLst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81778" y="4042935"/>
            <a:ext cx="25213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學生小組成就區分法 </a:t>
            </a:r>
            <a:endParaRPr lang="en-US" altLang="zh-TW" sz="2000" dirty="0" smtClean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STAD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542019" y="3988943"/>
            <a:ext cx="27119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認知師徒制</a:t>
            </a:r>
            <a:endParaRPr lang="en-US" altLang="zh-TW" dirty="0" smtClean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Cognitive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Apprenticeship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5148064" y="4010938"/>
            <a:ext cx="2350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相互教學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Reciprocal Teaching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5573179" y="4657397"/>
            <a:ext cx="1588245" cy="1643297"/>
            <a:chOff x="4609165" y="3979722"/>
            <a:chExt cx="1114558" cy="1153191"/>
          </a:xfrm>
        </p:grpSpPr>
        <p:sp>
          <p:nvSpPr>
            <p:cNvPr id="40" name="橢圓 39"/>
            <p:cNvSpPr/>
            <p:nvPr/>
          </p:nvSpPr>
          <p:spPr>
            <a:xfrm>
              <a:off x="4617986" y="3979722"/>
              <a:ext cx="540000" cy="54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摘要</a:t>
              </a:r>
              <a:endPara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  <p:sp>
          <p:nvSpPr>
            <p:cNvPr id="41" name="橢圓 40"/>
            <p:cNvSpPr/>
            <p:nvPr/>
          </p:nvSpPr>
          <p:spPr>
            <a:xfrm>
              <a:off x="5183723" y="3979722"/>
              <a:ext cx="540000" cy="54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澄清</a:t>
              </a:r>
              <a:endPara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  <p:sp>
          <p:nvSpPr>
            <p:cNvPr id="42" name="橢圓 41"/>
            <p:cNvSpPr/>
            <p:nvPr/>
          </p:nvSpPr>
          <p:spPr>
            <a:xfrm>
              <a:off x="4609165" y="4592913"/>
              <a:ext cx="540000" cy="54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提問</a:t>
              </a:r>
              <a:endPara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5183723" y="4592913"/>
              <a:ext cx="540000" cy="54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預測</a:t>
              </a:r>
              <a:endPara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491927" y="4680346"/>
            <a:ext cx="1578720" cy="1643297"/>
            <a:chOff x="4609165" y="3979722"/>
            <a:chExt cx="1107874" cy="1153191"/>
          </a:xfrm>
        </p:grpSpPr>
        <p:sp>
          <p:nvSpPr>
            <p:cNvPr id="48" name="橢圓 47"/>
            <p:cNvSpPr/>
            <p:nvPr/>
          </p:nvSpPr>
          <p:spPr>
            <a:xfrm>
              <a:off x="4617986" y="3979722"/>
              <a:ext cx="540000" cy="54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r>
                <a:rPr lang="zh-TW" altLang="en-US" dirty="0" smtClean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主持人</a:t>
              </a:r>
              <a:endPara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  <p:sp>
          <p:nvSpPr>
            <p:cNvPr id="49" name="橢圓 48"/>
            <p:cNvSpPr/>
            <p:nvPr/>
          </p:nvSpPr>
          <p:spPr>
            <a:xfrm>
              <a:off x="5177039" y="3979722"/>
              <a:ext cx="540000" cy="54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r>
                <a:rPr lang="zh-TW" altLang="en-US" dirty="0" smtClean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資料長</a:t>
              </a:r>
              <a:endPara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  <p:sp>
          <p:nvSpPr>
            <p:cNvPr id="50" name="橢圓 49"/>
            <p:cNvSpPr/>
            <p:nvPr/>
          </p:nvSpPr>
          <p:spPr>
            <a:xfrm>
              <a:off x="4609165" y="4592913"/>
              <a:ext cx="540000" cy="54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r>
                <a:rPr lang="zh-TW" altLang="en-US" dirty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紀錄長</a:t>
              </a:r>
            </a:p>
          </p:txBody>
        </p:sp>
        <p:sp>
          <p:nvSpPr>
            <p:cNvPr id="51" name="橢圓 50"/>
            <p:cNvSpPr/>
            <p:nvPr/>
          </p:nvSpPr>
          <p:spPr>
            <a:xfrm>
              <a:off x="5177039" y="4592913"/>
              <a:ext cx="540000" cy="54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r>
                <a:rPr lang="zh-TW" altLang="en-US" smtClean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檢查長</a:t>
              </a:r>
              <a:endPara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文字方塊 51"/>
          <p:cNvSpPr txBox="1"/>
          <p:nvPr/>
        </p:nvSpPr>
        <p:spPr>
          <a:xfrm>
            <a:off x="529152" y="6309553"/>
            <a:ext cx="146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工作分配</a:t>
            </a:r>
            <a:endParaRPr lang="zh-TW" altLang="en-US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3105056" y="6246053"/>
            <a:ext cx="163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同儕</a:t>
            </a:r>
            <a:r>
              <a:rPr lang="zh-TW" altLang="en-US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互學</a:t>
            </a:r>
            <a:r>
              <a:rPr lang="zh-TW" altLang="en-US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互教</a:t>
            </a:r>
            <a:endParaRPr lang="zh-TW" altLang="en-US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051266" y="5198446"/>
            <a:ext cx="1238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學習任務分配</a:t>
            </a:r>
            <a:endParaRPr lang="zh-TW" altLang="en-US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2097284" y="3187200"/>
            <a:ext cx="2521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異質分組</a:t>
            </a:r>
            <a:endParaRPr lang="zh-TW" altLang="en-US" sz="2200" dirty="0">
              <a:solidFill>
                <a:srgbClr val="0000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146175" y="4656543"/>
            <a:ext cx="1577224" cy="1619938"/>
            <a:chOff x="3625787" y="4771985"/>
            <a:chExt cx="1577224" cy="1619938"/>
          </a:xfrm>
        </p:grpSpPr>
        <p:sp>
          <p:nvSpPr>
            <p:cNvPr id="58" name="橢圓 57"/>
            <p:cNvSpPr/>
            <p:nvPr/>
          </p:nvSpPr>
          <p:spPr>
            <a:xfrm>
              <a:off x="3625787" y="5620931"/>
              <a:ext cx="770400" cy="770400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zh-TW" altLang="en-US" dirty="0" smtClean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大徒弟</a:t>
              </a:r>
              <a:endPara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  <p:sp>
          <p:nvSpPr>
            <p:cNvPr id="59" name="橢圓 58"/>
            <p:cNvSpPr/>
            <p:nvPr/>
          </p:nvSpPr>
          <p:spPr>
            <a:xfrm>
              <a:off x="4432611" y="5621523"/>
              <a:ext cx="770400" cy="770400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zh-TW" altLang="en-US" dirty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小徒弟</a:t>
              </a:r>
            </a:p>
          </p:txBody>
        </p:sp>
        <p:sp>
          <p:nvSpPr>
            <p:cNvPr id="60" name="橢圓 59"/>
            <p:cNvSpPr/>
            <p:nvPr/>
          </p:nvSpPr>
          <p:spPr>
            <a:xfrm>
              <a:off x="3625787" y="4771985"/>
              <a:ext cx="770400" cy="770400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zh-TW" altLang="en-US" dirty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大師傅</a:t>
              </a:r>
            </a:p>
          </p:txBody>
        </p:sp>
        <p:sp>
          <p:nvSpPr>
            <p:cNvPr id="61" name="橢圓 60"/>
            <p:cNvSpPr/>
            <p:nvPr/>
          </p:nvSpPr>
          <p:spPr>
            <a:xfrm>
              <a:off x="4432611" y="4772577"/>
              <a:ext cx="770400" cy="770400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zh-TW" altLang="en-US" dirty="0" smtClean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小師傅</a:t>
              </a:r>
              <a:endPara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文字方塊 61"/>
          <p:cNvSpPr txBox="1"/>
          <p:nvPr/>
        </p:nvSpPr>
        <p:spPr>
          <a:xfrm>
            <a:off x="7905884" y="5103731"/>
            <a:ext cx="1238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4" name="流程圖: 替代處理程序 63"/>
          <p:cNvSpPr/>
          <p:nvPr/>
        </p:nvSpPr>
        <p:spPr>
          <a:xfrm>
            <a:off x="1979712" y="1064575"/>
            <a:ext cx="1861463" cy="527804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精熟</a:t>
            </a: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學習</a:t>
            </a:r>
            <a:endParaRPr lang="en-US" altLang="zh-TW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107504" y="1072301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664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5" grpId="0" animBg="1"/>
      <p:bldP spid="27" grpId="0"/>
      <p:bldP spid="28" grpId="0"/>
      <p:bldP spid="37" grpId="0"/>
      <p:bldP spid="52" grpId="0"/>
      <p:bldP spid="53" grpId="0"/>
      <p:bldP spid="54" grpId="0"/>
      <p:bldP spid="55" grpId="0"/>
      <p:bldP spid="6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有效引導難不難？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040560"/>
          </a:xfrm>
        </p:spPr>
        <p:txBody>
          <a:bodyPr>
            <a:normAutofit/>
          </a:bodyPr>
          <a:lstStyle/>
          <a:p>
            <a:pPr marL="361950" lvl="1" indent="-36195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/>
              <a:t>把握領域</a:t>
            </a:r>
            <a:r>
              <a:rPr lang="en-US" altLang="zh-TW" sz="3600" dirty="0"/>
              <a:t>/</a:t>
            </a:r>
            <a:r>
              <a:rPr lang="zh-TW" altLang="zh-TW" sz="3600" dirty="0"/>
              <a:t>學科學習本質的</a:t>
            </a:r>
            <a:r>
              <a:rPr lang="zh-TW" altLang="zh-TW" sz="3600" dirty="0" smtClean="0"/>
              <a:t>深入</a:t>
            </a:r>
            <a:r>
              <a:rPr lang="zh-TW" altLang="zh-TW" sz="3600" dirty="0" smtClean="0">
                <a:solidFill>
                  <a:srgbClr val="FF0000"/>
                </a:solidFill>
              </a:rPr>
              <a:t>教材分析</a:t>
            </a:r>
            <a:r>
              <a:rPr lang="zh-TW" altLang="zh-TW" sz="3600" dirty="0" smtClean="0">
                <a:solidFill>
                  <a:srgbClr val="3333FF"/>
                </a:solidFill>
              </a:rPr>
              <a:t>很</a:t>
            </a:r>
            <a:r>
              <a:rPr lang="zh-TW" altLang="zh-TW" sz="3600" dirty="0">
                <a:solidFill>
                  <a:srgbClr val="3333FF"/>
                </a:solidFill>
              </a:rPr>
              <a:t>重要</a:t>
            </a:r>
          </a:p>
          <a:p>
            <a:pPr marL="361950" lvl="1" indent="-36195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/>
              <a:t>明確</a:t>
            </a:r>
            <a:r>
              <a:rPr lang="zh-TW" altLang="zh-TW" sz="3600" dirty="0" smtClean="0"/>
              <a:t>分析</a:t>
            </a:r>
            <a:r>
              <a:rPr lang="zh-TW" altLang="zh-TW" sz="3600" dirty="0" smtClean="0">
                <a:solidFill>
                  <a:srgbClr val="FF0000"/>
                </a:solidFill>
              </a:rPr>
              <a:t>學生</a:t>
            </a:r>
            <a:r>
              <a:rPr lang="zh-TW" altLang="zh-TW" sz="3600" dirty="0">
                <a:solidFill>
                  <a:srgbClr val="FF0000"/>
                </a:solidFill>
              </a:rPr>
              <a:t>的學習特質與</a:t>
            </a:r>
            <a:r>
              <a:rPr lang="zh-TW" altLang="zh-TW" sz="3600" dirty="0" smtClean="0">
                <a:solidFill>
                  <a:srgbClr val="FF0000"/>
                </a:solidFill>
              </a:rPr>
              <a:t>需求</a:t>
            </a:r>
            <a:r>
              <a:rPr lang="zh-TW" altLang="zh-TW" sz="3600" dirty="0">
                <a:solidFill>
                  <a:srgbClr val="3333FF"/>
                </a:solidFill>
              </a:rPr>
              <a:t>是</a:t>
            </a:r>
            <a:r>
              <a:rPr lang="zh-TW" altLang="zh-TW" sz="3600" dirty="0" smtClean="0">
                <a:solidFill>
                  <a:srgbClr val="3333FF"/>
                </a:solidFill>
              </a:rPr>
              <a:t>關鍵</a:t>
            </a:r>
            <a:r>
              <a:rPr lang="zh-TW" altLang="zh-TW" sz="3600" dirty="0" smtClean="0"/>
              <a:t>（</a:t>
            </a:r>
            <a:r>
              <a:rPr lang="zh-TW" altLang="zh-TW" sz="3600" dirty="0"/>
              <a:t>包括易錯誤、易卡關的盲點與陷阱</a:t>
            </a:r>
            <a:r>
              <a:rPr lang="zh-TW" altLang="zh-TW" sz="3600" dirty="0" smtClean="0"/>
              <a:t>）</a:t>
            </a:r>
            <a:endParaRPr lang="en-US" altLang="zh-TW" sz="3600" dirty="0"/>
          </a:p>
          <a:p>
            <a:pPr marL="361950" lvl="1" indent="-36195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 smtClean="0">
                <a:solidFill>
                  <a:srgbClr val="FF0000"/>
                </a:solidFill>
              </a:rPr>
              <a:t>群策群力</a:t>
            </a:r>
            <a:r>
              <a:rPr lang="zh-TW" altLang="zh-TW" sz="3600" dirty="0" smtClean="0"/>
              <a:t>比單打獨鬥</a:t>
            </a:r>
            <a:r>
              <a:rPr lang="zh-TW" altLang="zh-TW" sz="3600" dirty="0" smtClean="0">
                <a:solidFill>
                  <a:srgbClr val="3333FF"/>
                </a:solidFill>
              </a:rPr>
              <a:t>效果好</a:t>
            </a:r>
            <a:endParaRPr lang="zh-TW" altLang="zh-TW" sz="3600" dirty="0">
              <a:solidFill>
                <a:srgbClr val="3333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52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教材教材的分析與掌握很關鍵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526495"/>
              </p:ext>
            </p:extLst>
          </p:nvPr>
        </p:nvGraphicFramePr>
        <p:xfrm>
          <a:off x="457200" y="836712"/>
          <a:ext cx="8229600" cy="50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6088211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111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79512" y="1499300"/>
            <a:ext cx="3024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49238"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精簡化≠簡單化</a:t>
            </a:r>
          </a:p>
          <a:p>
            <a:pPr marL="266700" lvl="1" indent="-249238">
              <a:buClr>
                <a:srgbClr val="7030A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執簡馭繁</a:t>
            </a:r>
          </a:p>
          <a:p>
            <a:pPr marL="266700" lvl="1" indent="-249238"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保持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對學生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</a:t>
            </a:r>
            <a:r>
              <a:rPr lang="en-US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高度期望</a:t>
            </a:r>
            <a:r>
              <a:rPr lang="en-US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/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期許</a:t>
            </a:r>
          </a:p>
        </p:txBody>
      </p:sp>
      <p:sp>
        <p:nvSpPr>
          <p:cNvPr id="7" name="矩形 6"/>
          <p:cNvSpPr/>
          <p:nvPr/>
        </p:nvSpPr>
        <p:spPr>
          <a:xfrm>
            <a:off x="6012160" y="1412776"/>
            <a:ext cx="324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49238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誰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的組織？</a:t>
            </a:r>
            <a:endParaRPr lang="en-US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266700" lvl="1" indent="-249238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協助學生</a:t>
            </a: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擁有</a:t>
            </a:r>
            <a:r>
              <a:rPr lang="zh-TW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課程</a:t>
            </a:r>
            <a:r>
              <a:rPr lang="en-US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zh-TW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的組織</a:t>
            </a:r>
            <a:r>
              <a:rPr lang="zh-TW" altLang="en-US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、</a:t>
            </a:r>
            <a:r>
              <a:rPr lang="zh-TW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擁有自己</a:t>
            </a:r>
            <a:r>
              <a:rPr lang="en-US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zh-TW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的</a:t>
            </a: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學習</a:t>
            </a:r>
          </a:p>
          <a:p>
            <a:pPr marL="266700" lvl="1" indent="-249238"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endParaRPr lang="zh-TW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23728" y="5301208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8763" lvl="1" indent="-258763">
              <a:buClr>
                <a:srgbClr val="007635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從</a:t>
            </a: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老師問學生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過渡到</a:t>
            </a: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學生問自己</a:t>
            </a:r>
          </a:p>
          <a:p>
            <a:pPr marL="258763" lvl="1" indent="-258763">
              <a:buClr>
                <a:srgbClr val="007635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會問問題也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懂得解決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問題的方法</a:t>
            </a:r>
          </a:p>
          <a:p>
            <a:pPr marL="17462" lvl="1">
              <a:spcAft>
                <a:spcPts val="0"/>
              </a:spcAft>
              <a:buClr>
                <a:srgbClr val="FF0000"/>
              </a:buClr>
              <a:buSzPct val="80000"/>
            </a:pPr>
            <a:endParaRPr lang="zh-TW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27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 smtClean="0">
                <a:solidFill>
                  <a:srgbClr val="FF0000"/>
                </a:solidFill>
              </a:rPr>
              <a:t>分析</a:t>
            </a:r>
            <a:r>
              <a:rPr lang="zh-TW" altLang="zh-TW" dirty="0" smtClean="0"/>
              <a:t>學生</a:t>
            </a:r>
            <a:r>
              <a:rPr lang="zh-TW" altLang="zh-TW" dirty="0"/>
              <a:t>的</a:t>
            </a:r>
            <a:r>
              <a:rPr lang="zh-TW" altLang="zh-TW" dirty="0">
                <a:solidFill>
                  <a:srgbClr val="FF0000"/>
                </a:solidFill>
              </a:rPr>
              <a:t>學習特質</a:t>
            </a:r>
            <a:r>
              <a:rPr lang="zh-TW" altLang="zh-TW" dirty="0"/>
              <a:t>與</a:t>
            </a:r>
            <a:r>
              <a:rPr lang="zh-TW" altLang="zh-TW" dirty="0" smtClean="0">
                <a:solidFill>
                  <a:srgbClr val="FF0000"/>
                </a:solidFill>
              </a:rPr>
              <a:t>需求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161711"/>
              </p:ext>
            </p:extLst>
          </p:nvPr>
        </p:nvGraphicFramePr>
        <p:xfrm>
          <a:off x="179512" y="1124744"/>
          <a:ext cx="8582314" cy="52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8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rgbClr val="FF0000"/>
                </a:solidFill>
              </a:rPr>
              <a:t>群策群力</a:t>
            </a:r>
            <a:r>
              <a:rPr lang="zh-TW" altLang="zh-TW" dirty="0"/>
              <a:t>比</a:t>
            </a:r>
            <a:r>
              <a:rPr lang="zh-TW" altLang="zh-TW" dirty="0">
                <a:solidFill>
                  <a:srgbClr val="3333FF"/>
                </a:solidFill>
              </a:rPr>
              <a:t>單打獨鬥</a:t>
            </a:r>
            <a:r>
              <a:rPr lang="zh-TW" altLang="zh-TW" dirty="0"/>
              <a:t>效果好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9263" lvl="0" indent="-449263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 smtClean="0">
                <a:latin typeface="華康儷中黑" panose="020B0509000000000000" pitchFamily="49" charset="-120"/>
              </a:rPr>
              <a:t>透過</a:t>
            </a:r>
            <a:r>
              <a:rPr lang="zh-TW" altLang="zh-TW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教師</a:t>
            </a:r>
            <a:r>
              <a:rPr lang="zh-TW" altLang="zh-TW" dirty="0">
                <a:solidFill>
                  <a:srgbClr val="FF0000"/>
                </a:solidFill>
                <a:latin typeface="華康儷中黑" panose="020B0509000000000000" pitchFamily="49" charset="-120"/>
              </a:rPr>
              <a:t>專業學習社</a:t>
            </a:r>
            <a:r>
              <a:rPr lang="zh-TW" altLang="zh-TW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群</a:t>
            </a:r>
            <a:r>
              <a:rPr lang="zh-TW" altLang="zh-TW" dirty="0" smtClean="0">
                <a:latin typeface="華康儷中黑" panose="020B0509000000000000" pitchFamily="49" charset="-120"/>
              </a:rPr>
              <a:t>來</a:t>
            </a:r>
            <a:r>
              <a:rPr lang="zh-TW" altLang="zh-TW" dirty="0">
                <a:latin typeface="華康儷中黑" panose="020B0509000000000000" pitchFamily="49" charset="-120"/>
              </a:rPr>
              <a:t>創發並組織</a:t>
            </a:r>
            <a:r>
              <a:rPr lang="zh-TW" altLang="zh-TW" dirty="0" smtClean="0">
                <a:latin typeface="華康儷中黑" panose="020B0509000000000000" pitchFamily="49" charset="-120"/>
              </a:rPr>
              <a:t>有</a:t>
            </a:r>
            <a:r>
              <a:rPr lang="en-US" altLang="zh-TW" dirty="0" smtClean="0">
                <a:latin typeface="華康儷中黑" panose="020B0509000000000000" pitchFamily="49" charset="-120"/>
              </a:rPr>
              <a:t/>
            </a:r>
            <a:br>
              <a:rPr lang="en-US" altLang="zh-TW" dirty="0" smtClean="0">
                <a:latin typeface="華康儷中黑" panose="020B0509000000000000" pitchFamily="49" charset="-120"/>
              </a:rPr>
            </a:br>
            <a:r>
              <a:rPr lang="zh-TW" altLang="zh-TW" dirty="0" smtClean="0">
                <a:latin typeface="華康儷中黑" panose="020B0509000000000000" pitchFamily="49" charset="-120"/>
              </a:rPr>
              <a:t>系統</a:t>
            </a:r>
            <a:r>
              <a:rPr lang="zh-TW" altLang="zh-TW" dirty="0">
                <a:latin typeface="華康儷中黑" panose="020B0509000000000000" pitchFamily="49" charset="-120"/>
              </a:rPr>
              <a:t>的專業</a:t>
            </a:r>
            <a:r>
              <a:rPr lang="zh-TW" altLang="zh-TW" dirty="0">
                <a:solidFill>
                  <a:srgbClr val="FF0000"/>
                </a:solidFill>
                <a:latin typeface="華康儷中黑" panose="020B0509000000000000" pitchFamily="49" charset="-120"/>
              </a:rPr>
              <a:t>對話</a:t>
            </a:r>
            <a:endParaRPr lang="zh-TW" altLang="en-US" dirty="0">
              <a:solidFill>
                <a:srgbClr val="FF0000"/>
              </a:solidFill>
              <a:latin typeface="華康儷中黑" panose="020B0509000000000000" pitchFamily="49" charset="-120"/>
            </a:endParaRPr>
          </a:p>
          <a:p>
            <a:pPr marL="449263" lvl="0" indent="-449263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 smtClean="0">
                <a:latin typeface="華康儷中黑" panose="020B0509000000000000" pitchFamily="49" charset="-120"/>
              </a:rPr>
              <a:t>透過</a:t>
            </a:r>
            <a:r>
              <a:rPr lang="zh-TW" altLang="zh-TW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共同</a:t>
            </a:r>
            <a:r>
              <a:rPr lang="zh-TW" altLang="zh-TW" dirty="0">
                <a:solidFill>
                  <a:srgbClr val="FF0000"/>
                </a:solidFill>
                <a:latin typeface="華康儷中黑" panose="020B0509000000000000" pitchFamily="49" charset="-120"/>
              </a:rPr>
              <a:t>備</a:t>
            </a:r>
            <a:r>
              <a:rPr lang="zh-TW" altLang="zh-TW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課</a:t>
            </a:r>
            <a:r>
              <a:rPr lang="zh-TW" altLang="zh-TW" dirty="0" smtClean="0">
                <a:latin typeface="華康儷中黑" panose="020B0509000000000000" pitchFamily="49" charset="-120"/>
              </a:rPr>
              <a:t>、</a:t>
            </a:r>
            <a:r>
              <a:rPr lang="zh-TW" altLang="zh-TW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相互</a:t>
            </a:r>
            <a:r>
              <a:rPr lang="zh-TW" altLang="zh-TW" dirty="0">
                <a:solidFill>
                  <a:srgbClr val="FF0000"/>
                </a:solidFill>
                <a:latin typeface="華康儷中黑" panose="020B0509000000000000" pitchFamily="49" charset="-120"/>
              </a:rPr>
              <a:t>觀</a:t>
            </a:r>
            <a:r>
              <a:rPr lang="zh-TW" altLang="zh-TW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課</a:t>
            </a:r>
            <a:r>
              <a:rPr lang="zh-TW" altLang="zh-TW" dirty="0" smtClean="0">
                <a:latin typeface="華康儷中黑" panose="020B0509000000000000" pitchFamily="49" charset="-120"/>
              </a:rPr>
              <a:t>與</a:t>
            </a:r>
            <a:r>
              <a:rPr lang="zh-TW" altLang="zh-TW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議課</a:t>
            </a:r>
            <a:r>
              <a:rPr lang="zh-TW" altLang="zh-TW" dirty="0" smtClean="0">
                <a:latin typeface="華康儷中黑" panose="020B0509000000000000" pitchFamily="49" charset="-120"/>
              </a:rPr>
              <a:t>來</a:t>
            </a:r>
            <a:r>
              <a:rPr lang="zh-TW" altLang="zh-TW" dirty="0">
                <a:latin typeface="華康儷中黑" panose="020B0509000000000000" pitchFamily="49" charset="-120"/>
              </a:rPr>
              <a:t>精</a:t>
            </a:r>
            <a:r>
              <a:rPr lang="zh-TW" altLang="zh-TW" dirty="0" smtClean="0">
                <a:latin typeface="華康儷中黑" panose="020B0509000000000000" pitchFamily="49" charset="-120"/>
              </a:rPr>
              <a:t>進</a:t>
            </a:r>
            <a:r>
              <a:rPr lang="en-US" altLang="zh-TW" dirty="0" smtClean="0">
                <a:latin typeface="華康儷中黑" panose="020B0509000000000000" pitchFamily="49" charset="-120"/>
              </a:rPr>
              <a:t/>
            </a:r>
            <a:br>
              <a:rPr lang="en-US" altLang="zh-TW" dirty="0" smtClean="0">
                <a:latin typeface="華康儷中黑" panose="020B0509000000000000" pitchFamily="49" charset="-120"/>
              </a:rPr>
            </a:br>
            <a:r>
              <a:rPr lang="zh-TW" altLang="zh-TW" dirty="0" smtClean="0">
                <a:latin typeface="華康儷中黑" panose="020B0509000000000000" pitchFamily="49" charset="-120"/>
              </a:rPr>
              <a:t>教學</a:t>
            </a:r>
            <a:r>
              <a:rPr lang="zh-TW" altLang="zh-TW" dirty="0">
                <a:solidFill>
                  <a:srgbClr val="FF0000"/>
                </a:solidFill>
                <a:latin typeface="華康儷中黑" panose="020B0509000000000000" pitchFamily="49" charset="-120"/>
              </a:rPr>
              <a:t>思考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2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如何</a:t>
            </a:r>
            <a:r>
              <a:rPr lang="zh-TW" altLang="en-US" dirty="0"/>
              <a:t>引導</a:t>
            </a:r>
            <a:r>
              <a:rPr lang="zh-TW" altLang="en-US" dirty="0" smtClean="0"/>
              <a:t>學生探究與思考？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72608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FF0000"/>
                </a:solidFill>
              </a:rPr>
              <a:t>教師需透過適切的引導、多次的練習與回饋，引導學生發展並運用有效的思考</a:t>
            </a:r>
            <a:r>
              <a:rPr lang="zh-TW" altLang="en-US" dirty="0" smtClean="0">
                <a:solidFill>
                  <a:srgbClr val="FF0000"/>
                </a:solidFill>
              </a:rPr>
              <a:t>能力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TW" altLang="en-US" sz="2400" dirty="0"/>
              <a:t>以學生的猜測行為為例</a:t>
            </a:r>
            <a:r>
              <a:rPr lang="zh-TW" altLang="en-US" sz="2400" dirty="0" smtClean="0"/>
              <a:t>，</a:t>
            </a:r>
            <a:r>
              <a:rPr lang="zh-TW" altLang="en-US" sz="2400" dirty="0" smtClean="0">
                <a:solidFill>
                  <a:srgbClr val="7030A0"/>
                </a:solidFill>
              </a:rPr>
              <a:t>猜測也</a:t>
            </a:r>
            <a:r>
              <a:rPr lang="zh-TW" altLang="en-US" sz="2400" dirty="0">
                <a:solidFill>
                  <a:srgbClr val="7030A0"/>
                </a:solidFill>
              </a:rPr>
              <a:t>可以是思考歷程中一個重要的步驟或一項重要的技能</a:t>
            </a:r>
            <a:r>
              <a:rPr lang="zh-TW" altLang="en-US" sz="2400" dirty="0"/>
              <a:t>；關鍵</a:t>
            </a:r>
            <a:r>
              <a:rPr lang="zh-TW" altLang="en-US" sz="2400" dirty="0" smtClean="0"/>
              <a:t>在於不是亂猜，而是</a:t>
            </a:r>
            <a:r>
              <a:rPr lang="zh-TW" altLang="en-US" sz="2400" dirty="0" smtClean="0">
                <a:solidFill>
                  <a:srgbClr val="7030A0"/>
                </a:solidFill>
              </a:rPr>
              <a:t>有</a:t>
            </a:r>
            <a:r>
              <a:rPr lang="zh-TW" altLang="en-US" sz="2400" dirty="0">
                <a:solidFill>
                  <a:srgbClr val="7030A0"/>
                </a:solidFill>
              </a:rPr>
              <a:t>理由、有系統的</a:t>
            </a:r>
            <a:r>
              <a:rPr lang="zh-TW" altLang="en-US" sz="2400" dirty="0" smtClean="0">
                <a:solidFill>
                  <a:srgbClr val="7030A0"/>
                </a:solidFill>
              </a:rPr>
              <a:t>猜</a:t>
            </a:r>
            <a:r>
              <a:rPr lang="zh-TW" altLang="en-US" sz="2400" dirty="0" smtClean="0"/>
              <a:t>。例如</a:t>
            </a:r>
            <a:r>
              <a:rPr lang="zh-TW" altLang="en-US" sz="2400" dirty="0"/>
              <a:t>，老師可以引導學生：</a:t>
            </a:r>
          </a:p>
          <a:p>
            <a:pPr lvl="2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100" dirty="0" smtClean="0"/>
              <a:t>說明</a:t>
            </a:r>
            <a:r>
              <a:rPr lang="zh-TW" altLang="en-US" sz="2100" dirty="0"/>
              <a:t>他猜測的</a:t>
            </a:r>
            <a:r>
              <a:rPr lang="zh-TW" altLang="en-US" sz="2100" dirty="0" smtClean="0"/>
              <a:t>依據</a:t>
            </a:r>
            <a:endParaRPr lang="en-US" altLang="zh-TW" sz="2100" dirty="0" smtClean="0"/>
          </a:p>
          <a:p>
            <a:pPr lvl="2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100" dirty="0" smtClean="0"/>
              <a:t>提出</a:t>
            </a:r>
            <a:r>
              <a:rPr lang="zh-TW" altLang="en-US" sz="2100" dirty="0"/>
              <a:t>一項證據支持他的</a:t>
            </a:r>
            <a:r>
              <a:rPr lang="zh-TW" altLang="en-US" sz="2100" dirty="0" smtClean="0"/>
              <a:t>觀點</a:t>
            </a:r>
            <a:endParaRPr lang="en-US" altLang="zh-TW" sz="2100" dirty="0" smtClean="0"/>
          </a:p>
          <a:p>
            <a:pPr lvl="2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100" dirty="0" smtClean="0"/>
              <a:t>運用</a:t>
            </a:r>
            <a:r>
              <a:rPr lang="zh-TW" altLang="en-US" sz="2100" dirty="0"/>
              <a:t>他（或他們）猜測所依據的邏輯，分別舉出多個情境</a:t>
            </a:r>
            <a:r>
              <a:rPr lang="zh-TW" altLang="en-US" sz="2100" dirty="0" smtClean="0"/>
              <a:t>，</a:t>
            </a:r>
            <a:r>
              <a:rPr lang="en-US" altLang="zh-TW" sz="2100" dirty="0" smtClean="0"/>
              <a:t/>
            </a:r>
            <a:br>
              <a:rPr lang="en-US" altLang="zh-TW" sz="2100" dirty="0" smtClean="0"/>
            </a:br>
            <a:r>
              <a:rPr lang="zh-TW" altLang="en-US" sz="2100" dirty="0" smtClean="0"/>
              <a:t>代</a:t>
            </a:r>
            <a:r>
              <a:rPr lang="zh-TW" altLang="en-US" sz="2100" dirty="0"/>
              <a:t>入所產生的數據或資料來驗證或否證</a:t>
            </a:r>
            <a:r>
              <a:rPr lang="zh-TW" altLang="en-US" sz="2100" dirty="0" smtClean="0"/>
              <a:t>。</a:t>
            </a:r>
            <a:endParaRPr lang="en-US" altLang="zh-TW" sz="2100" dirty="0" smtClean="0"/>
          </a:p>
          <a:p>
            <a:pPr lvl="2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100" dirty="0" smtClean="0"/>
              <a:t>把</a:t>
            </a:r>
            <a:r>
              <a:rPr lang="zh-TW" altLang="en-US" sz="2100" dirty="0"/>
              <a:t>猜測內容轉寫成可操作的假設，並將相關的條件與預測的結果列表，再有系統的代入數據或資料，依實際實驗、運算或資料檢索所得的結果，來確認所提出的假設是否</a:t>
            </a:r>
            <a:r>
              <a:rPr lang="zh-TW" altLang="en-US" sz="2100" dirty="0" smtClean="0"/>
              <a:t>成立</a:t>
            </a:r>
            <a:endParaRPr lang="en-US" altLang="zh-TW" sz="2100" dirty="0" smtClean="0"/>
          </a:p>
          <a:p>
            <a:pPr>
              <a:spcBef>
                <a:spcPts val="600"/>
              </a:spcBef>
            </a:pP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114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0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如何引導</a:t>
            </a:r>
            <a:r>
              <a:rPr lang="zh-TW" altLang="en-US" dirty="0" smtClean="0"/>
              <a:t>學生探究與思考</a:t>
            </a:r>
            <a:r>
              <a:rPr lang="zh-TW" altLang="en-US" dirty="0"/>
              <a:t>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建議教師可參考認知目標架構，由</a:t>
            </a:r>
            <a:r>
              <a:rPr lang="zh-TW" altLang="en-US" dirty="0">
                <a:solidFill>
                  <a:srgbClr val="FF0000"/>
                </a:solidFill>
              </a:rPr>
              <a:t>記憶、了解、應用、分析、評鑑、創作</a:t>
            </a:r>
            <a:r>
              <a:rPr lang="zh-TW" altLang="en-US" dirty="0"/>
              <a:t>循序漸進提問</a:t>
            </a:r>
            <a:endParaRPr lang="en-US" altLang="zh-TW" dirty="0"/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引導解題時，用</a:t>
            </a:r>
            <a:r>
              <a:rPr lang="zh-TW" altLang="zh-TW" dirty="0">
                <a:solidFill>
                  <a:srgbClr val="FF0000"/>
                </a:solidFill>
              </a:rPr>
              <a:t>系列性的提問</a:t>
            </a:r>
            <a:r>
              <a:rPr lang="zh-TW" altLang="zh-TW" dirty="0"/>
              <a:t>，搭配適切的選項給同學選擇，可以幫助同學一</a:t>
            </a:r>
            <a:r>
              <a:rPr lang="zh-TW" altLang="zh-TW" dirty="0" smtClean="0"/>
              <a:t>步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一</a:t>
            </a:r>
            <a:r>
              <a:rPr lang="zh-TW" altLang="zh-TW" dirty="0"/>
              <a:t>步找到思考的脈絡</a:t>
            </a:r>
            <a:endParaRPr lang="en-US" altLang="zh-TW" dirty="0"/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>
                <a:solidFill>
                  <a:srgbClr val="FF0000"/>
                </a:solidFill>
              </a:rPr>
              <a:t>提高同學的主動參與</a:t>
            </a:r>
            <a:r>
              <a:rPr lang="zh-TW" altLang="zh-TW" dirty="0"/>
              <a:t>，讓同學主動告知看到什麼、學到什麼，也可提供學生</a:t>
            </a:r>
            <a:r>
              <a:rPr lang="zh-TW" altLang="zh-TW" dirty="0" smtClean="0"/>
              <a:t>彼此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許多</a:t>
            </a:r>
            <a:r>
              <a:rPr lang="zh-TW" altLang="zh-TW" dirty="0"/>
              <a:t>有價值的訊息與回饋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115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七、</a:t>
            </a:r>
            <a:r>
              <a:rPr lang="zh-TW" altLang="en-US" sz="4000" dirty="0" smtClean="0"/>
              <a:t>如何</a:t>
            </a:r>
            <a:r>
              <a:rPr lang="zh-TW" altLang="en-US" sz="4000" dirty="0"/>
              <a:t>引導學生分享</a:t>
            </a:r>
            <a:r>
              <a:rPr lang="zh-TW" altLang="en-US" sz="4000" dirty="0" smtClean="0"/>
              <a:t>、討論</a:t>
            </a:r>
            <a:r>
              <a:rPr lang="zh-TW" altLang="en-US" sz="4000" dirty="0"/>
              <a:t>與發表</a:t>
            </a:r>
            <a:r>
              <a:rPr lang="zh-TW" altLang="en-US" sz="4000" dirty="0" smtClean="0"/>
              <a:t>？</a:t>
            </a:r>
            <a:endParaRPr lang="zh-TW" altLang="en-US" sz="40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116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如何引導學生分享、討論與發表？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7030A0"/>
                </a:solidFill>
              </a:rPr>
              <a:t>同學進行分享時，其他同學未注意聽</a:t>
            </a:r>
            <a:r>
              <a:rPr lang="zh-TW" altLang="en-US" dirty="0" smtClean="0">
                <a:solidFill>
                  <a:srgbClr val="7030A0"/>
                </a:solidFill>
              </a:rPr>
              <a:t>、</a:t>
            </a:r>
            <a:r>
              <a:rPr lang="en-US" altLang="zh-TW" dirty="0" smtClean="0">
                <a:solidFill>
                  <a:srgbClr val="7030A0"/>
                </a:solidFill>
              </a:rPr>
              <a:t/>
            </a:r>
            <a:br>
              <a:rPr lang="en-US" altLang="zh-TW" dirty="0" smtClean="0">
                <a:solidFill>
                  <a:srgbClr val="7030A0"/>
                </a:solidFill>
              </a:rPr>
            </a:br>
            <a:r>
              <a:rPr lang="zh-TW" altLang="en-US" dirty="0" smtClean="0">
                <a:solidFill>
                  <a:srgbClr val="7030A0"/>
                </a:solidFill>
              </a:rPr>
              <a:t>無所事事</a:t>
            </a:r>
            <a:r>
              <a:rPr lang="zh-TW" altLang="en-US" dirty="0">
                <a:solidFill>
                  <a:srgbClr val="7030A0"/>
                </a:solidFill>
              </a:rPr>
              <a:t>，或經常打斷，岔開</a:t>
            </a:r>
            <a:r>
              <a:rPr lang="zh-TW" altLang="en-US" dirty="0" smtClean="0">
                <a:solidFill>
                  <a:srgbClr val="7030A0"/>
                </a:solidFill>
              </a:rPr>
              <a:t>話題</a:t>
            </a:r>
            <a:endParaRPr lang="en-US" altLang="zh-TW" dirty="0" smtClean="0">
              <a:solidFill>
                <a:srgbClr val="7030A0"/>
              </a:solidFill>
            </a:endParaRPr>
          </a:p>
          <a:p>
            <a:pPr marL="733425" lvl="0" indent="-328613">
              <a:buClr>
                <a:srgbClr val="FF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TW" altLang="en-US" sz="2800" dirty="0"/>
              <a:t>建立聆聽的</a:t>
            </a:r>
            <a:r>
              <a:rPr lang="zh-TW" altLang="en-US" sz="2800" dirty="0">
                <a:solidFill>
                  <a:srgbClr val="FF0000"/>
                </a:solidFill>
              </a:rPr>
              <a:t>規範</a:t>
            </a:r>
            <a:r>
              <a:rPr lang="zh-TW" altLang="en-US" sz="2800" dirty="0"/>
              <a:t>，養成</a:t>
            </a:r>
            <a:r>
              <a:rPr lang="zh-TW" altLang="en-US" sz="2800" dirty="0">
                <a:solidFill>
                  <a:srgbClr val="FF0000"/>
                </a:solidFill>
              </a:rPr>
              <a:t>尊重</a:t>
            </a:r>
            <a:r>
              <a:rPr lang="zh-TW" altLang="en-US" sz="2800" dirty="0"/>
              <a:t>及</a:t>
            </a:r>
            <a:r>
              <a:rPr lang="zh-TW" altLang="en-US" sz="2800" dirty="0">
                <a:solidFill>
                  <a:srgbClr val="FF0000"/>
                </a:solidFill>
              </a:rPr>
              <a:t>專注聆聽</a:t>
            </a:r>
            <a:r>
              <a:rPr lang="zh-TW" altLang="en-US" sz="2800" dirty="0"/>
              <a:t>的氣氛</a:t>
            </a:r>
          </a:p>
          <a:p>
            <a:pPr marL="733425" lvl="0" indent="-328613">
              <a:buClr>
                <a:srgbClr val="FF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TW" altLang="en-US" sz="2800" dirty="0"/>
              <a:t>要求聽講的同學完成具體的任務，讓他們</a:t>
            </a:r>
            <a:r>
              <a:rPr lang="zh-TW" altLang="en-US" sz="2800" dirty="0">
                <a:solidFill>
                  <a:srgbClr val="FF0000"/>
                </a:solidFill>
              </a:rPr>
              <a:t>負責摘要</a:t>
            </a:r>
            <a:r>
              <a:rPr lang="zh-TW" altLang="en-US" sz="2800" dirty="0"/>
              <a:t>、</a:t>
            </a:r>
            <a:r>
              <a:rPr lang="zh-TW" altLang="en-US" sz="2800" dirty="0">
                <a:solidFill>
                  <a:srgbClr val="FF0000"/>
                </a:solidFill>
              </a:rPr>
              <a:t>回饋</a:t>
            </a:r>
            <a:r>
              <a:rPr lang="zh-TW" altLang="en-US" sz="2800" dirty="0"/>
              <a:t>、</a:t>
            </a:r>
            <a:r>
              <a:rPr lang="zh-TW" altLang="en-US" sz="2800" dirty="0">
                <a:solidFill>
                  <a:srgbClr val="FF0000"/>
                </a:solidFill>
              </a:rPr>
              <a:t>提問</a:t>
            </a:r>
            <a:r>
              <a:rPr lang="zh-TW" altLang="en-US" sz="2800" dirty="0"/>
              <a:t>、</a:t>
            </a:r>
            <a:r>
              <a:rPr lang="zh-TW" altLang="en-US" sz="2800" dirty="0">
                <a:solidFill>
                  <a:srgbClr val="FF0000"/>
                </a:solidFill>
              </a:rPr>
              <a:t>評量</a:t>
            </a:r>
            <a:r>
              <a:rPr lang="zh-TW" altLang="en-US" sz="2800" dirty="0"/>
              <a:t>等</a:t>
            </a:r>
          </a:p>
          <a:p>
            <a:pPr marL="733425" lvl="0" indent="-328613">
              <a:buClr>
                <a:srgbClr val="FF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TW" altLang="en-US" sz="2800" dirty="0">
                <a:solidFill>
                  <a:srgbClr val="FF0000"/>
                </a:solidFill>
              </a:rPr>
              <a:t>引導</a:t>
            </a:r>
            <a:r>
              <a:rPr lang="zh-TW" altLang="en-US" sz="2800" dirty="0"/>
              <a:t>發表的組</a:t>
            </a:r>
            <a:r>
              <a:rPr lang="zh-TW" altLang="en-US" sz="2800" dirty="0">
                <a:solidFill>
                  <a:srgbClr val="FF0000"/>
                </a:solidFill>
              </a:rPr>
              <a:t>強化</a:t>
            </a:r>
            <a:r>
              <a:rPr lang="zh-TW" altLang="en-US" sz="2800" dirty="0"/>
              <a:t>分享的技術：</a:t>
            </a:r>
          </a:p>
          <a:p>
            <a:pPr marL="1077913" lvl="1" indent="-312738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/>
              <a:t>把單向的傳達，變為</a:t>
            </a:r>
            <a:r>
              <a:rPr lang="zh-TW" altLang="en-US" dirty="0">
                <a:solidFill>
                  <a:srgbClr val="FF0000"/>
                </a:solidFill>
              </a:rPr>
              <a:t>互動</a:t>
            </a:r>
            <a:r>
              <a:rPr lang="zh-TW" altLang="en-US" dirty="0"/>
              <a:t>的</a:t>
            </a:r>
            <a:r>
              <a:rPr lang="zh-TW" altLang="en-US" dirty="0" smtClean="0"/>
              <a:t>形式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（</a:t>
            </a:r>
            <a:r>
              <a:rPr lang="zh-TW" altLang="en-US" dirty="0"/>
              <a:t>如：彼此提問、向聽眾提問）</a:t>
            </a:r>
          </a:p>
          <a:p>
            <a:pPr marL="1077913" lvl="1" indent="-312738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/>
              <a:t>把</a:t>
            </a:r>
            <a:r>
              <a:rPr lang="zh-TW" altLang="en-US" dirty="0">
                <a:solidFill>
                  <a:srgbClr val="FF0000"/>
                </a:solidFill>
              </a:rPr>
              <a:t>抽象</a:t>
            </a:r>
            <a:r>
              <a:rPr lang="zh-TW" altLang="en-US" dirty="0"/>
              <a:t>的敘述</a:t>
            </a:r>
            <a:r>
              <a:rPr lang="zh-TW" altLang="en-US" dirty="0">
                <a:solidFill>
                  <a:srgbClr val="FF0000"/>
                </a:solidFill>
              </a:rPr>
              <a:t>具象</a:t>
            </a:r>
            <a:r>
              <a:rPr lang="zh-TW" altLang="en-US" dirty="0" smtClean="0">
                <a:solidFill>
                  <a:srgbClr val="FF0000"/>
                </a:solidFill>
              </a:rPr>
              <a:t>化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（</a:t>
            </a:r>
            <a:r>
              <a:rPr lang="zh-TW" altLang="en-US" dirty="0"/>
              <a:t>如：配合圖表、情境表演）</a:t>
            </a:r>
          </a:p>
          <a:p>
            <a:pPr lvl="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8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如何引導學生分享、討論與發表？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7030A0"/>
                </a:solidFill>
                <a:ea typeface="華康儷中黑"/>
              </a:rPr>
              <a:t>有些</a:t>
            </a:r>
            <a:r>
              <a:rPr lang="zh-TW" altLang="en-US" dirty="0">
                <a:solidFill>
                  <a:srgbClr val="7030A0"/>
                </a:solidFill>
                <a:ea typeface="華康儷中黑"/>
              </a:rPr>
              <a:t>學生解釋說明的能力較弱</a:t>
            </a:r>
            <a:r>
              <a:rPr lang="zh-TW" altLang="en-US" dirty="0" smtClean="0">
                <a:solidFill>
                  <a:srgbClr val="7030A0"/>
                </a:solidFill>
                <a:ea typeface="華康儷中黑"/>
              </a:rPr>
              <a:t>，</a:t>
            </a:r>
            <a:r>
              <a:rPr lang="en-US" altLang="zh-TW" dirty="0" smtClean="0">
                <a:solidFill>
                  <a:srgbClr val="7030A0"/>
                </a:solidFill>
                <a:ea typeface="華康儷中黑"/>
              </a:rPr>
              <a:t/>
            </a:r>
            <a:br>
              <a:rPr lang="en-US" altLang="zh-TW" dirty="0" smtClean="0">
                <a:solidFill>
                  <a:srgbClr val="7030A0"/>
                </a:solidFill>
                <a:ea typeface="華康儷中黑"/>
              </a:rPr>
            </a:br>
            <a:r>
              <a:rPr lang="zh-TW" altLang="en-US" dirty="0" smtClean="0">
                <a:solidFill>
                  <a:srgbClr val="7030A0"/>
                </a:solidFill>
                <a:ea typeface="華康儷中黑"/>
              </a:rPr>
              <a:t>只回答是或不是，</a:t>
            </a:r>
            <a:r>
              <a:rPr lang="zh-TW" altLang="en-US" dirty="0">
                <a:solidFill>
                  <a:srgbClr val="7030A0"/>
                </a:solidFill>
                <a:ea typeface="華康儷中黑"/>
              </a:rPr>
              <a:t>無法進一步</a:t>
            </a:r>
            <a:r>
              <a:rPr lang="zh-TW" altLang="en-US" dirty="0" smtClean="0">
                <a:solidFill>
                  <a:srgbClr val="7030A0"/>
                </a:solidFill>
                <a:ea typeface="華康儷中黑"/>
              </a:rPr>
              <a:t>說明</a:t>
            </a:r>
            <a:endParaRPr lang="en-US" altLang="zh-TW" dirty="0" smtClean="0">
              <a:solidFill>
                <a:srgbClr val="7030A0"/>
              </a:solidFill>
            </a:endParaRPr>
          </a:p>
          <a:p>
            <a:pPr marL="801688" lvl="1" indent="-439738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TW" altLang="en-US" dirty="0" smtClean="0">
                <a:ea typeface="華康儷中黑"/>
              </a:rPr>
              <a:t>可以</a:t>
            </a:r>
            <a:r>
              <a:rPr lang="zh-TW" altLang="en-US" dirty="0">
                <a:ea typeface="華康儷中黑"/>
              </a:rPr>
              <a:t>請學生將</a:t>
            </a:r>
            <a:r>
              <a:rPr lang="zh-TW" altLang="en-US" dirty="0">
                <a:solidFill>
                  <a:srgbClr val="FF0000"/>
                </a:solidFill>
                <a:ea typeface="華康儷中黑"/>
              </a:rPr>
              <a:t>找出佐證</a:t>
            </a:r>
            <a:r>
              <a:rPr lang="zh-TW" altLang="en-US" dirty="0" smtClean="0">
                <a:solidFill>
                  <a:srgbClr val="FF0000"/>
                </a:solidFill>
                <a:ea typeface="華康儷中黑"/>
              </a:rPr>
              <a:t>的詞語</a:t>
            </a:r>
            <a:r>
              <a:rPr lang="zh-TW" altLang="en-US" dirty="0" smtClean="0">
                <a:ea typeface="華康儷中黑"/>
              </a:rPr>
              <a:t>寫</a:t>
            </a:r>
            <a:r>
              <a:rPr lang="zh-TW" altLang="en-US" dirty="0">
                <a:ea typeface="華康儷中黑"/>
              </a:rPr>
              <a:t>在板子上</a:t>
            </a:r>
            <a:r>
              <a:rPr lang="zh-TW" altLang="en-US" dirty="0" smtClean="0">
                <a:ea typeface="華康儷中黑"/>
              </a:rPr>
              <a:t>並</a:t>
            </a:r>
            <a:r>
              <a:rPr lang="en-US" altLang="zh-TW" dirty="0" smtClean="0">
                <a:ea typeface="華康儷中黑"/>
              </a:rPr>
              <a:t/>
            </a:r>
            <a:br>
              <a:rPr lang="en-US" altLang="zh-TW" dirty="0" smtClean="0">
                <a:ea typeface="華康儷中黑"/>
              </a:rPr>
            </a:br>
            <a:r>
              <a:rPr lang="zh-TW" altLang="en-US" dirty="0" smtClean="0">
                <a:ea typeface="華康儷中黑"/>
              </a:rPr>
              <a:t>加以</a:t>
            </a:r>
            <a:r>
              <a:rPr lang="zh-TW" altLang="en-US" dirty="0" smtClean="0">
                <a:solidFill>
                  <a:srgbClr val="FF0000"/>
                </a:solidFill>
                <a:ea typeface="華康儷中黑"/>
              </a:rPr>
              <a:t>說明</a:t>
            </a:r>
            <a:endParaRPr lang="zh-TW" altLang="en-US" dirty="0">
              <a:ea typeface="華康儷中黑"/>
            </a:endParaRPr>
          </a:p>
          <a:p>
            <a:pPr marL="1077913" lvl="2" indent="-27622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>
                <a:solidFill>
                  <a:srgbClr val="FF0000"/>
                </a:solidFill>
                <a:ea typeface="華康儷中黑"/>
              </a:rPr>
              <a:t>寫下</a:t>
            </a:r>
            <a:r>
              <a:rPr lang="zh-TW" altLang="en-US" dirty="0" smtClean="0">
                <a:ea typeface="華康儷中黑"/>
              </a:rPr>
              <a:t>這</a:t>
            </a:r>
            <a:r>
              <a:rPr lang="zh-TW" altLang="en-US" dirty="0">
                <a:ea typeface="華康儷中黑"/>
              </a:rPr>
              <a:t>動作能讓</a:t>
            </a:r>
            <a:r>
              <a:rPr lang="zh-TW" altLang="en-US" dirty="0">
                <a:solidFill>
                  <a:srgbClr val="FF0000"/>
                </a:solidFill>
                <a:ea typeface="華康儷中黑"/>
              </a:rPr>
              <a:t>發言</a:t>
            </a:r>
            <a:r>
              <a:rPr lang="zh-TW" altLang="en-US" dirty="0">
                <a:ea typeface="華康儷中黑"/>
              </a:rPr>
              <a:t>的孩子及</a:t>
            </a:r>
            <a:r>
              <a:rPr lang="zh-TW" altLang="en-US" dirty="0">
                <a:solidFill>
                  <a:srgbClr val="FF0000"/>
                </a:solidFill>
                <a:ea typeface="華康儷中黑"/>
              </a:rPr>
              <a:t>聆聽</a:t>
            </a:r>
            <a:r>
              <a:rPr lang="zh-TW" altLang="en-US" dirty="0">
                <a:ea typeface="華康儷中黑"/>
              </a:rPr>
              <a:t>的孩子更</a:t>
            </a:r>
            <a:r>
              <a:rPr lang="zh-TW" altLang="en-US" dirty="0">
                <a:solidFill>
                  <a:srgbClr val="FF0000"/>
                </a:solidFill>
                <a:ea typeface="華康儷中黑"/>
              </a:rPr>
              <a:t>聚焦</a:t>
            </a:r>
          </a:p>
          <a:p>
            <a:pPr marL="1077913" lvl="2" indent="-27622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>
                <a:ea typeface="華康儷中黑"/>
              </a:rPr>
              <a:t>切割文句則是讓學生更容易</a:t>
            </a:r>
            <a:r>
              <a:rPr lang="zh-TW" altLang="en-US" dirty="0">
                <a:solidFill>
                  <a:srgbClr val="FF0000"/>
                </a:solidFill>
                <a:ea typeface="華康儷中黑"/>
              </a:rPr>
              <a:t>吸收</a:t>
            </a:r>
            <a:r>
              <a:rPr lang="zh-TW" altLang="en-US" dirty="0">
                <a:ea typeface="華康儷中黑"/>
              </a:rPr>
              <a:t>，更易</a:t>
            </a:r>
            <a:r>
              <a:rPr lang="zh-TW" altLang="en-US" dirty="0">
                <a:solidFill>
                  <a:srgbClr val="FF0000"/>
                </a:solidFill>
                <a:ea typeface="華康儷中黑"/>
              </a:rPr>
              <a:t>理解</a:t>
            </a:r>
            <a:r>
              <a:rPr lang="zh-TW" altLang="en-US" dirty="0">
                <a:ea typeface="華康儷中黑"/>
              </a:rPr>
              <a:t>文意</a:t>
            </a:r>
          </a:p>
          <a:p>
            <a:pPr marL="404812" lvl="0" indent="0">
              <a:buClr>
                <a:srgbClr val="FF0000"/>
              </a:buClr>
              <a:buSzPct val="80000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11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八、</a:t>
            </a:r>
            <a:r>
              <a:rPr lang="zh-TW" altLang="en-US" dirty="0" smtClean="0"/>
              <a:t>如何</a:t>
            </a:r>
            <a:r>
              <a:rPr lang="zh-TW" altLang="en-US" dirty="0"/>
              <a:t>進行組間指導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119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7398" y="3011289"/>
            <a:ext cx="2716756" cy="1907323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18746"/>
            <a:ext cx="9110826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一</a:t>
            </a:r>
            <a:r>
              <a:rPr lang="zh-TW" altLang="en-US" sz="3600" dirty="0" smtClean="0"/>
              <a:t>宗化萬</a:t>
            </a:r>
            <a:r>
              <a:rPr lang="zh-TW" altLang="en-US" sz="3600" dirty="0"/>
              <a:t>法～</a:t>
            </a:r>
            <a:r>
              <a:rPr lang="zh-TW" altLang="en-US" sz="3600" dirty="0" smtClean="0"/>
              <a:t>靈活</a:t>
            </a:r>
            <a:r>
              <a:rPr lang="zh-TW" altLang="en-US" sz="3600" dirty="0"/>
              <a:t>運用</a:t>
            </a:r>
            <a:r>
              <a:rPr lang="zh-TW" altLang="en-US" sz="2800" dirty="0"/>
              <a:t>「</a:t>
            </a:r>
            <a:r>
              <a:rPr lang="zh-TW" altLang="en-US" sz="3600" dirty="0"/>
              <a:t>分組合作學習</a:t>
            </a:r>
            <a:r>
              <a:rPr lang="zh-TW" altLang="en-US" sz="2400" dirty="0"/>
              <a:t>」</a:t>
            </a:r>
            <a:r>
              <a:rPr lang="zh-TW" altLang="en-US" sz="3600" dirty="0"/>
              <a:t>要素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059831" y="3589014"/>
            <a:ext cx="360041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右箭號 28"/>
          <p:cNvSpPr/>
          <p:nvPr/>
        </p:nvSpPr>
        <p:spPr>
          <a:xfrm>
            <a:off x="7371686" y="3589014"/>
            <a:ext cx="360040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群組 30"/>
          <p:cNvGrpSpPr/>
          <p:nvPr/>
        </p:nvGrpSpPr>
        <p:grpSpPr>
          <a:xfrm>
            <a:off x="7809894" y="3137882"/>
            <a:ext cx="1260000" cy="1260000"/>
            <a:chOff x="827584" y="1412776"/>
            <a:chExt cx="1440000" cy="1440000"/>
          </a:xfrm>
          <a:solidFill>
            <a:srgbClr val="00B050"/>
          </a:solidFill>
        </p:grpSpPr>
        <p:sp>
          <p:nvSpPr>
            <p:cNvPr id="32" name="橢圓 31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909696" y="1798618"/>
              <a:ext cx="1274990" cy="668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</a:p>
          </p:txBody>
        </p:sp>
      </p:grpSp>
      <p:sp>
        <p:nvSpPr>
          <p:cNvPr id="69" name="橢圓 68"/>
          <p:cNvSpPr/>
          <p:nvPr/>
        </p:nvSpPr>
        <p:spPr>
          <a:xfrm>
            <a:off x="368024" y="3184066"/>
            <a:ext cx="1260000" cy="126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380793" y="3179911"/>
            <a:ext cx="1240832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教師</a:t>
            </a:r>
            <a:endParaRPr lang="en-US" altLang="zh-TW" sz="3200" dirty="0" smtClean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講述</a:t>
            </a:r>
            <a:endParaRPr lang="en-US" altLang="zh-TW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altLang="zh-TW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t</a:t>
            </a:r>
            <a:endParaRPr lang="zh-TW" altLang="en-US" sz="3200" dirty="0">
              <a:solidFill>
                <a:schemeClr val="bg1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72" name="群組 71"/>
          <p:cNvGrpSpPr/>
          <p:nvPr/>
        </p:nvGrpSpPr>
        <p:grpSpPr>
          <a:xfrm>
            <a:off x="5505638" y="3085038"/>
            <a:ext cx="1440000" cy="1440000"/>
            <a:chOff x="827584" y="1412776"/>
            <a:chExt cx="1440000" cy="1440000"/>
          </a:xfrm>
        </p:grpSpPr>
        <p:sp>
          <p:nvSpPr>
            <p:cNvPr id="79" name="橢圓 78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80" name="文字方塊 79"/>
            <p:cNvSpPr txBox="1"/>
            <p:nvPr/>
          </p:nvSpPr>
          <p:spPr>
            <a:xfrm>
              <a:off x="1024992" y="1594167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6014284" y="4124508"/>
            <a:ext cx="324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TW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67944" y="1064575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9900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最簡易可行</a:t>
            </a:r>
            <a:endParaRPr lang="zh-TW" altLang="en-US" sz="3200" dirty="0">
              <a:solidFill>
                <a:srgbClr val="9900FF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7529735" y="6063128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64" name="流程圖: 替代處理程序 63"/>
          <p:cNvSpPr/>
          <p:nvPr/>
        </p:nvSpPr>
        <p:spPr>
          <a:xfrm>
            <a:off x="1979712" y="1064575"/>
            <a:ext cx="1861463" cy="527804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精熟</a:t>
            </a: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學習</a:t>
            </a:r>
            <a:endParaRPr lang="en-US" altLang="zh-TW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107504" y="1072301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473929" y="1700808"/>
            <a:ext cx="489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2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翻轉</a:t>
            </a: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教室 </a:t>
            </a:r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Flipped 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endParaRPr lang="zh-TW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63" name="群組 62"/>
          <p:cNvGrpSpPr/>
          <p:nvPr/>
        </p:nvGrpSpPr>
        <p:grpSpPr>
          <a:xfrm>
            <a:off x="3305269" y="3058914"/>
            <a:ext cx="1440000" cy="1448322"/>
            <a:chOff x="549162" y="1153461"/>
            <a:chExt cx="1347069" cy="1354852"/>
          </a:xfrm>
        </p:grpSpPr>
        <p:sp>
          <p:nvSpPr>
            <p:cNvPr id="65" name="橢圓 64"/>
            <p:cNvSpPr/>
            <p:nvPr/>
          </p:nvSpPr>
          <p:spPr>
            <a:xfrm>
              <a:off x="549162" y="1153461"/>
              <a:ext cx="1347069" cy="134706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604991" y="1275847"/>
              <a:ext cx="1240831" cy="1232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提問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向右箭號 66"/>
          <p:cNvSpPr/>
          <p:nvPr/>
        </p:nvSpPr>
        <p:spPr>
          <a:xfrm>
            <a:off x="4658989" y="3589014"/>
            <a:ext cx="428312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文字方塊 70"/>
          <p:cNvSpPr txBox="1"/>
          <p:nvPr/>
        </p:nvSpPr>
        <p:spPr>
          <a:xfrm>
            <a:off x="338250" y="4520924"/>
            <a:ext cx="132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錄製成影片</a:t>
            </a:r>
            <a:endParaRPr lang="en-US" altLang="zh-TW" b="1" dirty="0">
              <a:solidFill>
                <a:srgbClr val="7030A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09550" indent="-209550">
              <a:buFont typeface="+mj-lt"/>
              <a:buAutoNum type="arabicPeriod"/>
            </a:pPr>
            <a:endParaRPr lang="zh-TW" altLang="en-US" b="1" dirty="0">
              <a:solidFill>
                <a:srgbClr val="7030A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73" name="群組 72"/>
          <p:cNvGrpSpPr/>
          <p:nvPr/>
        </p:nvGrpSpPr>
        <p:grpSpPr>
          <a:xfrm>
            <a:off x="1645703" y="3187645"/>
            <a:ext cx="1279869" cy="1339914"/>
            <a:chOff x="825080" y="1554117"/>
            <a:chExt cx="1462707" cy="1531330"/>
          </a:xfrm>
        </p:grpSpPr>
        <p:sp>
          <p:nvSpPr>
            <p:cNvPr id="74" name="橢圓 73"/>
            <p:cNvSpPr/>
            <p:nvPr/>
          </p:nvSpPr>
          <p:spPr>
            <a:xfrm>
              <a:off x="827584" y="1554117"/>
              <a:ext cx="1440000" cy="144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75" name="文字方塊 74"/>
            <p:cNvSpPr txBox="1"/>
            <p:nvPr/>
          </p:nvSpPr>
          <p:spPr>
            <a:xfrm>
              <a:off x="825080" y="1561221"/>
              <a:ext cx="1462707" cy="1524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學生預習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ts val="1200"/>
                </a:lnSpc>
                <a:spcBef>
                  <a:spcPts val="800"/>
                </a:spcBef>
              </a:pPr>
              <a:r>
                <a:rPr lang="en-US" altLang="zh-TW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s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76" name="文字方塊 75"/>
          <p:cNvSpPr txBox="1"/>
          <p:nvPr/>
        </p:nvSpPr>
        <p:spPr>
          <a:xfrm>
            <a:off x="1795726" y="4507786"/>
            <a:ext cx="132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課前觀看</a:t>
            </a:r>
            <a:endParaRPr lang="zh-TW" altLang="en-US" b="1" dirty="0">
              <a:solidFill>
                <a:srgbClr val="0066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521651" y="4992360"/>
            <a:ext cx="5154805" cy="1028928"/>
            <a:chOff x="3521651" y="4689991"/>
            <a:chExt cx="5154805" cy="1028928"/>
          </a:xfrm>
        </p:grpSpPr>
        <p:sp>
          <p:nvSpPr>
            <p:cNvPr id="77" name="左大括弧 76"/>
            <p:cNvSpPr/>
            <p:nvPr/>
          </p:nvSpPr>
          <p:spPr>
            <a:xfrm rot="16200000">
              <a:off x="5878813" y="2332829"/>
              <a:ext cx="440481" cy="5154805"/>
            </a:xfrm>
            <a:prstGeom prst="leftBrace">
              <a:avLst>
                <a:gd name="adj1" fmla="val 92952"/>
                <a:gd name="adj2" fmla="val 56804"/>
              </a:avLst>
            </a:pr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文字方塊 77"/>
            <p:cNvSpPr txBox="1"/>
            <p:nvPr/>
          </p:nvSpPr>
          <p:spPr>
            <a:xfrm>
              <a:off x="5194695" y="5288032"/>
              <a:ext cx="25213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2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課堂時間</a:t>
              </a:r>
              <a:endParaRPr lang="zh-TW" altLang="en-US" sz="2200" dirty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0" y="2348318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</a:p>
        </p:txBody>
      </p:sp>
    </p:spTree>
    <p:extLst>
      <p:ext uri="{BB962C8B-B14F-4D97-AF65-F5344CB8AC3E}">
        <p14:creationId xmlns:p14="http://schemas.microsoft.com/office/powerpoint/2010/main" val="66766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9" grpId="0" animBg="1"/>
      <p:bldP spid="69" grpId="0" animBg="1"/>
      <p:bldP spid="21" grpId="0"/>
      <p:bldP spid="67" grpId="0" animBg="1"/>
      <p:bldP spid="71" grpId="0"/>
      <p:bldP spid="76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組間指導常見的問題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57200" y="1340768"/>
            <a:ext cx="8428008" cy="5040560"/>
          </a:xfrm>
        </p:spPr>
        <p:txBody>
          <a:bodyPr>
            <a:normAutofit fontScale="92500" lnSpcReduction="10000"/>
          </a:bodyPr>
          <a:lstStyle/>
          <a:p>
            <a:pPr marL="449263" indent="-449263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只有巡視，沒有指導</a:t>
            </a:r>
            <a:endParaRPr lang="en-US" altLang="zh-TW" dirty="0" smtClean="0"/>
          </a:p>
          <a:p>
            <a:pPr marL="449263" indent="-449263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指導時音量過</a:t>
            </a:r>
            <a:r>
              <a:rPr lang="zh-TW" altLang="en-US" dirty="0" smtClean="0"/>
              <a:t>大，干擾他組討論</a:t>
            </a:r>
            <a:endParaRPr lang="en-US" altLang="zh-TW" dirty="0" smtClean="0"/>
          </a:p>
          <a:p>
            <a:pPr marL="449263" indent="-449263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常中斷學生討論</a:t>
            </a:r>
            <a:r>
              <a:rPr lang="zh-TW" altLang="en-US" dirty="0" smtClean="0"/>
              <a:t>，對全</a:t>
            </a:r>
            <a:r>
              <a:rPr lang="zh-TW" altLang="en-US" dirty="0"/>
              <a:t>班</a:t>
            </a:r>
            <a:r>
              <a:rPr lang="zh-TW" altLang="en-US" dirty="0" smtClean="0"/>
              <a:t>進行補充</a:t>
            </a:r>
            <a:r>
              <a:rPr lang="zh-TW" altLang="en-US" dirty="0"/>
              <a:t>提示或指導</a:t>
            </a:r>
            <a:endParaRPr lang="en-US" altLang="zh-TW" dirty="0" smtClean="0"/>
          </a:p>
          <a:p>
            <a:pPr marL="449263" indent="-449263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TW" altLang="en-US" dirty="0"/>
              <a:t>過早介入</a:t>
            </a:r>
            <a:r>
              <a:rPr lang="zh-TW" altLang="en-US" dirty="0" smtClean="0"/>
              <a:t>，沒有給學生足夠的機會去探索及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嘗試錯誤</a:t>
            </a:r>
            <a:endParaRPr lang="en-US" altLang="zh-TW" dirty="0" smtClean="0"/>
          </a:p>
          <a:p>
            <a:pPr marL="449263" indent="-449263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太急著引出標準答案，給予學生過多的指導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或提示</a:t>
            </a:r>
            <a:endParaRPr lang="en-US" altLang="zh-TW" dirty="0" smtClean="0"/>
          </a:p>
          <a:p>
            <a:pPr marL="449263" indent="-449263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沒有聽懂學生討論的脈絡就</a:t>
            </a:r>
            <a:r>
              <a:rPr lang="zh-TW" altLang="en-US" dirty="0"/>
              <a:t>直接介入</a:t>
            </a:r>
            <a:endParaRPr lang="en-US" altLang="zh-TW" dirty="0" smtClean="0"/>
          </a:p>
          <a:p>
            <a:pPr marL="449263" indent="-449263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TW" dirty="0" smtClean="0"/>
              <a:t>……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120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如何</a:t>
            </a:r>
            <a:r>
              <a:rPr lang="zh-TW" altLang="en-US" dirty="0"/>
              <a:t>進行組間指導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400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給予語言或非語文的</a:t>
            </a:r>
            <a:r>
              <a:rPr lang="zh-TW" altLang="en-US" sz="3000" dirty="0">
                <a:solidFill>
                  <a:srgbClr val="FF0000"/>
                </a:solidFill>
              </a:rPr>
              <a:t>支持與</a:t>
            </a:r>
            <a:r>
              <a:rPr lang="zh-TW" altLang="en-US" sz="3000" dirty="0" smtClean="0">
                <a:solidFill>
                  <a:srgbClr val="FF0000"/>
                </a:solidFill>
              </a:rPr>
              <a:t>鼓勵</a:t>
            </a:r>
            <a:r>
              <a:rPr lang="zh-TW" altLang="en-US" sz="3000" dirty="0" smtClean="0"/>
              <a:t>：</a:t>
            </a:r>
            <a:endParaRPr lang="en-US" altLang="zh-TW" sz="3000" dirty="0"/>
          </a:p>
          <a:p>
            <a:pPr marL="7143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隨時</a:t>
            </a:r>
            <a:r>
              <a:rPr lang="zh-TW" altLang="en-US" sz="2600" dirty="0"/>
              <a:t>給學生個別</a:t>
            </a:r>
            <a:r>
              <a:rPr lang="zh-TW" altLang="en-US" sz="2600" dirty="0" smtClean="0"/>
              <a:t>的</a:t>
            </a:r>
            <a:r>
              <a:rPr lang="zh-TW" altLang="en-US" sz="2600" dirty="0" smtClean="0">
                <a:solidFill>
                  <a:srgbClr val="FF0000"/>
                </a:solidFill>
              </a:rPr>
              <a:t>無聲讚許</a:t>
            </a:r>
            <a:endParaRPr lang="en-US" altLang="zh-TW" sz="2600" dirty="0">
              <a:solidFill>
                <a:srgbClr val="FF0000"/>
              </a:solidFill>
            </a:endParaRPr>
          </a:p>
          <a:p>
            <a:pPr marL="7143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巡視</a:t>
            </a:r>
            <a:r>
              <a:rPr lang="zh-TW" altLang="en-US" sz="2600" dirty="0"/>
              <a:t>各小組時，看到</a:t>
            </a:r>
            <a:r>
              <a:rPr lang="zh-TW" altLang="en-US" sz="2600" dirty="0" smtClean="0"/>
              <a:t>誰認真參與學習，就給予</a:t>
            </a:r>
            <a:r>
              <a:rPr lang="zh-TW" altLang="en-US" sz="2600" dirty="0" smtClean="0">
                <a:solidFill>
                  <a:srgbClr val="FF0000"/>
                </a:solidFill>
              </a:rPr>
              <a:t>肯定</a:t>
            </a:r>
            <a:r>
              <a:rPr lang="zh-TW" altLang="en-US" sz="2600" dirty="0">
                <a:solidFill>
                  <a:srgbClr val="FF0000"/>
                </a:solidFill>
              </a:rPr>
              <a:t>的眼神或</a:t>
            </a:r>
            <a:r>
              <a:rPr lang="zh-TW" altLang="en-US" sz="2600" dirty="0" smtClean="0">
                <a:solidFill>
                  <a:srgbClr val="FF0000"/>
                </a:solidFill>
              </a:rPr>
              <a:t>比讚</a:t>
            </a:r>
            <a:endParaRPr lang="en-US" altLang="zh-TW" sz="2600" dirty="0">
              <a:solidFill>
                <a:srgbClr val="FF0000"/>
              </a:solidFill>
            </a:endParaRPr>
          </a:p>
          <a:p>
            <a:pPr marL="7143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適時</a:t>
            </a:r>
            <a:r>
              <a:rPr lang="zh-TW" altLang="en-US" sz="2600" dirty="0">
                <a:solidFill>
                  <a:srgbClr val="FF0000"/>
                </a:solidFill>
              </a:rPr>
              <a:t>提醒</a:t>
            </a:r>
            <a:r>
              <a:rPr lang="zh-TW" altLang="en-US" sz="2600" dirty="0"/>
              <a:t>各小組間的</a:t>
            </a:r>
            <a:r>
              <a:rPr lang="zh-TW" altLang="en-US" sz="2600" dirty="0">
                <a:solidFill>
                  <a:srgbClr val="FF0000"/>
                </a:solidFill>
              </a:rPr>
              <a:t>相互尊重與</a:t>
            </a:r>
            <a:r>
              <a:rPr lang="zh-TW" altLang="en-US" sz="2600" dirty="0" smtClean="0">
                <a:solidFill>
                  <a:srgbClr val="FF0000"/>
                </a:solidFill>
              </a:rPr>
              <a:t>鼓勵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先</a:t>
            </a:r>
            <a:r>
              <a:rPr lang="zh-TW" altLang="en-US" sz="3000" dirty="0" smtClean="0">
                <a:solidFill>
                  <a:srgbClr val="FF0000"/>
                </a:solidFill>
              </a:rPr>
              <a:t>聽清楚</a:t>
            </a:r>
            <a:r>
              <a:rPr lang="zh-TW" altLang="en-US" sz="3000" dirty="0" smtClean="0"/>
              <a:t>學生討論的</a:t>
            </a:r>
            <a:r>
              <a:rPr lang="zh-TW" altLang="en-US" sz="3000" dirty="0" smtClean="0">
                <a:solidFill>
                  <a:srgbClr val="FF0000"/>
                </a:solidFill>
              </a:rPr>
              <a:t>內容與脈絡</a:t>
            </a:r>
            <a:r>
              <a:rPr lang="zh-TW" altLang="en-US" sz="3000" dirty="0" smtClean="0"/>
              <a:t>，再決定是否及如何介入</a:t>
            </a:r>
            <a:endParaRPr lang="en-US" altLang="zh-TW" sz="30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除非必要，儘量</a:t>
            </a:r>
            <a:r>
              <a:rPr lang="zh-TW" altLang="en-US" sz="3000" dirty="0" smtClean="0">
                <a:solidFill>
                  <a:srgbClr val="FF0000"/>
                </a:solidFill>
              </a:rPr>
              <a:t>避免中斷討論</a:t>
            </a:r>
            <a:r>
              <a:rPr lang="zh-TW" altLang="en-US" sz="3000" dirty="0" smtClean="0"/>
              <a:t>做全班指導</a:t>
            </a:r>
            <a:endParaRPr lang="en-US" altLang="zh-TW" sz="30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小組指導時：</a:t>
            </a:r>
            <a:endParaRPr lang="en-US" altLang="zh-TW" sz="3000" dirty="0" smtClean="0"/>
          </a:p>
          <a:p>
            <a:pPr marL="715963" indent="-354013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>
                <a:solidFill>
                  <a:srgbClr val="FF0000"/>
                </a:solidFill>
              </a:rPr>
              <a:t>降低音量</a:t>
            </a:r>
            <a:r>
              <a:rPr lang="zh-TW" altLang="en-US" sz="2600" dirty="0" smtClean="0"/>
              <a:t>，關掉麥克風，該組學生可以聽到就好</a:t>
            </a:r>
            <a:endParaRPr lang="en-US" altLang="zh-TW" sz="2600" dirty="0"/>
          </a:p>
          <a:p>
            <a:pPr marL="715963" indent="-354013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>
                <a:solidFill>
                  <a:srgbClr val="FF0000"/>
                </a:solidFill>
              </a:rPr>
              <a:t>彎下身或蹲下來</a:t>
            </a:r>
            <a:r>
              <a:rPr lang="zh-TW" altLang="en-US" sz="2600" dirty="0" smtClean="0"/>
              <a:t>，跟學生同高，降低對學生的壓力</a:t>
            </a:r>
            <a:endParaRPr lang="en-US" altLang="zh-TW" sz="2600" dirty="0" smtClean="0"/>
          </a:p>
          <a:p>
            <a:pPr marL="0" indent="0">
              <a:buClr>
                <a:srgbClr val="FF0000"/>
              </a:buClr>
              <a:buSzPct val="80000"/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121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6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1" dirty="0">
                <a:solidFill>
                  <a:srgbClr val="0033CC"/>
                </a:solidFill>
              </a:rPr>
              <a:t>True</a:t>
            </a:r>
            <a:r>
              <a:rPr lang="en-US" altLang="zh-TW" b="1" dirty="0">
                <a:solidFill>
                  <a:srgbClr val="0033CC"/>
                </a:solidFill>
              </a:rPr>
              <a:t> </a:t>
            </a:r>
            <a:r>
              <a:rPr lang="en-US" altLang="zh-TW" b="1" dirty="0" smtClean="0">
                <a:solidFill>
                  <a:srgbClr val="0033CC"/>
                </a:solidFill>
              </a:rPr>
              <a:t>Teachers</a:t>
            </a:r>
            <a:endParaRPr lang="zh-TW" altLang="en-US" dirty="0">
              <a:solidFill>
                <a:srgbClr val="0033CC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000" b="1" dirty="0" smtClean="0">
                <a:solidFill>
                  <a:srgbClr val="0033CC"/>
                </a:solidFill>
              </a:rPr>
              <a:t>Teachers are those who use themselves as bridges,</a:t>
            </a:r>
          </a:p>
          <a:p>
            <a:pPr marL="0" indent="0">
              <a:buNone/>
            </a:pPr>
            <a:r>
              <a:rPr lang="en-US" altLang="zh-TW" sz="3000" b="1" dirty="0" smtClean="0">
                <a:solidFill>
                  <a:srgbClr val="0033CC"/>
                </a:solidFill>
              </a:rPr>
              <a:t>Over which they invite their students to cross;</a:t>
            </a:r>
            <a:endParaRPr lang="en-US" altLang="zh-TW" sz="3000" b="1" dirty="0">
              <a:solidFill>
                <a:srgbClr val="0033CC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3000" b="1" dirty="0" smtClean="0">
                <a:solidFill>
                  <a:srgbClr val="0033CC"/>
                </a:solidFill>
              </a:rPr>
              <a:t>Then, having facilitated their crossing,</a:t>
            </a:r>
          </a:p>
          <a:p>
            <a:pPr marL="0" indent="0">
              <a:buNone/>
            </a:pPr>
            <a:r>
              <a:rPr lang="en-US" altLang="zh-TW" sz="3000" b="1" dirty="0" smtClean="0">
                <a:solidFill>
                  <a:srgbClr val="0033CC"/>
                </a:solidFill>
              </a:rPr>
              <a:t>Joyfully collapse,</a:t>
            </a:r>
          </a:p>
          <a:p>
            <a:pPr marL="0" indent="0">
              <a:buNone/>
            </a:pPr>
            <a:r>
              <a:rPr lang="en-US" altLang="zh-TW" sz="3000" b="1" dirty="0" smtClean="0">
                <a:solidFill>
                  <a:srgbClr val="0033CC"/>
                </a:solidFill>
              </a:rPr>
              <a:t>Encouraging them to create bridges of their own.</a:t>
            </a:r>
            <a:endParaRPr lang="en-US" altLang="zh-TW" sz="3000" dirty="0" smtClean="0">
              <a:solidFill>
                <a:srgbClr val="0033CC"/>
              </a:solidFill>
            </a:endParaRPr>
          </a:p>
          <a:p>
            <a:pPr marL="0" indent="0" algn="r">
              <a:buNone/>
            </a:pPr>
            <a:endParaRPr lang="en-US" altLang="zh-TW" sz="2400" dirty="0" smtClean="0">
              <a:solidFill>
                <a:srgbClr val="0033CC"/>
              </a:solidFill>
            </a:endParaRPr>
          </a:p>
          <a:p>
            <a:pPr marL="0" indent="0" algn="r">
              <a:buNone/>
            </a:pPr>
            <a:r>
              <a:rPr lang="en-US" altLang="zh-TW" sz="2000" dirty="0" smtClean="0"/>
              <a:t>Nikos Kazantzakis (20</a:t>
            </a:r>
            <a:r>
              <a:rPr lang="zh-TW" altLang="en-US" sz="2000" dirty="0" smtClean="0"/>
              <a:t>世紀希臘作家、哲學家</a:t>
            </a:r>
            <a:r>
              <a:rPr lang="en-US" altLang="zh-TW" sz="2000" dirty="0" smtClean="0"/>
              <a:t>)</a:t>
            </a:r>
            <a:endParaRPr lang="zh-TW" altLang="en-US" sz="2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4712" y="5949280"/>
            <a:ext cx="8141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Source: Canfield, J., Hansen, M. V., Hansen, P., &amp;Dunlap, I. (Eds.) (1998). Chicken soup for the kid’s soul: 101 stories of courage, hope and laughter (p.131). Deerfield Beach, FL: Health Communications.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 smtClean="0">
                <a:solidFill>
                  <a:srgbClr val="0033CC"/>
                </a:solidFill>
                <a:latin typeface="華康正顏楷體W5" panose="03000509000000000000" pitchFamily="65" charset="-120"/>
                <a:cs typeface="Ebrima" panose="02000000000000000000" pitchFamily="2" charset="0"/>
              </a:rPr>
              <a:t>老師</a:t>
            </a:r>
            <a:endParaRPr lang="zh-TW" altLang="en-US" dirty="0">
              <a:solidFill>
                <a:srgbClr val="0033CC"/>
              </a:solidFill>
              <a:latin typeface="華康正顏楷體W5" panose="03000509000000000000" pitchFamily="65" charset="-120"/>
              <a:cs typeface="Ebrima" panose="02000000000000000000" pitchFamily="2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dirty="0" smtClean="0">
                <a:solidFill>
                  <a:srgbClr val="0033CC"/>
                </a:solidFill>
                <a:latin typeface="華康儷中黑" panose="020B0509000000000000" pitchFamily="49" charset="-120"/>
                <a:cs typeface="Ebrima" panose="02000000000000000000" pitchFamily="2" charset="0"/>
              </a:rPr>
              <a:t>老師把自己當成橋樑，</a:t>
            </a:r>
            <a:endParaRPr lang="en-US" altLang="zh-TW" dirty="0" smtClean="0">
              <a:solidFill>
                <a:srgbClr val="0033CC"/>
              </a:solidFill>
              <a:latin typeface="華康儷中黑" panose="020B0509000000000000" pitchFamily="49" charset="-120"/>
              <a:cs typeface="Ebrima" panose="02000000000000000000" pitchFamily="2" charset="0"/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rgbClr val="0033CC"/>
                </a:solidFill>
                <a:latin typeface="華康儷中黑" panose="020B0509000000000000" pitchFamily="49" charset="-120"/>
                <a:cs typeface="Ebrima" panose="02000000000000000000" pitchFamily="2" charset="0"/>
              </a:rPr>
              <a:t>邀</a:t>
            </a:r>
            <a:r>
              <a:rPr lang="zh-TW" altLang="en-US" dirty="0">
                <a:solidFill>
                  <a:srgbClr val="0033CC"/>
                </a:solidFill>
                <a:latin typeface="華康儷中黑" panose="020B0509000000000000" pitchFamily="49" charset="-120"/>
                <a:cs typeface="Ebrima" panose="02000000000000000000" pitchFamily="2" charset="0"/>
              </a:rPr>
              <a:t>請</a:t>
            </a:r>
            <a:r>
              <a:rPr lang="zh-TW" altLang="en-US" dirty="0" smtClean="0">
                <a:solidFill>
                  <a:srgbClr val="0033CC"/>
                </a:solidFill>
                <a:latin typeface="華康儷中黑" panose="020B0509000000000000" pitchFamily="49" charset="-120"/>
                <a:cs typeface="Ebrima" panose="02000000000000000000" pitchFamily="2" charset="0"/>
              </a:rPr>
              <a:t>學生來過橋；</a:t>
            </a:r>
            <a:endParaRPr lang="en-US" altLang="zh-TW" dirty="0" smtClean="0">
              <a:solidFill>
                <a:srgbClr val="0033CC"/>
              </a:solidFill>
              <a:latin typeface="華康儷中黑" panose="020B0509000000000000" pitchFamily="49" charset="-120"/>
              <a:cs typeface="Ebrima" panose="02000000000000000000" pitchFamily="2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en-US" dirty="0" smtClean="0">
                <a:solidFill>
                  <a:srgbClr val="0033CC"/>
                </a:solidFill>
                <a:latin typeface="華康儷中黑" panose="020B0509000000000000" pitchFamily="49" charset="-120"/>
                <a:cs typeface="Ebrima" panose="02000000000000000000" pitchFamily="2" charset="0"/>
              </a:rPr>
              <a:t>引導學生過完橋，</a:t>
            </a:r>
            <a:endParaRPr lang="en-US" altLang="zh-TW" dirty="0" smtClean="0">
              <a:solidFill>
                <a:srgbClr val="0033CC"/>
              </a:solidFill>
              <a:latin typeface="華康儷中黑" panose="020B0509000000000000" pitchFamily="49" charset="-120"/>
              <a:cs typeface="Ebrima" panose="02000000000000000000" pitchFamily="2" charset="0"/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rgbClr val="0033CC"/>
                </a:solidFill>
                <a:latin typeface="華康儷中黑" panose="020B0509000000000000" pitchFamily="49" charset="-120"/>
                <a:cs typeface="Ebrima" panose="02000000000000000000" pitchFamily="2" charset="0"/>
              </a:rPr>
              <a:t>自己就快樂地崩塌下去，</a:t>
            </a:r>
            <a:endParaRPr lang="en-US" altLang="zh-TW" dirty="0" smtClean="0">
              <a:solidFill>
                <a:srgbClr val="0033CC"/>
              </a:solidFill>
              <a:latin typeface="華康儷中黑" panose="020B0509000000000000" pitchFamily="49" charset="-120"/>
              <a:cs typeface="Ebrima" panose="02000000000000000000" pitchFamily="2" charset="0"/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rgbClr val="0033CC"/>
                </a:solidFill>
                <a:latin typeface="華康儷中黑" panose="020B0509000000000000" pitchFamily="49" charset="-120"/>
                <a:cs typeface="Ebrima" panose="02000000000000000000" pitchFamily="2" charset="0"/>
              </a:rPr>
              <a:t>轉而鼓勵學生</a:t>
            </a:r>
            <a:r>
              <a:rPr lang="zh-TW" altLang="en-US" dirty="0">
                <a:solidFill>
                  <a:srgbClr val="0033CC"/>
                </a:solidFill>
                <a:latin typeface="華康儷中黑" panose="020B0509000000000000" pitchFamily="49" charset="-120"/>
                <a:cs typeface="Ebrima" panose="02000000000000000000" pitchFamily="2" charset="0"/>
              </a:rPr>
              <a:t>建</a:t>
            </a:r>
            <a:r>
              <a:rPr lang="zh-TW" altLang="en-US" dirty="0" smtClean="0">
                <a:solidFill>
                  <a:srgbClr val="0033CC"/>
                </a:solidFill>
                <a:latin typeface="華康儷中黑" panose="020B0509000000000000" pitchFamily="49" charset="-120"/>
                <a:cs typeface="Ebrima" panose="02000000000000000000" pitchFamily="2" charset="0"/>
              </a:rPr>
              <a:t>自己的橋。</a:t>
            </a:r>
            <a:endParaRPr lang="en-US" altLang="zh-TW" dirty="0" smtClean="0">
              <a:solidFill>
                <a:srgbClr val="0033CC"/>
              </a:solidFill>
              <a:latin typeface="華康儷中黑" panose="020B0509000000000000" pitchFamily="49" charset="-120"/>
              <a:cs typeface="Ebrima" panose="02000000000000000000" pitchFamily="2" charset="0"/>
            </a:endParaRPr>
          </a:p>
          <a:p>
            <a:endParaRPr lang="en-US" altLang="zh-TW" dirty="0"/>
          </a:p>
          <a:p>
            <a:pPr marL="0" indent="0" algn="r">
              <a:buNone/>
            </a:pPr>
            <a:r>
              <a:rPr lang="en-US" altLang="zh-TW" sz="2000" dirty="0"/>
              <a:t>Nikos Kazantzakis (20</a:t>
            </a:r>
            <a:r>
              <a:rPr lang="zh-TW" altLang="en-US" sz="2000" dirty="0"/>
              <a:t>世紀希臘作家、哲學家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34712" y="5949280"/>
            <a:ext cx="8141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Source: Canfield, J., Hansen, M. V., Hansen, P., &amp;Dunlap, I. (Eds.) (1998). Chicken soup for the kid’s soul: 101 stories of courage, hope and laughter (p.131). Deerfield Beach, FL: Health Communications.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7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36912"/>
            <a:ext cx="8676456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tabLst>
                <a:tab pos="715963" algn="l"/>
              </a:tabLst>
            </a:pPr>
            <a:r>
              <a:rPr lang="zh-TW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我還有哪些</a:t>
            </a:r>
            <a:r>
              <a:rPr lang="zh-TW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合作學習的實施訣竅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或構想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0076" y="850464"/>
            <a:ext cx="8156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「分組合作學習咖啡館」</a:t>
            </a:r>
            <a:r>
              <a:rPr lang="en-US" altLang="zh-TW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~</a:t>
            </a:r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私房分享</a:t>
            </a:r>
            <a:endParaRPr lang="zh-TW" altLang="en-US" sz="4000" dirty="0">
              <a:solidFill>
                <a:srgbClr val="3333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7704" y="364502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歡迎動動腦、無私分享 ！</a:t>
            </a:r>
            <a:endParaRPr lang="en-US" altLang="zh-TW" sz="36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00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zh-TW" dirty="0"/>
              <a:t>武功測試</a:t>
            </a:r>
            <a:r>
              <a:rPr lang="zh-TW" altLang="zh-TW" dirty="0" smtClean="0"/>
              <a:t>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>
                <a:solidFill>
                  <a:srgbClr val="FF0000"/>
                </a:solidFill>
              </a:rPr>
              <a:t>善</a:t>
            </a:r>
            <a:r>
              <a:rPr lang="zh-TW" altLang="zh-TW" dirty="0">
                <a:solidFill>
                  <a:srgbClr val="FF0000"/>
                </a:solidFill>
              </a:rPr>
              <a:t>用多元學習評量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altLang="zh-TW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撰稿：田耐青 教授</a:t>
            </a:r>
            <a:endParaRPr lang="en-US" altLang="zh-TW" dirty="0" smtClean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9052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29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「下課前的評量」是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許多合作學習策略的一個重要教學步驟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/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共同學習法</a:t>
            </a:r>
            <a:endParaRPr lang="en-US" altLang="zh-TW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dirty="0" smtClean="0"/>
              <a:t>STAD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拼圖法第二式</a:t>
            </a:r>
            <a:endParaRPr lang="en-US" altLang="zh-TW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團體探究法</a:t>
            </a:r>
            <a:endParaRPr lang="en-US" altLang="zh-TW" dirty="0" smtClean="0"/>
          </a:p>
          <a:p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719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共同學習法</a:t>
            </a:r>
            <a:r>
              <a:rPr lang="en-US" altLang="zh-TW" dirty="0" smtClean="0"/>
              <a:t>(Learning Together)</a:t>
            </a:r>
            <a:endParaRPr lang="zh-TW" altLang="en-US" dirty="0"/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413056"/>
              </p:ext>
            </p:extLst>
          </p:nvPr>
        </p:nvGraphicFramePr>
        <p:xfrm>
          <a:off x="899592" y="1484784"/>
          <a:ext cx="7369175" cy="4267176"/>
        </p:xfrm>
        <a:graphic>
          <a:graphicData uri="http://schemas.openxmlformats.org/drawingml/2006/table">
            <a:tbl>
              <a:tblPr/>
              <a:tblGrid>
                <a:gridCol w="3386656"/>
                <a:gridCol w="3982519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教學階段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主要活動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1009650">
                <a:tc>
                  <a:txBody>
                    <a:bodyPr/>
                    <a:lstStyle/>
                    <a:p>
                      <a:pPr marL="9048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kumimoji="1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說明學習任務</a:t>
                      </a:r>
                      <a:endParaRPr kumimoji="1" lang="en-US" altLang="zh-TW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 解釋作業的內容與方式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22338">
                <a:tc>
                  <a:txBody>
                    <a:bodyPr/>
                    <a:lstStyle/>
                    <a:p>
                      <a:pPr marL="9048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2.</a:t>
                      </a:r>
                      <a:r>
                        <a:rPr kumimoji="1" lang="zh-TW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學生共同學習</a:t>
                      </a:r>
                      <a:endParaRPr kumimoji="1" lang="en-US" altLang="zh-TW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 學生進行合作學習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2338">
                <a:tc>
                  <a:txBody>
                    <a:bodyPr/>
                    <a:lstStyle/>
                    <a:p>
                      <a:pPr marL="9048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3.</a:t>
                      </a:r>
                      <a:r>
                        <a:rPr kumimoji="1" lang="zh-TW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教師巡視各組</a:t>
                      </a:r>
                      <a:r>
                        <a:rPr kumimoji="1" lang="en-US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/>
                      </a:r>
                      <a:br>
                        <a:rPr kumimoji="1" lang="en-US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</a:br>
                      <a:r>
                        <a:rPr kumimoji="1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   </a:t>
                      </a:r>
                      <a:r>
                        <a:rPr kumimoji="1" lang="zh-TW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並適</a:t>
                      </a:r>
                      <a:r>
                        <a:rPr kumimoji="1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時</a:t>
                      </a:r>
                      <a:r>
                        <a:rPr kumimoji="1" lang="zh-TW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介入</a:t>
                      </a:r>
                      <a:endParaRPr kumimoji="1" lang="zh-TW" altLang="en-US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 教師觀察學生課業學習與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/>
                      </a:r>
                      <a:b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</a:b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 合作技巧的表現，並可適時 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/>
                      </a:r>
                      <a:b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</a:b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 介入協助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17588">
                <a:tc>
                  <a:txBody>
                    <a:bodyPr/>
                    <a:lstStyle/>
                    <a:p>
                      <a:pPr marL="90488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4.</a:t>
                      </a:r>
                      <a:r>
                        <a:rPr kumimoji="1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評量與反思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 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綜合小組學習並進行評量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  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2.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反省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檢討合作學習技巧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橢圓 5"/>
          <p:cNvSpPr/>
          <p:nvPr/>
        </p:nvSpPr>
        <p:spPr>
          <a:xfrm>
            <a:off x="1183718" y="4850688"/>
            <a:ext cx="880098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139952" y="4725144"/>
            <a:ext cx="4320480" cy="10801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31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學生小組成就區分法（</a:t>
            </a:r>
            <a:r>
              <a:rPr lang="en-US" altLang="zh-TW" dirty="0"/>
              <a:t>STAD)</a:t>
            </a:r>
            <a:endParaRPr lang="zh-TW" altLang="en-US" dirty="0"/>
          </a:p>
        </p:txBody>
      </p:sp>
      <p:graphicFrame>
        <p:nvGraphicFramePr>
          <p:cNvPr id="5" name="Group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99020"/>
              </p:ext>
            </p:extLst>
          </p:nvPr>
        </p:nvGraphicFramePr>
        <p:xfrm>
          <a:off x="214282" y="1672208"/>
          <a:ext cx="8643998" cy="3917032"/>
        </p:xfrm>
        <a:graphic>
          <a:graphicData uri="http://schemas.openxmlformats.org/drawingml/2006/table">
            <a:tbl>
              <a:tblPr/>
              <a:tblGrid>
                <a:gridCol w="2183850"/>
                <a:gridCol w="6460148"/>
              </a:tblGrid>
              <a:tr h="4606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教學流程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內 容 說 明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全班授課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教師對全班同學直接教學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小組學習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學生在小組內</a:t>
                      </a:r>
                      <a:r>
                        <a:rPr kumimoji="0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相互練習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所教內容，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</a:b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以及</a:t>
                      </a:r>
                      <a:r>
                        <a:rPr kumimoji="0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相互複習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隨後要</a:t>
                      </a:r>
                      <a:r>
                        <a:rPr kumimoji="0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小考的內容</a:t>
                      </a:r>
                      <a:endParaRPr kumimoji="0" lang="en-US" altLang="zh-TW" sz="2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3.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隨堂小考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教師舉行隨堂小考，評量學生的學習成效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4.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小組表揚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計算小組成員的進步成績</a:t>
                      </a:r>
                      <a:endParaRPr kumimoji="0" lang="en-US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華康儷中黑" pitchFamily="49" charset="-120"/>
                        <a:ea typeface="華康儷中黑" pitchFamily="49" charset="-12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並表揚進步最多的前幾組</a:t>
                      </a:r>
                      <a:endParaRPr kumimoji="0" lang="en-US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華康儷中黑" pitchFamily="49" charset="-12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橢圓 5"/>
          <p:cNvSpPr/>
          <p:nvPr/>
        </p:nvSpPr>
        <p:spPr>
          <a:xfrm>
            <a:off x="693150" y="3861048"/>
            <a:ext cx="1485001" cy="8640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339752" y="3835220"/>
            <a:ext cx="6552728" cy="9361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88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拼圖法第二式（</a:t>
            </a:r>
            <a:r>
              <a:rPr lang="en-US" altLang="zh-TW" dirty="0"/>
              <a:t>Jigsaw-II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5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126797"/>
              </p:ext>
            </p:extLst>
          </p:nvPr>
        </p:nvGraphicFramePr>
        <p:xfrm>
          <a:off x="611188" y="1038650"/>
          <a:ext cx="7921625" cy="5486694"/>
        </p:xfrm>
        <a:graphic>
          <a:graphicData uri="http://schemas.openxmlformats.org/drawingml/2006/table">
            <a:tbl>
              <a:tblPr/>
              <a:tblGrid>
                <a:gridCol w="2674928"/>
                <a:gridCol w="5246697"/>
              </a:tblGrid>
              <a:tr h="4320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教學流程 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詳 細 作 法 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6761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全班授課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教師複習先備知識，</a:t>
                      </a:r>
                      <a:r>
                        <a:rPr kumimoji="0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簡介</a:t>
                      </a:r>
                      <a:r>
                        <a:rPr kumimoji="0" lang="zh-TW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學習</a:t>
                      </a:r>
                      <a:r>
                        <a:rPr kumimoji="0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的主</a:t>
                      </a:r>
                      <a:r>
                        <a:rPr kumimoji="0" lang="zh-TW" altLang="zh-TW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題</a:t>
                      </a:r>
                      <a:r>
                        <a:rPr kumimoji="0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，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分配小組成員負責的子題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761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學習小組閱讀 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學生在原學習小組，各自進行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</a:b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研讀分配的主題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446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  <a:sym typeface="Wingdings" pitchFamily="2" charset="2"/>
                        </a:rPr>
                        <a:t>3.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  <a:sym typeface="Wingdings" pitchFamily="2" charset="2"/>
                        </a:rPr>
                        <a:t>專家小組學習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閱讀相同主題的同學，另行組成</a:t>
                      </a:r>
                      <a:endParaRPr kumimoji="0" lang="en-US" altLang="zh-TW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專家小組進行討論 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244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  <a:sym typeface="Wingdings" pitchFamily="2" charset="2"/>
                        </a:rPr>
                        <a:t>4.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  <a:sym typeface="Wingdings" pitchFamily="2" charset="2"/>
                        </a:rPr>
                        <a:t>回原小組教學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各主題專家回到原小組，教導其他組員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113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  <a:sym typeface="Wingdings" pitchFamily="2" charset="2"/>
                        </a:rPr>
                        <a:t>5.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  <a:sym typeface="Wingdings" pitchFamily="2" charset="2"/>
                        </a:rPr>
                        <a:t>小考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同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STAD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作法 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  <a:cs typeface="Times New Roman" pitchFamily="18" charset="0"/>
                        </a:rPr>
                        <a:t>評量學習成效</a:t>
                      </a:r>
                      <a:endParaRPr kumimoji="0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56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  <a:sym typeface="Wingdings" pitchFamily="2" charset="2"/>
                        </a:rPr>
                        <a:t>6.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  <a:sym typeface="Wingdings" pitchFamily="2" charset="2"/>
                        </a:rPr>
                        <a:t>小組表揚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同</a:t>
                      </a:r>
                      <a:r>
                        <a:rPr kumimoji="0" lang="en-US" altLang="zh-TW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STAD</a:t>
                      </a:r>
                      <a:r>
                        <a:rPr kumimoji="0" lang="zh-TW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作法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橢圓 5"/>
          <p:cNvSpPr/>
          <p:nvPr/>
        </p:nvSpPr>
        <p:spPr>
          <a:xfrm>
            <a:off x="467544" y="5301208"/>
            <a:ext cx="1485001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292080" y="5345508"/>
            <a:ext cx="2520280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38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向右箭號 12"/>
          <p:cNvSpPr/>
          <p:nvPr/>
        </p:nvSpPr>
        <p:spPr>
          <a:xfrm>
            <a:off x="1475448" y="4096427"/>
            <a:ext cx="351692" cy="352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17398" y="6363187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sp>
        <p:nvSpPr>
          <p:cNvPr id="103" name="文字方塊 102"/>
          <p:cNvSpPr txBox="1"/>
          <p:nvPr/>
        </p:nvSpPr>
        <p:spPr>
          <a:xfrm>
            <a:off x="3563482" y="1068793"/>
            <a:ext cx="489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拼圖</a:t>
            </a: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法第二式 </a:t>
            </a:r>
            <a:r>
              <a:rPr lang="en-US" altLang="zh-TW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JigsawⅡ</a:t>
            </a:r>
            <a:endParaRPr lang="zh-TW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7033053" y="3906423"/>
            <a:ext cx="792000" cy="830997"/>
            <a:chOff x="827584" y="1385090"/>
            <a:chExt cx="1086435" cy="1179898"/>
          </a:xfrm>
          <a:solidFill>
            <a:srgbClr val="00B050"/>
          </a:solidFill>
        </p:grpSpPr>
        <p:sp>
          <p:nvSpPr>
            <p:cNvPr id="24" name="橢圓 23"/>
            <p:cNvSpPr/>
            <p:nvPr/>
          </p:nvSpPr>
          <p:spPr>
            <a:xfrm>
              <a:off x="827584" y="1412776"/>
              <a:ext cx="1086435" cy="1124528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876967" y="1385090"/>
              <a:ext cx="987667" cy="11798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8213044" y="3918918"/>
            <a:ext cx="866177" cy="792000"/>
            <a:chOff x="776707" y="1412776"/>
            <a:chExt cx="1188189" cy="1124529"/>
          </a:xfrm>
        </p:grpSpPr>
        <p:sp>
          <p:nvSpPr>
            <p:cNvPr id="28" name="橢圓 27"/>
            <p:cNvSpPr/>
            <p:nvPr/>
          </p:nvSpPr>
          <p:spPr>
            <a:xfrm>
              <a:off x="827584" y="1412776"/>
              <a:ext cx="1086435" cy="112452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776707" y="1456476"/>
              <a:ext cx="1188189" cy="1005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表揚</a:t>
              </a:r>
              <a:endParaRPr lang="zh-TW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向右箭號 20"/>
          <p:cNvSpPr/>
          <p:nvPr/>
        </p:nvSpPr>
        <p:spPr>
          <a:xfrm>
            <a:off x="6644348" y="4128555"/>
            <a:ext cx="351692" cy="352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右箭號 30"/>
          <p:cNvSpPr/>
          <p:nvPr/>
        </p:nvSpPr>
        <p:spPr>
          <a:xfrm>
            <a:off x="7876402" y="4128555"/>
            <a:ext cx="351692" cy="352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183116" y="3717032"/>
            <a:ext cx="1240832" cy="1212057"/>
            <a:chOff x="107504" y="3286610"/>
            <a:chExt cx="1240832" cy="1212057"/>
          </a:xfrm>
        </p:grpSpPr>
        <p:sp>
          <p:nvSpPr>
            <p:cNvPr id="69" name="橢圓 68"/>
            <p:cNvSpPr/>
            <p:nvPr/>
          </p:nvSpPr>
          <p:spPr>
            <a:xfrm>
              <a:off x="151920" y="3286610"/>
              <a:ext cx="1152000" cy="1152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107504" y="3359894"/>
              <a:ext cx="124083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3600" b="1" dirty="0">
                  <a:ln w="63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t</a:t>
              </a:r>
              <a:endParaRPr lang="en-US" altLang="zh-TW" sz="3600" b="1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1841852" y="2102820"/>
            <a:ext cx="4747483" cy="31239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dirty="0"/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11" y="3952072"/>
            <a:ext cx="4535653" cy="91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06" y="2770912"/>
            <a:ext cx="4545858" cy="92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矩形 35"/>
          <p:cNvSpPr/>
          <p:nvPr/>
        </p:nvSpPr>
        <p:spPr>
          <a:xfrm>
            <a:off x="2335636" y="2439205"/>
            <a:ext cx="236231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-139700">
              <a:buBlip>
                <a:blip r:embed="rId4"/>
              </a:buBlip>
            </a:pPr>
            <a:r>
              <a:rPr lang="zh-TW" altLang="en-US" sz="13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小組成員分配不同子題閱讀</a:t>
            </a:r>
            <a:endParaRPr lang="zh-TW" altLang="en-US" sz="1300" dirty="0">
              <a:latin typeface="Times New Roman" panose="02020603050405020304" pitchFamily="18" charset="0"/>
              <a:ea typeface="華康儷中黑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30" y="3153018"/>
            <a:ext cx="3554232" cy="12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37"/>
          <p:cNvSpPr/>
          <p:nvPr/>
        </p:nvSpPr>
        <p:spPr>
          <a:xfrm>
            <a:off x="2372130" y="4869726"/>
            <a:ext cx="26565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-152400">
              <a:buBlip>
                <a:blip r:embed="rId4"/>
              </a:buBlip>
            </a:pPr>
            <a:r>
              <a:rPr lang="zh-TW" altLang="en-US" sz="13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到</a:t>
            </a:r>
            <a:r>
              <a:rPr lang="zh-TW" altLang="en-US" sz="1300" dirty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同一子題專家</a:t>
            </a:r>
            <a:r>
              <a:rPr lang="zh-TW" altLang="en-US" sz="13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小組討論與學習</a:t>
            </a:r>
            <a:endParaRPr lang="zh-TW" altLang="en-US" sz="1300" dirty="0">
              <a:latin typeface="Times New Roman" panose="02020603050405020304" pitchFamily="18" charset="0"/>
              <a:ea typeface="華康儷中黑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29" y="3007144"/>
            <a:ext cx="3496233" cy="118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矩形 39"/>
          <p:cNvSpPr/>
          <p:nvPr/>
        </p:nvSpPr>
        <p:spPr>
          <a:xfrm>
            <a:off x="4641630" y="2439205"/>
            <a:ext cx="19036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>
              <a:buBlip>
                <a:blip r:embed="rId4"/>
              </a:buBlip>
            </a:pPr>
            <a:r>
              <a:rPr lang="zh-TW" altLang="en-US" sz="13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回</a:t>
            </a:r>
            <a:r>
              <a:rPr lang="zh-TW" altLang="en-US" sz="1300" dirty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學習</a:t>
            </a:r>
            <a:r>
              <a:rPr lang="zh-TW" altLang="en-US" sz="13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小組互學互</a:t>
            </a:r>
            <a:r>
              <a:rPr lang="zh-TW" altLang="en-US" sz="1300" dirty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教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1760041" y="2642202"/>
            <a:ext cx="384721" cy="10225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13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【</a:t>
            </a:r>
            <a:r>
              <a:rPr lang="zh-TW" altLang="en-US" sz="13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異質分組</a:t>
            </a:r>
            <a:r>
              <a:rPr lang="en-US" altLang="zh-TW" sz="13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】</a:t>
            </a:r>
            <a:endParaRPr lang="zh-TW" altLang="en-US" sz="13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1760040" y="3866338"/>
            <a:ext cx="384721" cy="10012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13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【</a:t>
            </a:r>
            <a:r>
              <a:rPr lang="zh-TW" altLang="en-US" sz="13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同質分組</a:t>
            </a:r>
            <a:r>
              <a:rPr lang="en-US" altLang="zh-TW" sz="13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】</a:t>
            </a:r>
            <a:endParaRPr lang="zh-TW" altLang="en-US" sz="13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4048319" y="1976297"/>
            <a:ext cx="449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TW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35495" y="5163716"/>
            <a:ext cx="348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9550" indent="-209550">
              <a:buFont typeface="+mj-lt"/>
              <a:buAutoNum type="arabicPeriod"/>
            </a:pPr>
            <a:r>
              <a:rPr lang="zh-TW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複習先備知識</a:t>
            </a:r>
            <a:endParaRPr lang="en-US" altLang="zh-TW" b="1" dirty="0" smtClean="0">
              <a:solidFill>
                <a:srgbClr val="7030A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09550" indent="-209550">
              <a:buFont typeface="+mj-lt"/>
              <a:buAutoNum type="arabicPeriod"/>
            </a:pPr>
            <a:r>
              <a:rPr lang="zh-TW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簡介學習主題</a:t>
            </a:r>
            <a:endParaRPr lang="en-US" altLang="zh-TW" b="1" dirty="0" smtClean="0">
              <a:solidFill>
                <a:srgbClr val="7030A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09550" indent="-209550">
              <a:buFont typeface="+mj-lt"/>
              <a:buAutoNum type="arabicPeriod"/>
            </a:pPr>
            <a:r>
              <a:rPr lang="zh-TW" alt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分配小組成員負責精熟的子題</a:t>
            </a:r>
            <a:endParaRPr lang="zh-TW" altLang="en-US" b="1" dirty="0">
              <a:solidFill>
                <a:srgbClr val="7030A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7" name="流程圖: 替代處理程序 46"/>
          <p:cNvSpPr/>
          <p:nvPr/>
        </p:nvSpPr>
        <p:spPr>
          <a:xfrm>
            <a:off x="1879977" y="1075716"/>
            <a:ext cx="1861463" cy="527804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精熟</a:t>
            </a: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學習</a:t>
            </a:r>
            <a:endParaRPr lang="en-US" altLang="zh-TW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412" y="1722763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</a:p>
        </p:txBody>
      </p:sp>
      <p:sp>
        <p:nvSpPr>
          <p:cNvPr id="44" name="標題 1"/>
          <p:cNvSpPr>
            <a:spLocks noGrp="1"/>
          </p:cNvSpPr>
          <p:nvPr>
            <p:ph type="title"/>
          </p:nvPr>
        </p:nvSpPr>
        <p:spPr>
          <a:xfrm>
            <a:off x="32693" y="27275"/>
            <a:ext cx="9079220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一</a:t>
            </a:r>
            <a:r>
              <a:rPr lang="zh-TW" altLang="en-US" sz="3600" dirty="0" smtClean="0"/>
              <a:t>宗化萬</a:t>
            </a:r>
            <a:r>
              <a:rPr lang="zh-TW" altLang="en-US" sz="3600" dirty="0"/>
              <a:t>法～</a:t>
            </a:r>
            <a:r>
              <a:rPr lang="zh-TW" altLang="en-US" sz="3600" dirty="0" smtClean="0"/>
              <a:t>靈活</a:t>
            </a:r>
            <a:r>
              <a:rPr lang="zh-TW" altLang="en-US" sz="3600" dirty="0"/>
              <a:t>運用</a:t>
            </a:r>
            <a:r>
              <a:rPr lang="zh-TW" altLang="en-US" sz="2800" dirty="0"/>
              <a:t>「</a:t>
            </a:r>
            <a:r>
              <a:rPr lang="zh-TW" altLang="en-US" sz="3600" dirty="0"/>
              <a:t>分組合作學習</a:t>
            </a:r>
            <a:r>
              <a:rPr lang="zh-TW" altLang="en-US" sz="2400" dirty="0"/>
              <a:t>」</a:t>
            </a:r>
            <a:r>
              <a:rPr lang="zh-TW" altLang="en-US" sz="3600" dirty="0"/>
              <a:t>要素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-716" y="1072301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640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6" grpId="0"/>
      <p:bldP spid="38" grpId="0"/>
      <p:bldP spid="40" grpId="0"/>
      <p:bldP spid="41" grpId="0"/>
      <p:bldP spid="4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團體探究法</a:t>
            </a:r>
            <a:r>
              <a:rPr lang="en-US" altLang="zh-TW" dirty="0"/>
              <a:t>(Group Investigation)</a:t>
            </a:r>
            <a:endParaRPr lang="zh-TW" altLang="en-US" dirty="0"/>
          </a:p>
        </p:txBody>
      </p:sp>
      <p:graphicFrame>
        <p:nvGraphicFramePr>
          <p:cNvPr id="5" name="Group 4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306980227"/>
              </p:ext>
            </p:extLst>
          </p:nvPr>
        </p:nvGraphicFramePr>
        <p:xfrm>
          <a:off x="531276" y="1265274"/>
          <a:ext cx="8215370" cy="5007868"/>
        </p:xfrm>
        <a:graphic>
          <a:graphicData uri="http://schemas.openxmlformats.org/drawingml/2006/table">
            <a:tbl>
              <a:tblPr/>
              <a:tblGrid>
                <a:gridCol w="3826410"/>
                <a:gridCol w="4388960"/>
              </a:tblGrid>
              <a:tr h="433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itchFamily="49" charset="-120"/>
                          <a:ea typeface="華康儷中黑" pitchFamily="49" charset="-120"/>
                        </a:rPr>
                        <a:t>主要活動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詳細作法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885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界定主題並組成探究小組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學生依個人興趣選擇子題，並加入</a:t>
                      </a: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/>
                      </a:r>
                      <a:b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</a:b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該子題的研究小組 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20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2.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小組擬訂探究計畫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包括進度、方式與工作分配等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8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3.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小組進行探究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小組成員進行探究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25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4.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小組準備探究成果發表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小組成員準備發表他們的探究發現 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731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5.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小組進行成果報告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先行規範進行方式與報告時間</a:t>
                      </a:r>
                      <a:endParaRPr kumimoji="1" lang="en-US" altLang="zh-TW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2.</a:t>
                      </a:r>
                      <a:r>
                        <a:rPr kumimoji="1" lang="zh-TW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進行小組報告 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60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6.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師生共同評量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kumimoji="1" lang="zh-TW" altLang="en-US" sz="2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師生回饋同學學習表現</a:t>
                      </a:r>
                      <a:endParaRPr kumimoji="1" lang="en-US" altLang="zh-TW" sz="2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2.</a:t>
                      </a:r>
                      <a:r>
                        <a:rPr kumimoji="1" lang="zh-TW" altLang="en-US" sz="2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老師進行學習評量</a:t>
                      </a:r>
                    </a:p>
                  </a:txBody>
                  <a:tcPr marL="90000" marR="90000" marT="46804" marB="468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橢圓 6"/>
          <p:cNvSpPr/>
          <p:nvPr/>
        </p:nvSpPr>
        <p:spPr>
          <a:xfrm>
            <a:off x="1987068" y="5601156"/>
            <a:ext cx="864096" cy="5364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283968" y="5373216"/>
            <a:ext cx="3384376" cy="10081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378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評量是教學的一部份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buNone/>
            </a:pPr>
            <a:r>
              <a:rPr lang="zh-TW" altLang="en-US" dirty="0" smtClean="0"/>
              <a:t>評量的內容包括：</a:t>
            </a:r>
            <a:endParaRPr lang="en-US" altLang="zh-TW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社會技巧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學科的學習</a:t>
            </a: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12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 smtClean="0"/>
              <a:t>台東縣鹿野國中趙君偉老師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下課前請學生自評有無做到</a:t>
            </a:r>
            <a:r>
              <a:rPr lang="zh-TW" altLang="en-US" sz="3600" dirty="0" smtClean="0">
                <a:solidFill>
                  <a:srgbClr val="FF0000"/>
                </a:solidFill>
              </a:rPr>
              <a:t>「專注」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53991" y="1341438"/>
            <a:ext cx="723601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74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金門縣烈嶼國中陳麗文老師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上完課後請學生自</a:t>
            </a:r>
            <a:r>
              <a:rPr lang="zh-TW" altLang="en-US" dirty="0"/>
              <a:t>／互</a:t>
            </a:r>
            <a:r>
              <a:rPr lang="zh-TW" altLang="en-US" dirty="0" smtClean="0"/>
              <a:t>評努力程度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446272"/>
            <a:ext cx="8229600" cy="504056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自／互評表格</a:t>
            </a:r>
            <a:endParaRPr lang="zh-TW" altLang="en-US" sz="3000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443546"/>
              </p:ext>
            </p:extLst>
          </p:nvPr>
        </p:nvGraphicFramePr>
        <p:xfrm>
          <a:off x="899593" y="2060848"/>
          <a:ext cx="7272809" cy="3520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91946"/>
                <a:gridCol w="2457637"/>
                <a:gridCol w="26232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組別</a:t>
                      </a:r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組員</a:t>
                      </a:r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工作內容</a:t>
                      </a:r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努力程度</a:t>
                      </a:r>
                      <a:r>
                        <a:rPr lang="en-US" altLang="zh-TW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(1-5</a:t>
                      </a:r>
                      <a:r>
                        <a:rPr lang="zh-TW" altLang="en-US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altLang="zh-TW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TW" altLang="en-US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自己</a:t>
                      </a:r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2.</a:t>
                      </a:r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70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3.</a:t>
                      </a:r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50056">
                <a:tc>
                  <a:txBody>
                    <a:bodyPr/>
                    <a:lstStyle/>
                    <a:p>
                      <a:r>
                        <a:rPr lang="en-US" altLang="zh-TW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4.</a:t>
                      </a:r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700" dirty="0" smtClean="0"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5.</a:t>
                      </a:r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2700" dirty="0"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899592" y="5589240"/>
            <a:ext cx="6647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請給予自己或自己的組別一句勉勵的話</a:t>
            </a:r>
            <a:r>
              <a:rPr lang="en-US" altLang="zh-TW" sz="27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:</a:t>
            </a:r>
            <a:r>
              <a:rPr lang="zh-TW" altLang="en-US" sz="27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 </a:t>
            </a:r>
            <a:endParaRPr lang="zh-TW" altLang="en-US" sz="27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14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金門縣烈嶼國中陳麗文老師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上完一課後請學生互評</a:t>
            </a:r>
            <a:r>
              <a:rPr lang="zh-TW" altLang="en-US" dirty="0"/>
              <a:t>努力程度</a:t>
            </a:r>
            <a:r>
              <a:rPr lang="zh-TW" altLang="en-US" dirty="0" smtClean="0"/>
              <a:t>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132856"/>
            <a:ext cx="8507288" cy="4176464"/>
          </a:xfrm>
        </p:spPr>
        <p:txBody>
          <a:bodyPr/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除了自己的組別外，你覺得哪一組表現最好？</a:t>
            </a:r>
            <a:endParaRPr lang="en-US" altLang="zh-TW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為什麼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76243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58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32768"/>
            <a:ext cx="9144000" cy="93610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3600" dirty="0" smtClean="0"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金門縣金湖國中盧清沐老師在小組</a:t>
            </a:r>
            <a:r>
              <a:rPr lang="en-US" altLang="zh-TW" sz="3600" dirty="0" smtClean="0"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/>
            </a:r>
            <a:br>
              <a:rPr lang="en-US" altLang="zh-TW" sz="3600" dirty="0" smtClean="0"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</a:br>
            <a:r>
              <a:rPr lang="zh-TW" altLang="en-US" sz="3600" dirty="0" smtClean="0"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上台報告後進行講評、鼓勵</a:t>
            </a:r>
            <a:r>
              <a:rPr lang="en-US" altLang="zh-TW" sz="3600" dirty="0" smtClean="0">
                <a:solidFill>
                  <a:srgbClr val="FF0000"/>
                </a:solidFill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互相幫助</a:t>
            </a:r>
            <a:r>
              <a:rPr lang="en-US" altLang="zh-TW" sz="3600" dirty="0" smtClean="0">
                <a:solidFill>
                  <a:srgbClr val="FF0000"/>
                </a:solidFill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)</a:t>
            </a:r>
            <a:endParaRPr lang="zh-TW" altLang="en-US" sz="3600" dirty="0">
              <a:solidFill>
                <a:srgbClr val="FF0000"/>
              </a:solidFill>
              <a:latin typeface="華康正顏楷體W5(P)" panose="03000500000000000000" pitchFamily="66" charset="-120"/>
              <a:ea typeface="華康正顏楷體W5(P)" panose="03000500000000000000" pitchFamily="66" charset="-120"/>
            </a:endParaRPr>
          </a:p>
        </p:txBody>
      </p:sp>
      <p:pic>
        <p:nvPicPr>
          <p:cNvPr id="35843" name="內容版面配置區 3" descr="照片 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27584" y="1702480"/>
            <a:ext cx="3275856" cy="1872208"/>
          </a:xfrm>
          <a:effectLst>
            <a:softEdge rad="31750"/>
          </a:effectLst>
        </p:spPr>
      </p:pic>
      <p:pic>
        <p:nvPicPr>
          <p:cNvPr id="35845" name="內容版面配置區 3" descr="照片 01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049" t="6849"/>
          <a:stretch>
            <a:fillRect/>
          </a:stretch>
        </p:blipFill>
        <p:spPr bwMode="auto">
          <a:xfrm>
            <a:off x="4335846" y="1702479"/>
            <a:ext cx="4160142" cy="475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5846" name="內容版面配置區 3" descr="照片 01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0749"/>
          <a:stretch>
            <a:fillRect/>
          </a:stretch>
        </p:blipFill>
        <p:spPr bwMode="auto">
          <a:xfrm>
            <a:off x="845722" y="3646697"/>
            <a:ext cx="3276000" cy="281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635896" y="6457490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135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308304" y="3284984"/>
            <a:ext cx="360040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21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學科評量的內容即是這一堂課所學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8024" y="1556792"/>
            <a:ext cx="8723432" cy="504056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None/>
            </a:pPr>
            <a:r>
              <a:rPr lang="zh-TW" altLang="en-US" dirty="0" smtClean="0">
                <a:latin typeface="華康儷中黑" panose="020B0509000000000000" pitchFamily="49" charset="-120"/>
              </a:rPr>
              <a:t>對此，</a:t>
            </a:r>
            <a:r>
              <a:rPr lang="zh-TW" altLang="en-US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某些國中</a:t>
            </a:r>
            <a:r>
              <a:rPr lang="zh-TW" altLang="en-US" dirty="0">
                <a:solidFill>
                  <a:srgbClr val="FF0000"/>
                </a:solidFill>
                <a:latin typeface="華康儷中黑" panose="020B0509000000000000" pitchFamily="49" charset="-120"/>
              </a:rPr>
              <a:t>教</a:t>
            </a:r>
            <a:r>
              <a:rPr lang="zh-TW" altLang="en-US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師曾有顧慮</a:t>
            </a:r>
            <a:endParaRPr lang="en-US" altLang="zh-TW" dirty="0" smtClean="0">
              <a:solidFill>
                <a:srgbClr val="FF0000"/>
              </a:solidFill>
              <a:latin typeface="華康儷中黑" panose="020B0509000000000000" pitchFamily="49" charset="-120"/>
            </a:endParaRP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佔用上課時間</a:t>
            </a:r>
            <a:endParaRPr lang="en-US" altLang="zh-TW" dirty="0" smtClean="0">
              <a:latin typeface="華康儷中黑" panose="020B0509000000000000" pitchFamily="49" charset="-120"/>
            </a:endParaRP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升</a:t>
            </a:r>
            <a:r>
              <a:rPr lang="zh-TW" altLang="en-US" dirty="0">
                <a:latin typeface="華康儷中黑" panose="020B0509000000000000" pitchFamily="49" charset="-120"/>
              </a:rPr>
              <a:t>學</a:t>
            </a:r>
            <a:r>
              <a:rPr lang="zh-TW" altLang="en-US" dirty="0" smtClean="0">
                <a:latin typeface="華康儷中黑" panose="020B0509000000000000" pitchFamily="49" charset="-120"/>
              </a:rPr>
              <a:t>考題要統整跨冊幾個單元的概念來回答</a:t>
            </a:r>
            <a:endParaRPr lang="en-US" altLang="zh-TW" dirty="0" smtClean="0">
              <a:latin typeface="華康儷中黑" panose="020B0509000000000000" pitchFamily="49" charset="-120"/>
            </a:endParaRPr>
          </a:p>
          <a:p>
            <a:pPr marL="514350" indent="-514350">
              <a:spcBef>
                <a:spcPts val="3600"/>
              </a:spcBef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回應</a:t>
            </a:r>
            <a:endParaRPr lang="en-US" altLang="zh-TW" dirty="0" smtClean="0">
              <a:solidFill>
                <a:srgbClr val="FF0000"/>
              </a:solidFill>
              <a:latin typeface="華康儷中黑" panose="020B0509000000000000" pitchFamily="49" charset="-120"/>
            </a:endParaRP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學生知道下課前要考試，會更投入課堂的學習</a:t>
            </a:r>
            <a:endParaRPr lang="en-US" altLang="zh-TW" dirty="0" smtClean="0">
              <a:latin typeface="華康儷中黑" panose="020B0509000000000000" pitchFamily="49" charset="-120"/>
            </a:endParaRP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先帶學生學會各堂課的重點後，再來談統整</a:t>
            </a:r>
            <a:endParaRPr lang="en-US" altLang="zh-TW" dirty="0" smtClean="0">
              <a:latin typeface="華康儷中黑" panose="020B0509000000000000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76243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20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864" y="269776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新北市坪林國中曹美惠老師 </a:t>
            </a:r>
            <a:r>
              <a:rPr lang="en-US" altLang="zh-TW" dirty="0" smtClean="0"/>
              <a:t>(</a:t>
            </a:r>
            <a:r>
              <a:rPr lang="zh-TW" altLang="en-US" dirty="0" smtClean="0"/>
              <a:t>國文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1576" y="1556792"/>
            <a:ext cx="8363272" cy="504056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過去的測驗範圍太大、太難，因此多數</a:t>
            </a:r>
            <a:r>
              <a:rPr lang="en-US" altLang="zh-TW" dirty="0" smtClean="0">
                <a:latin typeface="華康儷中黑" panose="020B0509000000000000" pitchFamily="49" charset="-120"/>
              </a:rPr>
              <a:t/>
            </a:r>
            <a:br>
              <a:rPr lang="en-US" altLang="zh-TW" dirty="0" smtClean="0">
                <a:latin typeface="華康儷中黑" panose="020B0509000000000000" pitchFamily="49" charset="-120"/>
              </a:rPr>
            </a:br>
            <a:r>
              <a:rPr lang="zh-TW" altLang="en-US" dirty="0" smtClean="0">
                <a:latin typeface="華康儷中黑" panose="020B0509000000000000" pitchFamily="49" charset="-120"/>
              </a:rPr>
              <a:t>學生從測驗中逃跑</a:t>
            </a:r>
            <a:r>
              <a:rPr lang="en-US" altLang="zh-TW" dirty="0" smtClean="0">
                <a:latin typeface="華康儷中黑" panose="020B0509000000000000" pitchFamily="49" charset="-120"/>
              </a:rPr>
              <a:t>…</a:t>
            </a:r>
            <a:r>
              <a:rPr lang="zh-TW" altLang="en-US" dirty="0" smtClean="0">
                <a:latin typeface="華康儷中黑" panose="020B0509000000000000" pitchFamily="49" charset="-120"/>
              </a:rPr>
              <a:t>學生拒絕考試。</a:t>
            </a:r>
            <a:r>
              <a:rPr lang="en-US" altLang="zh-TW" dirty="0" smtClean="0">
                <a:latin typeface="華康儷中黑" panose="020B0509000000000000" pitchFamily="49" charset="-120"/>
              </a:rPr>
              <a:t/>
            </a:r>
            <a:br>
              <a:rPr lang="en-US" altLang="zh-TW" dirty="0" smtClean="0">
                <a:latin typeface="華康儷中黑" panose="020B0509000000000000" pitchFamily="49" charset="-120"/>
              </a:rPr>
            </a:br>
            <a:r>
              <a:rPr lang="zh-TW" altLang="en-US" dirty="0" smtClean="0">
                <a:latin typeface="華康儷中黑" panose="020B0509000000000000" pitchFamily="49" charset="-120"/>
              </a:rPr>
              <a:t>又因為一次又一次的受挫，索性忽略它。</a:t>
            </a:r>
            <a:endParaRPr lang="en-US" altLang="zh-TW" dirty="0" smtClean="0">
              <a:latin typeface="華康儷中黑" panose="020B0509000000000000" pitchFamily="49" charset="-120"/>
            </a:endParaRPr>
          </a:p>
          <a:p>
            <a:pPr>
              <a:spcBef>
                <a:spcPts val="24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現在，讓</a:t>
            </a:r>
            <a:r>
              <a:rPr lang="zh-TW" altLang="en-US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學生了解每節課的上課內容與下課前的小考息息相關</a:t>
            </a:r>
            <a:r>
              <a:rPr lang="zh-TW" altLang="en-US" dirty="0" smtClean="0">
                <a:latin typeface="華康儷中黑" panose="020B0509000000000000" pitchFamily="49" charset="-120"/>
              </a:rPr>
              <a:t>，並且透過小組互相幫助，小考成績不好也難。</a:t>
            </a:r>
            <a:endParaRPr lang="en-US" altLang="zh-TW" dirty="0">
              <a:latin typeface="華康儷中黑" panose="020B0509000000000000" pitchFamily="49" charset="-120"/>
            </a:endParaRPr>
          </a:p>
          <a:p>
            <a:pPr marL="0" indent="0">
              <a:spcBef>
                <a:spcPts val="1800"/>
              </a:spcBef>
              <a:buClr>
                <a:srgbClr val="FF0000"/>
              </a:buClr>
              <a:buSzPct val="80000"/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(</a:t>
            </a:r>
            <a:r>
              <a:rPr lang="zh-TW" altLang="en-US" dirty="0" smtClean="0"/>
              <a:t>分組合作學習教學手冊，</a:t>
            </a:r>
            <a:r>
              <a:rPr lang="en-US" altLang="zh-TW" dirty="0" smtClean="0"/>
              <a:t>2013</a:t>
            </a:r>
            <a:r>
              <a:rPr lang="zh-TW" altLang="en-US" dirty="0" smtClean="0"/>
              <a:t>，</a:t>
            </a:r>
            <a:r>
              <a:rPr lang="en-US" altLang="zh-TW" dirty="0" smtClean="0"/>
              <a:t>p47)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26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 某學生期末考後的詠嘆調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602966" y="6369341"/>
            <a:ext cx="2133600" cy="365125"/>
          </a:xfrm>
        </p:spPr>
        <p:txBody>
          <a:bodyPr/>
          <a:lstStyle/>
          <a:p>
            <a:pPr algn="ctr"/>
            <a:fld id="{676208E1-6EED-43B9-B247-6317B771CA30}" type="slidenum">
              <a:rPr lang="zh-TW" altLang="en-US" smtClean="0"/>
              <a:pPr algn="ctr"/>
              <a:t>138</a:t>
            </a:fld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160656" y="1387030"/>
            <a:ext cx="3600000" cy="3600000"/>
            <a:chOff x="683568" y="2708920"/>
            <a:chExt cx="3744416" cy="3672408"/>
          </a:xfrm>
        </p:grpSpPr>
        <p:sp>
          <p:nvSpPr>
            <p:cNvPr id="4" name="橢圓 3"/>
            <p:cNvSpPr/>
            <p:nvPr/>
          </p:nvSpPr>
          <p:spPr>
            <a:xfrm>
              <a:off x="683568" y="2708920"/>
              <a:ext cx="3744416" cy="3672408"/>
            </a:xfrm>
            <a:prstGeom prst="ellipse">
              <a:avLst/>
            </a:prstGeom>
            <a:solidFill>
              <a:srgbClr val="FFA2A1">
                <a:alpha val="60000"/>
              </a:srgbClr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/>
                <a:t>　</a:t>
              </a:r>
              <a:endParaRPr lang="zh-TW" altLang="en-US" dirty="0"/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1403648" y="4207929"/>
              <a:ext cx="2304256" cy="659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我唸的</a:t>
              </a:r>
              <a:endParaRPr lang="zh-TW" altLang="en-US" sz="36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5330808" y="1323008"/>
            <a:ext cx="3600000" cy="3600000"/>
            <a:chOff x="4607496" y="2649291"/>
            <a:chExt cx="3744416" cy="3744416"/>
          </a:xfrm>
          <a:solidFill>
            <a:srgbClr val="00CCFF">
              <a:alpha val="22000"/>
            </a:srgbClr>
          </a:solidFill>
        </p:grpSpPr>
        <p:sp>
          <p:nvSpPr>
            <p:cNvPr id="5" name="橢圓 4"/>
            <p:cNvSpPr/>
            <p:nvPr/>
          </p:nvSpPr>
          <p:spPr>
            <a:xfrm>
              <a:off x="4607496" y="2649291"/>
              <a:ext cx="3744416" cy="3744416"/>
            </a:xfrm>
            <a:prstGeom prst="ellipse">
              <a:avLst/>
            </a:prstGeom>
            <a:solidFill>
              <a:srgbClr val="9EEAFF">
                <a:alpha val="60000"/>
              </a:srgbClr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443328" y="4207940"/>
              <a:ext cx="2232248" cy="67225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老師考的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2339752" y="51908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3600" dirty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那我還唸什麼呀！</a:t>
            </a:r>
          </a:p>
        </p:txBody>
      </p:sp>
    </p:spTree>
    <p:extLst>
      <p:ext uri="{BB962C8B-B14F-4D97-AF65-F5344CB8AC3E}">
        <p14:creationId xmlns:p14="http://schemas.microsoft.com/office/powerpoint/2010/main" val="24687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69 -0.00139 L 0.09062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0.00185 L -0.09757 0.00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5330808" y="1386800"/>
            <a:ext cx="3600000" cy="3600000"/>
          </a:xfrm>
          <a:prstGeom prst="ellipse">
            <a:avLst/>
          </a:prstGeom>
          <a:solidFill>
            <a:srgbClr val="9EEAFF">
              <a:alpha val="80000"/>
            </a:srgb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160656" y="1387030"/>
            <a:ext cx="3600000" cy="3600000"/>
          </a:xfrm>
          <a:prstGeom prst="ellipse">
            <a:avLst/>
          </a:prstGeom>
          <a:solidFill>
            <a:srgbClr val="FFA2A1">
              <a:alpha val="80000"/>
            </a:srgb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　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合作學習的教室內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評量的內容即是</a:t>
            </a:r>
            <a:r>
              <a:rPr lang="zh-TW" altLang="en-US" dirty="0">
                <a:solidFill>
                  <a:srgbClr val="FF0000"/>
                </a:solidFill>
              </a:rPr>
              <a:t>這一堂課所學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617669" y="6381328"/>
            <a:ext cx="2133600" cy="365125"/>
          </a:xfrm>
        </p:spPr>
        <p:txBody>
          <a:bodyPr/>
          <a:lstStyle/>
          <a:p>
            <a:pPr algn="ctr"/>
            <a:fld id="{676208E1-6EED-43B9-B247-6317B771CA30}" type="slidenum">
              <a:rPr lang="zh-TW" altLang="en-US" smtClean="0"/>
              <a:pPr algn="ctr"/>
              <a:t>139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156176" y="3356992"/>
            <a:ext cx="214615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老師考的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809004" y="3194366"/>
            <a:ext cx="7560840" cy="2699856"/>
            <a:chOff x="809004" y="3194366"/>
            <a:chExt cx="7560840" cy="2699856"/>
          </a:xfrm>
        </p:grpSpPr>
        <p:sp>
          <p:nvSpPr>
            <p:cNvPr id="10" name="矩形 9"/>
            <p:cNvSpPr/>
            <p:nvPr/>
          </p:nvSpPr>
          <p:spPr>
            <a:xfrm>
              <a:off x="809004" y="5309447"/>
              <a:ext cx="75608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FF0000"/>
                  </a:solidFill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學習評量的本質在檢視教學與學習的成效</a:t>
              </a:r>
              <a:endParaRPr lang="zh-TW" alt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170896" y="3194366"/>
              <a:ext cx="9403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5400" b="1" dirty="0" smtClean="0">
                  <a:latin typeface="Times New Roman" panose="02020603050405020304" pitchFamily="18" charset="0"/>
                  <a:ea typeface="華康儷中黑(P)" panose="020B0500000000000000" pitchFamily="34" charset="-120"/>
                  <a:cs typeface="Times New Roman" panose="02020603050405020304" pitchFamily="18" charset="0"/>
                </a:rPr>
                <a:t>=</a:t>
              </a:r>
              <a:endParaRPr lang="zh-TW" altLang="en-US" sz="5400" b="1" dirty="0">
                <a:latin typeface="Times New Roman" panose="02020603050405020304" pitchFamily="18" charset="0"/>
                <a:ea typeface="華康儷中黑(P)" panose="020B0500000000000000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646646" y="2420888"/>
            <a:ext cx="263891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這節課學的</a:t>
            </a:r>
            <a:endParaRPr lang="zh-TW" altLang="en-US" sz="3600" dirty="0"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066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1499E-6 L 0.27726 -2.4149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71177E-6 L -0.27483 -1.7117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2991E-7 L -0.28767 -9.2991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9.2991E-7 L 0.27778 -9.299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向右箭號 12"/>
          <p:cNvSpPr/>
          <p:nvPr/>
        </p:nvSpPr>
        <p:spPr>
          <a:xfrm>
            <a:off x="1757767" y="3020489"/>
            <a:ext cx="322142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/>
          <p:cNvGrpSpPr/>
          <p:nvPr/>
        </p:nvGrpSpPr>
        <p:grpSpPr>
          <a:xfrm>
            <a:off x="463263" y="2614448"/>
            <a:ext cx="1260000" cy="1260000"/>
            <a:chOff x="940857" y="1481113"/>
            <a:chExt cx="1260000" cy="1260000"/>
          </a:xfrm>
        </p:grpSpPr>
        <p:sp>
          <p:nvSpPr>
            <p:cNvPr id="69" name="橢圓 68"/>
            <p:cNvSpPr/>
            <p:nvPr/>
          </p:nvSpPr>
          <p:spPr>
            <a:xfrm>
              <a:off x="940857" y="1481113"/>
              <a:ext cx="1260000" cy="126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950441" y="1569066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講述</a:t>
              </a:r>
              <a:endPara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26682" y="6003254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21" name="流程圖: 替代處理程序 20"/>
          <p:cNvSpPr/>
          <p:nvPr/>
        </p:nvSpPr>
        <p:spPr>
          <a:xfrm>
            <a:off x="1862638" y="1006956"/>
            <a:ext cx="1861463" cy="529932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分享討論</a:t>
            </a:r>
            <a:endParaRPr lang="en-US" altLang="zh-TW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5777364" y="2737913"/>
            <a:ext cx="1080000" cy="1082674"/>
            <a:chOff x="827584" y="1412776"/>
            <a:chExt cx="1080000" cy="1082674"/>
          </a:xfrm>
        </p:grpSpPr>
        <p:sp>
          <p:nvSpPr>
            <p:cNvPr id="26" name="橢圓 25"/>
            <p:cNvSpPr/>
            <p:nvPr/>
          </p:nvSpPr>
          <p:spPr>
            <a:xfrm>
              <a:off x="827584" y="1412776"/>
              <a:ext cx="1080000" cy="108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854517" y="1418232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7073508" y="2737301"/>
            <a:ext cx="1080000" cy="1083286"/>
            <a:chOff x="827584" y="1412776"/>
            <a:chExt cx="1080000" cy="1083286"/>
          </a:xfrm>
        </p:grpSpPr>
        <p:sp>
          <p:nvSpPr>
            <p:cNvPr id="37" name="橢圓 36"/>
            <p:cNvSpPr/>
            <p:nvPr/>
          </p:nvSpPr>
          <p:spPr>
            <a:xfrm>
              <a:off x="827584" y="1412776"/>
              <a:ext cx="1080000" cy="10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854517" y="1418844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s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436096" y="2463544"/>
            <a:ext cx="2942062" cy="2105903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660311" y="3817913"/>
            <a:ext cx="1413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主持</a:t>
            </a:r>
            <a:r>
              <a: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</a:t>
            </a:r>
            <a:endParaRPr lang="en-US" altLang="zh-TW" sz="2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回饋</a:t>
            </a:r>
            <a:r>
              <a: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補充</a:t>
            </a:r>
            <a:endParaRPr lang="zh-TW" altLang="en-US" sz="2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200574" y="3824723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0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</a:t>
            </a:r>
            <a:endParaRPr lang="zh-TW" altLang="en-US" sz="2000" b="1" dirty="0">
              <a:solidFill>
                <a:srgbClr val="FF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endParaRPr lang="en-US" altLang="zh-TW" sz="2000" b="1" dirty="0" smtClean="0">
              <a:solidFill>
                <a:srgbClr val="FF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762810" y="1647838"/>
            <a:ext cx="1985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ctr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腦力激盪</a:t>
            </a:r>
            <a:endParaRPr lang="en-US" altLang="zh-TW" sz="2400" dirty="0" smtClean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Brainstorming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1030299" y="4930012"/>
            <a:ext cx="242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穿插討論</a:t>
            </a:r>
            <a:endParaRPr lang="zh-TW" altLang="en-US" sz="24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5153026" y="1643365"/>
            <a:ext cx="1614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六六討論</a:t>
            </a:r>
            <a:endParaRPr lang="en-US" altLang="zh-TW" sz="2400" dirty="0" smtClean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Phillips-66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35528" y="1636589"/>
            <a:ext cx="4786451" cy="2944539"/>
            <a:chOff x="539552" y="1492573"/>
            <a:chExt cx="4786451" cy="2944539"/>
          </a:xfrm>
        </p:grpSpPr>
        <p:sp>
          <p:nvSpPr>
            <p:cNvPr id="23" name="文字方塊 22"/>
            <p:cNvSpPr txBox="1"/>
            <p:nvPr/>
          </p:nvSpPr>
          <p:spPr>
            <a:xfrm>
              <a:off x="2675114" y="1492573"/>
              <a:ext cx="24203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Clr>
                  <a:srgbClr val="FF0000"/>
                </a:buClr>
                <a:buSzPct val="80000"/>
                <a:buFont typeface="Wingdings" panose="05000000000000000000" pitchFamily="2" charset="2"/>
                <a:buChar char="n"/>
              </a:pPr>
              <a:r>
                <a:rPr lang="zh-TW" altLang="en-US" sz="2400" dirty="0" smtClean="0">
                  <a:solidFill>
                    <a:srgbClr val="FF000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rPr>
                <a:t>配對學習</a:t>
              </a:r>
              <a:endParaRPr lang="en-US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Paired Learning</a:t>
              </a:r>
              <a:endPara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025374" y="1520593"/>
              <a:ext cx="1182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【2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人</a:t>
              </a:r>
              <a:r>
                <a:rPr lang="en-US" altLang="zh-TW" sz="20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】</a:t>
              </a:r>
              <a:endParaRPr lang="zh-TW" altLang="en-US" sz="20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539552" y="2319528"/>
              <a:ext cx="4786451" cy="2117584"/>
              <a:chOff x="539552" y="2319528"/>
              <a:chExt cx="4786451" cy="2117584"/>
            </a:xfrm>
          </p:grpSpPr>
          <p:sp>
            <p:nvSpPr>
              <p:cNvPr id="71" name="文字方塊 70"/>
              <p:cNvSpPr txBox="1"/>
              <p:nvPr/>
            </p:nvSpPr>
            <p:spPr>
              <a:xfrm>
                <a:off x="2341639" y="3717527"/>
                <a:ext cx="29843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zh-TW" sz="2000" dirty="0" smtClean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視</a:t>
                </a:r>
                <a:r>
                  <a:rPr lang="zh-TW" altLang="zh-TW" sz="20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學習任務</a:t>
                </a:r>
                <a:r>
                  <a:rPr lang="zh-TW" altLang="zh-TW" sz="2000" dirty="0" smtClean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進行</a:t>
                </a:r>
                <a:endParaRPr lang="en-US" altLang="zh-TW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  <a:p>
                <a:r>
                  <a:rPr lang="zh-TW" altLang="zh-TW" sz="2000" dirty="0" smtClean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異質或</a:t>
                </a:r>
                <a:r>
                  <a:rPr lang="zh-TW" altLang="zh-TW" sz="20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同質</a:t>
                </a:r>
                <a:r>
                  <a:rPr lang="zh-TW" altLang="zh-TW" sz="2000" dirty="0" smtClean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配對</a:t>
                </a:r>
                <a:endParaRPr lang="zh-TW" altLang="en-US" sz="2000" dirty="0">
                  <a:latin typeface="華康儷中黑" panose="020B0509000000000000" pitchFamily="49" charset="-120"/>
                  <a:ea typeface="華康儷中黑" panose="020B0509000000000000" pitchFamily="49" charset="-12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" name="群組 10"/>
              <p:cNvGrpSpPr/>
              <p:nvPr/>
            </p:nvGrpSpPr>
            <p:grpSpPr>
              <a:xfrm>
                <a:off x="3633060" y="2424307"/>
                <a:ext cx="1256400" cy="1256400"/>
                <a:chOff x="3745351" y="2734861"/>
                <a:chExt cx="1256400" cy="1256400"/>
              </a:xfrm>
            </p:grpSpPr>
            <p:grpSp>
              <p:nvGrpSpPr>
                <p:cNvPr id="10" name="群組 9"/>
                <p:cNvGrpSpPr/>
                <p:nvPr/>
              </p:nvGrpSpPr>
              <p:grpSpPr>
                <a:xfrm>
                  <a:off x="3745351" y="2734861"/>
                  <a:ext cx="1256400" cy="1256400"/>
                  <a:chOff x="2123728" y="2708920"/>
                  <a:chExt cx="1256400" cy="1256400"/>
                </a:xfrm>
              </p:grpSpPr>
              <p:sp>
                <p:nvSpPr>
                  <p:cNvPr id="90" name="橢圓 89"/>
                  <p:cNvSpPr/>
                  <p:nvPr/>
                </p:nvSpPr>
                <p:spPr>
                  <a:xfrm>
                    <a:off x="2123728" y="2708920"/>
                    <a:ext cx="1256400" cy="1256400"/>
                  </a:xfrm>
                  <a:prstGeom prst="ellipse">
                    <a:avLst/>
                  </a:prstGeom>
                  <a:solidFill>
                    <a:srgbClr val="F79646"/>
                  </a:solidFill>
                  <a:ln>
                    <a:noFill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91" name="橢圓 90"/>
                  <p:cNvSpPr/>
                  <p:nvPr/>
                </p:nvSpPr>
                <p:spPr>
                  <a:xfrm>
                    <a:off x="2344508" y="2870447"/>
                    <a:ext cx="407419" cy="407419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1</a:t>
                    </a:r>
                    <a:endParaRPr lang="zh-TW" altLang="en-US" dirty="0"/>
                  </a:p>
                </p:txBody>
              </p:sp>
              <p:sp>
                <p:nvSpPr>
                  <p:cNvPr id="92" name="橢圓 91"/>
                  <p:cNvSpPr/>
                  <p:nvPr/>
                </p:nvSpPr>
                <p:spPr>
                  <a:xfrm>
                    <a:off x="2775372" y="2859586"/>
                    <a:ext cx="407419" cy="407419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2</a:t>
                    </a:r>
                    <a:endParaRPr lang="zh-TW" altLang="en-US" dirty="0"/>
                  </a:p>
                </p:txBody>
              </p:sp>
              <p:sp>
                <p:nvSpPr>
                  <p:cNvPr id="93" name="橢圓 92"/>
                  <p:cNvSpPr/>
                  <p:nvPr/>
                </p:nvSpPr>
                <p:spPr>
                  <a:xfrm>
                    <a:off x="2344509" y="3422575"/>
                    <a:ext cx="407419" cy="407419"/>
                  </a:xfrm>
                  <a:prstGeom prst="ellipse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3</a:t>
                    </a:r>
                    <a:endParaRPr lang="zh-TW" altLang="en-US" dirty="0"/>
                  </a:p>
                </p:txBody>
              </p:sp>
              <p:sp>
                <p:nvSpPr>
                  <p:cNvPr id="94" name="橢圓 93"/>
                  <p:cNvSpPr/>
                  <p:nvPr/>
                </p:nvSpPr>
                <p:spPr>
                  <a:xfrm>
                    <a:off x="2775373" y="3435401"/>
                    <a:ext cx="407419" cy="407419"/>
                  </a:xfrm>
                  <a:prstGeom prst="ellipse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4</a:t>
                    </a:r>
                    <a:endParaRPr lang="zh-TW" altLang="en-US" dirty="0"/>
                  </a:p>
                </p:txBody>
              </p:sp>
            </p:grpSp>
            <p:sp>
              <p:nvSpPr>
                <p:cNvPr id="59" name="圓角矩形 58"/>
                <p:cNvSpPr/>
                <p:nvPr/>
              </p:nvSpPr>
              <p:spPr>
                <a:xfrm>
                  <a:off x="3772002" y="2830846"/>
                  <a:ext cx="1207510" cy="523999"/>
                </a:xfrm>
                <a:prstGeom prst="roundRect">
                  <a:avLst/>
                </a:prstGeom>
                <a:noFill/>
                <a:ln w="381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r"/>
                  <a:endParaRPr lang="zh-TW" altLang="en-US" dirty="0">
                    <a:latin typeface="華康儷中黑" panose="020B0509000000000000" pitchFamily="49" charset="-120"/>
                    <a:ea typeface="華康儷中黑" panose="020B0509000000000000" pitchFamily="49" charset="-120"/>
                  </a:endParaRPr>
                </a:p>
              </p:txBody>
            </p:sp>
          </p:grpSp>
          <p:sp>
            <p:nvSpPr>
              <p:cNvPr id="101" name="矩形 100"/>
              <p:cNvSpPr/>
              <p:nvPr/>
            </p:nvSpPr>
            <p:spPr>
              <a:xfrm>
                <a:off x="539552" y="2319528"/>
                <a:ext cx="4562049" cy="2117584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02" name="群組 101"/>
              <p:cNvGrpSpPr/>
              <p:nvPr/>
            </p:nvGrpSpPr>
            <p:grpSpPr>
              <a:xfrm>
                <a:off x="2341639" y="2395579"/>
                <a:ext cx="1260000" cy="1331325"/>
                <a:chOff x="930463" y="1412776"/>
                <a:chExt cx="1080000" cy="1144607"/>
              </a:xfrm>
            </p:grpSpPr>
            <p:sp>
              <p:nvSpPr>
                <p:cNvPr id="103" name="橢圓 102"/>
                <p:cNvSpPr/>
                <p:nvPr/>
              </p:nvSpPr>
              <p:spPr>
                <a:xfrm>
                  <a:off x="930463" y="1412776"/>
                  <a:ext cx="1080000" cy="1080000"/>
                </a:xfrm>
                <a:prstGeom prst="ellipse">
                  <a:avLst/>
                </a:prstGeom>
                <a:solidFill>
                  <a:srgbClr val="F79646"/>
                </a:solidFill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 dirty="0"/>
                </a:p>
              </p:txBody>
            </p:sp>
            <p:sp>
              <p:nvSpPr>
                <p:cNvPr id="104" name="文字方塊 103"/>
                <p:cNvSpPr txBox="1"/>
                <p:nvPr/>
              </p:nvSpPr>
              <p:spPr>
                <a:xfrm>
                  <a:off x="937185" y="1480165"/>
                  <a:ext cx="102613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3200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華康儷中黑" panose="020B0509000000000000" pitchFamily="49" charset="-120"/>
                      <a:cs typeface="Times New Roman" panose="02020603050405020304" pitchFamily="18" charset="0"/>
                    </a:rPr>
                    <a:t>小組</a:t>
                  </a:r>
                  <a:endParaRPr lang="en-US" altLang="zh-TW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zh-TW" alt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華康儷中黑" panose="020B0509000000000000" pitchFamily="49" charset="-120"/>
                      <a:cs typeface="Times New Roman" panose="02020603050405020304" pitchFamily="18" charset="0"/>
                    </a:rPr>
                    <a:t>學習</a:t>
                  </a:r>
                  <a:endParaRPr lang="en-US" altLang="zh-TW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58" name="圓角矩形 57"/>
          <p:cNvSpPr/>
          <p:nvPr/>
        </p:nvSpPr>
        <p:spPr>
          <a:xfrm>
            <a:off x="3455687" y="3236513"/>
            <a:ext cx="1207510" cy="52399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zh-TW" altLang="en-US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64929" y="5230410"/>
            <a:ext cx="5091047" cy="1449042"/>
            <a:chOff x="164929" y="5230410"/>
            <a:chExt cx="5091047" cy="1449042"/>
          </a:xfrm>
        </p:grpSpPr>
        <p:grpSp>
          <p:nvGrpSpPr>
            <p:cNvPr id="9" name="群組 8"/>
            <p:cNvGrpSpPr/>
            <p:nvPr/>
          </p:nvGrpSpPr>
          <p:grpSpPr>
            <a:xfrm>
              <a:off x="164929" y="5230410"/>
              <a:ext cx="4013889" cy="1449042"/>
              <a:chOff x="107504" y="5168115"/>
              <a:chExt cx="4013889" cy="1449042"/>
            </a:xfrm>
          </p:grpSpPr>
          <p:grpSp>
            <p:nvGrpSpPr>
              <p:cNvPr id="44" name="群組 43"/>
              <p:cNvGrpSpPr/>
              <p:nvPr/>
            </p:nvGrpSpPr>
            <p:grpSpPr>
              <a:xfrm>
                <a:off x="107504" y="5168115"/>
                <a:ext cx="1440000" cy="1440000"/>
                <a:chOff x="827584" y="1412776"/>
                <a:chExt cx="1440000" cy="1440000"/>
              </a:xfrm>
            </p:grpSpPr>
            <p:sp>
              <p:nvSpPr>
                <p:cNvPr id="45" name="橢圓 44"/>
                <p:cNvSpPr/>
                <p:nvPr/>
              </p:nvSpPr>
              <p:spPr>
                <a:xfrm>
                  <a:off x="827584" y="1412776"/>
                  <a:ext cx="1440000" cy="144000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文字方塊 45"/>
                <p:cNvSpPr txBox="1"/>
                <p:nvPr/>
              </p:nvSpPr>
              <p:spPr>
                <a:xfrm>
                  <a:off x="927168" y="1594167"/>
                  <a:ext cx="124083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3200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華康儷中黑" panose="020B0509000000000000" pitchFamily="49" charset="-120"/>
                      <a:cs typeface="Times New Roman" panose="02020603050405020304" pitchFamily="18" charset="0"/>
                    </a:rPr>
                    <a:t>教師</a:t>
                  </a:r>
                  <a:endParaRPr lang="en-US" altLang="zh-TW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altLang="zh-TW" sz="3200" b="1" dirty="0">
                      <a:ln w="3175"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華康儷中黑" panose="020B0509000000000000" pitchFamily="49" charset="-120"/>
                      <a:cs typeface="Times New Roman" panose="02020603050405020304" pitchFamily="18" charset="0"/>
                    </a:rPr>
                    <a:t>T</a:t>
                  </a:r>
                  <a:endParaRPr lang="zh-TW" altLang="en-US" sz="3200" b="1" dirty="0">
                    <a:ln w="3175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7" name="群組 46"/>
              <p:cNvGrpSpPr/>
              <p:nvPr/>
            </p:nvGrpSpPr>
            <p:grpSpPr>
              <a:xfrm>
                <a:off x="1668694" y="5528115"/>
                <a:ext cx="900000" cy="943976"/>
                <a:chOff x="827584" y="1412776"/>
                <a:chExt cx="900000" cy="943976"/>
              </a:xfrm>
            </p:grpSpPr>
            <p:sp>
              <p:nvSpPr>
                <p:cNvPr id="48" name="橢圓 47"/>
                <p:cNvSpPr/>
                <p:nvPr/>
              </p:nvSpPr>
              <p:spPr>
                <a:xfrm>
                  <a:off x="827584" y="1412776"/>
                  <a:ext cx="900000" cy="900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 dirty="0"/>
                </a:p>
              </p:txBody>
            </p:sp>
            <p:sp>
              <p:nvSpPr>
                <p:cNvPr id="49" name="文字方塊 48"/>
                <p:cNvSpPr txBox="1"/>
                <p:nvPr/>
              </p:nvSpPr>
              <p:spPr>
                <a:xfrm>
                  <a:off x="852466" y="1456506"/>
                  <a:ext cx="864000" cy="900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2000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華康儷中黑" panose="020B0509000000000000" pitchFamily="49" charset="-120"/>
                      <a:cs typeface="Times New Roman" panose="02020603050405020304" pitchFamily="18" charset="0"/>
                    </a:rPr>
                    <a:t>小組</a:t>
                  </a:r>
                  <a:endParaRPr lang="en-US" altLang="zh-TW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zh-TW" altLang="en-US" sz="2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華康儷中黑" panose="020B0509000000000000" pitchFamily="49" charset="-120"/>
                      <a:cs typeface="Times New Roman" panose="02020603050405020304" pitchFamily="18" charset="0"/>
                    </a:rPr>
                    <a:t>討論</a:t>
                  </a:r>
                  <a:endParaRPr lang="en-US" altLang="zh-TW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ts val="1500"/>
                    </a:lnSpc>
                  </a:pPr>
                  <a:r>
                    <a:rPr lang="en-US" altLang="zh-TW" sz="2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華康儷中黑" panose="020B0509000000000000" pitchFamily="49" charset="-120"/>
                      <a:cs typeface="Times New Roman" panose="02020603050405020304" pitchFamily="18" charset="0"/>
                    </a:rPr>
                    <a:t>s</a:t>
                  </a:r>
                  <a:endParaRPr lang="en-US" altLang="zh-TW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0" name="群組 49"/>
              <p:cNvGrpSpPr/>
              <p:nvPr/>
            </p:nvGrpSpPr>
            <p:grpSpPr>
              <a:xfrm>
                <a:off x="2681393" y="5177157"/>
                <a:ext cx="1440000" cy="1440000"/>
                <a:chOff x="1029157" y="1406703"/>
                <a:chExt cx="1440000" cy="1440000"/>
              </a:xfrm>
            </p:grpSpPr>
            <p:sp>
              <p:nvSpPr>
                <p:cNvPr id="51" name="橢圓 50"/>
                <p:cNvSpPr/>
                <p:nvPr/>
              </p:nvSpPr>
              <p:spPr>
                <a:xfrm>
                  <a:off x="1029157" y="1406703"/>
                  <a:ext cx="1440000" cy="144000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文字方塊 51"/>
                <p:cNvSpPr txBox="1"/>
                <p:nvPr/>
              </p:nvSpPr>
              <p:spPr>
                <a:xfrm>
                  <a:off x="1153247" y="1624419"/>
                  <a:ext cx="124083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3200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華康儷中黑" panose="020B0509000000000000" pitchFamily="49" charset="-120"/>
                      <a:cs typeface="Times New Roman" panose="02020603050405020304" pitchFamily="18" charset="0"/>
                    </a:rPr>
                    <a:t>教師</a:t>
                  </a:r>
                  <a:endParaRPr lang="en-US" altLang="zh-TW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altLang="zh-TW" sz="3200" b="1" dirty="0" smtClean="0">
                      <a:ln w="3175"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華康儷中黑" panose="020B0509000000000000" pitchFamily="49" charset="-120"/>
                      <a:cs typeface="Times New Roman" panose="02020603050405020304" pitchFamily="18" charset="0"/>
                    </a:rPr>
                    <a:t>T</a:t>
                  </a:r>
                  <a:endParaRPr lang="zh-TW" altLang="en-US" sz="3200" b="1" dirty="0">
                    <a:ln w="3175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3" name="群組 2"/>
            <p:cNvGrpSpPr/>
            <p:nvPr/>
          </p:nvGrpSpPr>
          <p:grpSpPr>
            <a:xfrm>
              <a:off x="4355976" y="5590410"/>
              <a:ext cx="900000" cy="953902"/>
              <a:chOff x="4576070" y="5625344"/>
              <a:chExt cx="900000" cy="953902"/>
            </a:xfrm>
          </p:grpSpPr>
          <p:sp>
            <p:nvSpPr>
              <p:cNvPr id="62" name="橢圓 61"/>
              <p:cNvSpPr/>
              <p:nvPr/>
            </p:nvSpPr>
            <p:spPr>
              <a:xfrm>
                <a:off x="4576070" y="5625344"/>
                <a:ext cx="900000" cy="9000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 dirty="0"/>
              </a:p>
            </p:txBody>
          </p:sp>
          <p:sp>
            <p:nvSpPr>
              <p:cNvPr id="63" name="文字方塊 62"/>
              <p:cNvSpPr txBox="1"/>
              <p:nvPr/>
            </p:nvSpPr>
            <p:spPr>
              <a:xfrm>
                <a:off x="4598839" y="5679000"/>
                <a:ext cx="864000" cy="9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rPr>
                  <a:t>小組</a:t>
                </a:r>
                <a:endParaRPr lang="en-US" altLang="zh-TW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endParaRPr>
              </a:p>
              <a:p>
                <a:pPr algn="ctr"/>
                <a:r>
                  <a:rPr lang="zh-TW" alt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rPr>
                  <a:t>討論</a:t>
                </a:r>
                <a:endParaRPr lang="en-US" altLang="zh-TW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ts val="1500"/>
                  </a:lnSpc>
                </a:pPr>
                <a:r>
                  <a:rPr lang="en-US" altLang="zh-TW" sz="2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rPr>
                  <a:t>s</a:t>
                </a:r>
                <a:endParaRPr lang="en-US" altLang="zh-TW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0" name="矩形 59"/>
          <p:cNvSpPr/>
          <p:nvPr/>
        </p:nvSpPr>
        <p:spPr>
          <a:xfrm>
            <a:off x="113421" y="192354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設計</a:t>
            </a:r>
            <a:r>
              <a:rPr lang="zh-TW" altLang="en-US" sz="20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</a:t>
            </a:r>
            <a:endParaRPr lang="zh-TW" altLang="en-US" sz="20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65" name="標題 1"/>
          <p:cNvSpPr>
            <a:spLocks noGrp="1"/>
          </p:cNvSpPr>
          <p:nvPr>
            <p:ph type="title"/>
          </p:nvPr>
        </p:nvSpPr>
        <p:spPr>
          <a:xfrm>
            <a:off x="0" y="18508"/>
            <a:ext cx="9144000" cy="1143001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一</a:t>
            </a:r>
            <a:r>
              <a:rPr lang="zh-TW" altLang="en-US" sz="3600" dirty="0" smtClean="0"/>
              <a:t>宗化萬</a:t>
            </a:r>
            <a:r>
              <a:rPr lang="zh-TW" altLang="en-US" sz="3600" dirty="0"/>
              <a:t>法～</a:t>
            </a:r>
            <a:r>
              <a:rPr lang="zh-TW" altLang="en-US" sz="3600" dirty="0" smtClean="0"/>
              <a:t>靈活</a:t>
            </a:r>
            <a:r>
              <a:rPr lang="zh-TW" altLang="en-US" sz="3600" dirty="0"/>
              <a:t>運用</a:t>
            </a:r>
            <a:r>
              <a:rPr lang="zh-TW" altLang="en-US" sz="2800" dirty="0"/>
              <a:t>「</a:t>
            </a:r>
            <a:r>
              <a:rPr lang="zh-TW" altLang="en-US" sz="3600" dirty="0"/>
              <a:t>分組合作學習</a:t>
            </a:r>
            <a:r>
              <a:rPr lang="zh-TW" altLang="en-US" sz="2400" dirty="0"/>
              <a:t>」</a:t>
            </a:r>
            <a:r>
              <a:rPr lang="zh-TW" altLang="en-US" sz="3600" dirty="0"/>
              <a:t>要素</a:t>
            </a:r>
          </a:p>
        </p:txBody>
      </p:sp>
      <p:sp>
        <p:nvSpPr>
          <p:cNvPr id="55" name="文字方塊 54"/>
          <p:cNvSpPr txBox="1"/>
          <p:nvPr/>
        </p:nvSpPr>
        <p:spPr>
          <a:xfrm>
            <a:off x="8337" y="100893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782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0" grpId="0"/>
      <p:bldP spid="41" grpId="0"/>
      <p:bldP spid="56" grpId="0"/>
      <p:bldP spid="5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南部一位英文教師的回流分享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24536"/>
          </a:xfrm>
        </p:spPr>
        <p:txBody>
          <a:bodyPr/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一張相片 </a:t>
            </a:r>
            <a:r>
              <a:rPr lang="en-US" altLang="zh-TW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(</a:t>
            </a:r>
            <a:r>
              <a:rPr lang="zh-TW" altLang="en-US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一男生開心拿著</a:t>
            </a:r>
            <a:r>
              <a:rPr lang="en-US" altLang="zh-TW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100</a:t>
            </a:r>
            <a:r>
              <a:rPr lang="zh-TW" altLang="en-US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分的考卷</a:t>
            </a:r>
            <a:r>
              <a:rPr lang="en-US" altLang="zh-TW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)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程度中等的學生 第一次考</a:t>
            </a:r>
            <a:r>
              <a:rPr lang="en-US" altLang="zh-TW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100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學生主動要求教師照相並發回考卷</a:t>
            </a:r>
            <a:endParaRPr lang="en-US" altLang="zh-TW" dirty="0" smtClean="0"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將來老了要跟孫子說「阿公以前英文考</a:t>
            </a:r>
            <a:r>
              <a:rPr lang="en-US" altLang="zh-TW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100</a:t>
            </a:r>
            <a:r>
              <a:rPr lang="zh-TW" altLang="en-US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」</a:t>
            </a:r>
            <a:r>
              <a:rPr lang="en-US" altLang="zh-TW" dirty="0" smtClean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 </a:t>
            </a:r>
            <a:endParaRPr lang="en-US" altLang="zh-TW" dirty="0"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FF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學生的成就感</a:t>
            </a:r>
            <a:endParaRPr lang="en-US" altLang="zh-TW" dirty="0" smtClean="0">
              <a:solidFill>
                <a:srgbClr val="FF0000"/>
              </a:solidFill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86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合作學習教室中的</a:t>
            </a:r>
            <a:r>
              <a:rPr lang="zh-TW" altLang="en-US" dirty="0"/>
              <a:t>評量</a:t>
            </a:r>
            <a:r>
              <a:rPr lang="zh-TW" altLang="en-US" dirty="0" smtClean="0"/>
              <a:t>示例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zh-TW" altLang="zh-TW" sz="2400" dirty="0" smtClean="0"/>
              <a:t>紙筆測驗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基隆市南榮國中林佩貞老師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數學</a:t>
            </a:r>
            <a:r>
              <a:rPr lang="en-US" altLang="zh-TW" sz="2400" dirty="0" smtClean="0"/>
              <a:t>)</a:t>
            </a:r>
          </a:p>
          <a:p>
            <a:pPr>
              <a:spcBef>
                <a:spcPts val="3000"/>
              </a:spcBef>
              <a:buFont typeface="+mj-lt"/>
              <a:buAutoNum type="arabicPeriod"/>
            </a:pPr>
            <a:r>
              <a:rPr lang="zh-TW" altLang="en-US" sz="2400" dirty="0" smtClean="0"/>
              <a:t>口頭提問 新北市坪林國中鄧可姍老師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英文</a:t>
            </a:r>
            <a:r>
              <a:rPr lang="en-US" altLang="zh-TW" sz="2400" dirty="0" smtClean="0"/>
              <a:t>)</a:t>
            </a:r>
          </a:p>
          <a:p>
            <a:pPr>
              <a:buFont typeface="+mj-lt"/>
              <a:buAutoNum type="arabicPeriod"/>
            </a:pPr>
            <a:r>
              <a:rPr lang="zh-TW" altLang="en-US" sz="2400" dirty="0" smtClean="0"/>
              <a:t>口頭提問 新北市及人小學陳瑩雯老師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自然</a:t>
            </a:r>
            <a:r>
              <a:rPr lang="en-US" altLang="zh-TW" sz="24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altLang="zh-TW" sz="2400" dirty="0" smtClean="0"/>
          </a:p>
          <a:p>
            <a:pPr>
              <a:buFont typeface="+mj-lt"/>
              <a:buAutoNum type="arabicPeriod"/>
            </a:pPr>
            <a:r>
              <a:rPr lang="zh-TW" altLang="en-US" sz="2400" dirty="0" smtClean="0"/>
              <a:t>小組報告 臺北市興雅國中林淑媛老師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英文</a:t>
            </a:r>
            <a:r>
              <a:rPr lang="en-US" altLang="zh-TW" sz="2400" dirty="0" smtClean="0"/>
              <a:t>)</a:t>
            </a:r>
          </a:p>
          <a:p>
            <a:pPr>
              <a:spcBef>
                <a:spcPts val="3000"/>
              </a:spcBef>
              <a:buFont typeface="+mj-lt"/>
              <a:buAutoNum type="arabicPeriod"/>
            </a:pPr>
            <a:r>
              <a:rPr lang="zh-TW" altLang="en-US" sz="2400" dirty="0" smtClean="0"/>
              <a:t>創意作品 基隆市南榮國中蘇奕瑋老師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國文</a:t>
            </a:r>
            <a:r>
              <a:rPr lang="en-US" altLang="zh-TW" sz="2400" dirty="0" smtClean="0"/>
              <a:t>)</a:t>
            </a:r>
          </a:p>
          <a:p>
            <a:pPr>
              <a:buFont typeface="+mj-lt"/>
              <a:buAutoNum type="arabicPeriod"/>
            </a:pPr>
            <a:r>
              <a:rPr lang="zh-TW" altLang="en-US" sz="2400" dirty="0" smtClean="0"/>
              <a:t>創意作品 澎湖縣湖西國中王麗玲老師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自然</a:t>
            </a:r>
            <a:r>
              <a:rPr lang="en-US" altLang="zh-TW" sz="2400" dirty="0" smtClean="0"/>
              <a:t>_</a:t>
            </a:r>
            <a:r>
              <a:rPr lang="zh-TW" altLang="en-US" sz="2400" dirty="0" smtClean="0"/>
              <a:t>生物</a:t>
            </a:r>
            <a:r>
              <a:rPr lang="en-US" altLang="zh-TW" sz="2400" dirty="0" smtClean="0"/>
              <a:t>)</a:t>
            </a:r>
          </a:p>
          <a:p>
            <a:pPr>
              <a:spcBef>
                <a:spcPts val="3000"/>
              </a:spcBef>
              <a:buFont typeface="+mj-lt"/>
              <a:buAutoNum type="arabicPeriod"/>
            </a:pPr>
            <a:r>
              <a:rPr lang="zh-TW" altLang="en-US" sz="2400" dirty="0" smtClean="0"/>
              <a:t>教師觀察 紐西蘭</a:t>
            </a:r>
            <a:r>
              <a:rPr lang="en-US" altLang="zh-TW" sz="2400" dirty="0" smtClean="0"/>
              <a:t>Parnell District School Ms. Lin (</a:t>
            </a:r>
            <a:r>
              <a:rPr lang="zh-TW" altLang="en-US" sz="2400" dirty="0" smtClean="0"/>
              <a:t>華語文</a:t>
            </a:r>
            <a:r>
              <a:rPr lang="en-US" altLang="zh-TW" sz="2400" dirty="0" smtClean="0"/>
              <a:t>)</a:t>
            </a:r>
          </a:p>
          <a:p>
            <a:pPr>
              <a:buFont typeface="+mj-lt"/>
              <a:buAutoNum type="arabicPeriod"/>
            </a:pPr>
            <a:r>
              <a:rPr lang="zh-TW" altLang="zh-TW" sz="2400" dirty="0" smtClean="0"/>
              <a:t>專題製作</a:t>
            </a:r>
            <a:r>
              <a:rPr lang="en-US" altLang="zh-TW" sz="2400" dirty="0" smtClean="0"/>
              <a:t>  </a:t>
            </a:r>
            <a:r>
              <a:rPr lang="zh-TW" altLang="en-US" sz="2400" dirty="0" smtClean="0"/>
              <a:t>國北教大教育系田耐青老師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教學原理</a:t>
            </a:r>
            <a:r>
              <a:rPr lang="en-US" altLang="zh-TW" sz="2400" dirty="0" smtClean="0"/>
              <a:t>)</a:t>
            </a:r>
          </a:p>
          <a:p>
            <a:endParaRPr lang="en-US" altLang="zh-TW" sz="1800" dirty="0" smtClean="0"/>
          </a:p>
          <a:p>
            <a:endParaRPr lang="zh-TW" altLang="en-US" sz="1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34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401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紙筆測驗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基隆市南榮國中林佩貞老師</a:t>
            </a:r>
            <a:r>
              <a:rPr lang="en-US" altLang="zh-TW" dirty="0" smtClean="0"/>
              <a:t>(</a:t>
            </a:r>
            <a:r>
              <a:rPr lang="zh-TW" altLang="en-US" dirty="0" smtClean="0"/>
              <a:t>數學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504056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dirty="0" smtClean="0"/>
              <a:t>STAD &amp; </a:t>
            </a:r>
            <a:r>
              <a:rPr lang="zh-TW" altLang="en-US" dirty="0" smtClean="0"/>
              <a:t>配對學習法</a:t>
            </a:r>
            <a:endParaRPr lang="en-US" altLang="zh-TW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依據</a:t>
            </a:r>
            <a:r>
              <a:rPr lang="zh-TW" altLang="zh-TW" dirty="0" smtClean="0"/>
              <a:t>數學成績將全班分成七組，每組四人，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編號</a:t>
            </a:r>
            <a:r>
              <a:rPr lang="en-US" altLang="zh-TW" dirty="0" smtClean="0"/>
              <a:t>1(</a:t>
            </a:r>
            <a:r>
              <a:rPr lang="zh-TW" altLang="zh-TW" dirty="0" smtClean="0"/>
              <a:t>組內程度最</a:t>
            </a:r>
            <a:r>
              <a:rPr lang="zh-TW" altLang="en-US" dirty="0" smtClean="0"/>
              <a:t>高</a:t>
            </a:r>
            <a:r>
              <a:rPr lang="zh-TW" altLang="zh-TW" dirty="0" smtClean="0"/>
              <a:t>者</a:t>
            </a:r>
            <a:r>
              <a:rPr lang="en-US" altLang="zh-TW" dirty="0" smtClean="0"/>
              <a:t>)</a:t>
            </a:r>
            <a:r>
              <a:rPr lang="zh-TW" altLang="zh-TW" dirty="0" smtClean="0"/>
              <a:t>、</a:t>
            </a:r>
            <a:r>
              <a:rPr lang="en-US" altLang="zh-TW" dirty="0" smtClean="0"/>
              <a:t>2</a:t>
            </a:r>
            <a:r>
              <a:rPr lang="zh-TW" altLang="zh-TW" dirty="0" smtClean="0"/>
              <a:t>、</a:t>
            </a:r>
            <a:r>
              <a:rPr lang="en-US" altLang="zh-TW" dirty="0" smtClean="0"/>
              <a:t>3</a:t>
            </a:r>
            <a:r>
              <a:rPr lang="zh-TW" altLang="zh-TW" dirty="0" smtClean="0"/>
              <a:t>及</a:t>
            </a:r>
            <a:r>
              <a:rPr lang="en-US" altLang="zh-TW" dirty="0" smtClean="0"/>
              <a:t>4</a:t>
            </a:r>
            <a:r>
              <a:rPr lang="zh-TW" altLang="zh-TW" dirty="0" smtClean="0"/>
              <a:t>號</a:t>
            </a:r>
            <a:r>
              <a:rPr lang="en-US" altLang="zh-TW" dirty="0" smtClean="0"/>
              <a:t>(</a:t>
            </a:r>
            <a:r>
              <a:rPr lang="zh-TW" altLang="zh-TW" dirty="0" smtClean="0"/>
              <a:t>組內程度最</a:t>
            </a:r>
            <a:r>
              <a:rPr lang="zh-TW" altLang="en-US" dirty="0" smtClean="0"/>
              <a:t>低</a:t>
            </a:r>
            <a:r>
              <a:rPr lang="zh-TW" altLang="zh-TW" dirty="0" smtClean="0"/>
              <a:t>者</a:t>
            </a:r>
            <a:r>
              <a:rPr lang="en-US" altLang="zh-TW" dirty="0" smtClean="0"/>
              <a:t>)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 smtClean="0"/>
              <a:t>下課前</a:t>
            </a:r>
            <a:r>
              <a:rPr lang="zh-TW" altLang="en-US" dirty="0" smtClean="0"/>
              <a:t>，</a:t>
            </a:r>
            <a:r>
              <a:rPr lang="zh-TW" altLang="zh-TW" dirty="0" smtClean="0"/>
              <a:t>老師</a:t>
            </a:r>
            <a:r>
              <a:rPr lang="zh-TW" altLang="en-US" dirty="0" smtClean="0"/>
              <a:t>在黑板上</a:t>
            </a:r>
            <a:r>
              <a:rPr lang="zh-TW" altLang="zh-TW" dirty="0" smtClean="0"/>
              <a:t>出</a:t>
            </a:r>
            <a:r>
              <a:rPr lang="en-US" altLang="zh-TW" dirty="0" smtClean="0"/>
              <a:t>4</a:t>
            </a:r>
            <a:r>
              <a:rPr lang="zh-TW" altLang="zh-TW" dirty="0" smtClean="0"/>
              <a:t>題難度不一的考題，每人只要</a:t>
            </a:r>
            <a:r>
              <a:rPr lang="zh-TW" altLang="en-US" dirty="0" smtClean="0"/>
              <a:t>回答</a:t>
            </a:r>
            <a:r>
              <a:rPr lang="zh-TW" altLang="zh-TW" dirty="0" smtClean="0"/>
              <a:t>自己程度編號的那一題，如：</a:t>
            </a:r>
            <a:r>
              <a:rPr lang="en-US" altLang="zh-TW" dirty="0" smtClean="0"/>
              <a:t>1</a:t>
            </a:r>
            <a:r>
              <a:rPr lang="zh-TW" altLang="zh-TW" dirty="0" smtClean="0"/>
              <a:t>號只要回答第</a:t>
            </a:r>
            <a:r>
              <a:rPr lang="en-US" altLang="zh-TW" dirty="0" smtClean="0"/>
              <a:t>1</a:t>
            </a:r>
            <a:r>
              <a:rPr lang="zh-TW" altLang="zh-TW" dirty="0" smtClean="0"/>
              <a:t>題</a:t>
            </a:r>
            <a:r>
              <a:rPr lang="en-US" altLang="zh-TW" dirty="0" smtClean="0"/>
              <a:t>(</a:t>
            </a:r>
            <a:r>
              <a:rPr lang="zh-TW" altLang="en-US" dirty="0" smtClean="0"/>
              <a:t>難度最高</a:t>
            </a:r>
            <a:r>
              <a:rPr lang="en-US" altLang="zh-TW" dirty="0" smtClean="0"/>
              <a:t>)</a:t>
            </a:r>
            <a:r>
              <a:rPr lang="zh-TW" altLang="zh-TW" dirty="0" smtClean="0"/>
              <a:t>，其餘類推。考完後，與下一組交換改考卷</a:t>
            </a:r>
            <a:endParaRPr lang="en-US" altLang="zh-TW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小組</a:t>
            </a:r>
            <a:r>
              <a:rPr lang="zh-TW" altLang="zh-TW" dirty="0" smtClean="0"/>
              <a:t>答對人數也放在小組</a:t>
            </a:r>
            <a:r>
              <a:rPr lang="zh-TW" altLang="en-US" dirty="0" smtClean="0"/>
              <a:t>積</a:t>
            </a:r>
            <a:r>
              <a:rPr lang="zh-TW" altLang="zh-TW" dirty="0" smtClean="0"/>
              <a:t>分裡。最後統計</a:t>
            </a:r>
            <a:r>
              <a:rPr lang="zh-TW" altLang="en-US" dirty="0" smtClean="0"/>
              <a:t>本節課各</a:t>
            </a:r>
            <a:r>
              <a:rPr lang="zh-TW" altLang="zh-TW" dirty="0" smtClean="0"/>
              <a:t>小組</a:t>
            </a:r>
            <a:r>
              <a:rPr lang="zh-TW" altLang="en-US" dirty="0" smtClean="0"/>
              <a:t>積</a:t>
            </a:r>
            <a:r>
              <a:rPr lang="zh-TW" altLang="zh-TW" dirty="0" smtClean="0"/>
              <a:t>分，教師口頭獎勵得分最高的組</a:t>
            </a:r>
          </a:p>
          <a:p>
            <a:endParaRPr lang="en-US" altLang="zh-TW" dirty="0" smtClean="0">
              <a:ea typeface="標楷體"/>
            </a:endParaRPr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9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zh-TW" dirty="0" smtClean="0"/>
              <a:t>下課前老師出</a:t>
            </a:r>
            <a:r>
              <a:rPr lang="en-US" altLang="zh-TW" dirty="0" smtClean="0"/>
              <a:t>4</a:t>
            </a:r>
            <a:r>
              <a:rPr lang="zh-TW" altLang="zh-TW" dirty="0" smtClean="0"/>
              <a:t>題難度不一的考題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每人只要寫</a:t>
            </a:r>
            <a:r>
              <a:rPr lang="zh-TW" altLang="en-US" dirty="0" smtClean="0"/>
              <a:t>符合</a:t>
            </a:r>
            <a:r>
              <a:rPr lang="zh-TW" altLang="zh-TW" dirty="0" smtClean="0"/>
              <a:t>自己程度的那一題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143</a:t>
            </a:fld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076" y="1630392"/>
            <a:ext cx="6723848" cy="4751358"/>
          </a:xfrm>
        </p:spPr>
      </p:pic>
    </p:spTree>
    <p:extLst>
      <p:ext uri="{BB962C8B-B14F-4D97-AF65-F5344CB8AC3E}">
        <p14:creationId xmlns:p14="http://schemas.microsoft.com/office/powerpoint/2010/main" val="11745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600" dirty="0" smtClean="0"/>
              <a:t>口頭提問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/>
              <a:t>新北市坪林國中鄧可姍老師 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英文</a:t>
            </a:r>
            <a:r>
              <a:rPr lang="en-US" altLang="zh-TW" sz="3600" dirty="0"/>
              <a:t>)</a:t>
            </a:r>
            <a:endParaRPr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916832"/>
            <a:ext cx="8435280" cy="446449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合學策略：配對學習法</a:t>
            </a:r>
            <a:endParaRPr lang="en-US" altLang="zh-TW" dirty="0" smtClean="0">
              <a:latin typeface="華康儷中黑" panose="020B0509000000000000" pitchFamily="49" charset="-120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師傅和徒弟配對學習後，教師檢核學習成果</a:t>
            </a:r>
            <a:endParaRPr lang="en-US" altLang="zh-TW" dirty="0" smtClean="0">
              <a:latin typeface="華康儷中黑" panose="020B0509000000000000" pitchFamily="49" charset="-120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教師</a:t>
            </a:r>
            <a:r>
              <a:rPr lang="zh-TW" altLang="en-US" u="sng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只向徒弟提問</a:t>
            </a:r>
            <a:r>
              <a:rPr lang="zh-TW" altLang="en-US" dirty="0" smtClean="0">
                <a:latin typeface="華康儷中黑" panose="020B0509000000000000" pitchFamily="49" charset="-120"/>
              </a:rPr>
              <a:t>，</a:t>
            </a:r>
            <a:r>
              <a:rPr lang="en-US" altLang="zh-TW" dirty="0" smtClean="0">
                <a:latin typeface="華康儷中黑" panose="020B0509000000000000" pitchFamily="49" charset="-120"/>
              </a:rPr>
              <a:t/>
            </a:r>
            <a:br>
              <a:rPr lang="en-US" altLang="zh-TW" dirty="0" smtClean="0">
                <a:latin typeface="華康儷中黑" panose="020B0509000000000000" pitchFamily="49" charset="-120"/>
              </a:rPr>
            </a:br>
            <a:r>
              <a:rPr lang="zh-TW" altLang="en-US" dirty="0" smtClean="0">
                <a:latin typeface="華康儷中黑" panose="020B0509000000000000" pitchFamily="49" charset="-120"/>
              </a:rPr>
              <a:t>徒弟答對，</a:t>
            </a:r>
            <a:r>
              <a:rPr lang="zh-TW" altLang="en-US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師傅和徒弟各加一分</a:t>
            </a:r>
            <a:endParaRPr lang="en-US" altLang="zh-TW" dirty="0" smtClean="0">
              <a:solidFill>
                <a:srgbClr val="FF0000"/>
              </a:solidFill>
              <a:latin typeface="華康儷中黑" panose="020B0509000000000000" pitchFamily="49" charset="-120"/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303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150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口頭提問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新北市及人小學陳瑩雯老師</a:t>
            </a:r>
            <a:r>
              <a:rPr lang="en-US" altLang="zh-TW" dirty="0"/>
              <a:t>(</a:t>
            </a:r>
            <a:r>
              <a:rPr lang="zh-TW" altLang="en-US" dirty="0"/>
              <a:t>自然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11256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>
                <a:latin typeface="華康儷中黑" panose="020B0509000000000000" pitchFamily="49" charset="-120"/>
              </a:rPr>
              <a:t>年級與單元：三上「花的構造」</a:t>
            </a:r>
            <a:endParaRPr lang="en-US" altLang="zh-TW" sz="2800" dirty="0" smtClean="0">
              <a:latin typeface="華康儷中黑" panose="020B0509000000000000" pitchFamily="49" charset="-120"/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>
                <a:latin typeface="華康儷中黑" panose="020B0509000000000000" pitchFamily="49" charset="-120"/>
              </a:rPr>
              <a:t>合學策略：共同學習法</a:t>
            </a:r>
            <a:endParaRPr lang="en-US" altLang="zh-TW" sz="2800" dirty="0" smtClean="0">
              <a:latin typeface="華康儷中黑" panose="020B0509000000000000" pitchFamily="49" charset="-120"/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>
                <a:latin typeface="華康儷中黑" panose="020B0509000000000000" pitchFamily="49" charset="-120"/>
              </a:rPr>
              <a:t>下課前以五題是非題評量學生，學生用手比圈叉回答</a:t>
            </a:r>
            <a:endParaRPr lang="en-US" altLang="zh-TW" sz="2800" dirty="0" smtClean="0">
              <a:latin typeface="華康儷中黑" panose="020B0509000000000000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90528" y="6376243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145</a:t>
            </a:fld>
            <a:endParaRPr lang="zh-TW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7649" t="24135" r="22875" b="9254"/>
          <a:stretch>
            <a:fillRect/>
          </a:stretch>
        </p:blipFill>
        <p:spPr bwMode="auto">
          <a:xfrm>
            <a:off x="2411760" y="3332051"/>
            <a:ext cx="2901576" cy="297726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750" t="29498" r="15875" b="9254"/>
          <a:stretch>
            <a:fillRect/>
          </a:stretch>
        </p:blipFill>
        <p:spPr bwMode="auto">
          <a:xfrm>
            <a:off x="5436096" y="3356992"/>
            <a:ext cx="2952328" cy="295232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8" name="矩形 7"/>
          <p:cNvSpPr/>
          <p:nvPr/>
        </p:nvSpPr>
        <p:spPr>
          <a:xfrm>
            <a:off x="6660232" y="4294609"/>
            <a:ext cx="360040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012160" y="4470226"/>
            <a:ext cx="360040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17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田老師建議創意</a:t>
            </a:r>
            <a:r>
              <a:rPr lang="zh-TW" altLang="en-US" sz="4000" dirty="0" smtClean="0"/>
              <a:t>作品</a:t>
            </a:r>
            <a:r>
              <a:rPr lang="en-US" altLang="zh-TW" sz="4000" dirty="0" smtClean="0"/>
              <a:t>idea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>
            <a:normAutofit/>
          </a:bodyPr>
          <a:lstStyle/>
          <a:p>
            <a:pPr marL="520700" indent="-5207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/>
              <a:t>仿</a:t>
            </a:r>
            <a:r>
              <a:rPr lang="zh-TW" altLang="en-US" sz="3600" dirty="0"/>
              <a:t>日本綜藝節目超級變變變</a:t>
            </a:r>
            <a:r>
              <a:rPr lang="zh-TW" altLang="en-US" sz="3600" dirty="0" smtClean="0"/>
              <a:t>，小組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sz="3600" dirty="0" smtClean="0"/>
              <a:t>運用</a:t>
            </a:r>
            <a:r>
              <a:rPr lang="zh-TW" altLang="en-US" sz="3600" dirty="0"/>
              <a:t>肢體或身邊物品演出花朵的構造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826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 txBox="1">
            <a:spLocks/>
          </p:cNvSpPr>
          <p:nvPr/>
        </p:nvSpPr>
        <p:spPr>
          <a:xfrm>
            <a:off x="463420" y="1268760"/>
            <a:ext cx="8213036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國中七年級，英語課本第二冊第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1-3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課重大句型：助動詞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c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an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、現在簡單式</a:t>
            </a:r>
            <a:endParaRPr lang="en-US" altLang="zh-TW" sz="28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小組合作，以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superhero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為主題，應用兩大句型，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寫成讀者劇場劇本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小組朗誦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小組報告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臺北市興雅國中林淑媛</a:t>
            </a:r>
            <a:r>
              <a:rPr lang="zh-TW" altLang="en-US" dirty="0" smtClean="0"/>
              <a:t>老師</a:t>
            </a:r>
            <a:r>
              <a:rPr lang="en-US" altLang="zh-TW" dirty="0" smtClean="0"/>
              <a:t>(</a:t>
            </a:r>
            <a:r>
              <a:rPr lang="zh-TW" altLang="en-US" dirty="0" smtClean="0"/>
              <a:t>英語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107504" y="6309320"/>
            <a:ext cx="2133600" cy="365125"/>
          </a:xfrm>
        </p:spPr>
        <p:txBody>
          <a:bodyPr/>
          <a:lstStyle/>
          <a:p>
            <a:pPr algn="l"/>
            <a:fld id="{3DA8C9F6-4975-46D4-90D0-6E8311A4EEF9}" type="slidenum">
              <a:rPr lang="zh-TW" altLang="en-US" smtClean="0"/>
              <a:pPr algn="l"/>
              <a:t>147</a:t>
            </a:fld>
            <a:endParaRPr lang="zh-TW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-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19"/>
          <a:stretch>
            <a:fillRect/>
          </a:stretch>
        </p:blipFill>
        <p:spPr bwMode="auto">
          <a:xfrm>
            <a:off x="3707904" y="2689188"/>
            <a:ext cx="5402907" cy="40521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觀察小組的各項能力</a:t>
            </a:r>
            <a:endParaRPr lang="zh-TW" altLang="en-US" dirty="0">
              <a:latin typeface="華康正顏楷體W5(P)" panose="03000500000000000000" pitchFamily="66" charset="-120"/>
              <a:ea typeface="華康正顏楷體W5(P)" panose="03000500000000000000" pitchFamily="66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226816" y="1516608"/>
            <a:ext cx="8712968" cy="4720704"/>
          </a:xfrm>
        </p:spPr>
        <p:txBody>
          <a:bodyPr>
            <a:normAutofit/>
          </a:bodyPr>
          <a:lstStyle/>
          <a:p>
            <a:pPr marL="320675" indent="-3206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英語</a:t>
            </a:r>
            <a:r>
              <a:rPr lang="zh-TW" altLang="en-US" dirty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部份</a:t>
            </a:r>
            <a:r>
              <a:rPr lang="zh-TW" altLang="en-US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：應用課本</a:t>
            </a:r>
            <a:r>
              <a:rPr lang="zh-TW" altLang="en-US" dirty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句型</a:t>
            </a:r>
            <a:r>
              <a:rPr lang="zh-TW" altLang="en-US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寫作、</a:t>
            </a:r>
            <a:r>
              <a:rPr lang="zh-TW" altLang="en-US" dirty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閱讀</a:t>
            </a:r>
            <a:r>
              <a:rPr lang="zh-TW" altLang="en-US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、</a:t>
            </a:r>
            <a:r>
              <a:rPr lang="en-US" altLang="zh-TW" dirty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/>
            </a:r>
            <a:br>
              <a:rPr lang="en-US" altLang="zh-TW" dirty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</a:br>
            <a:r>
              <a:rPr lang="zh-TW" altLang="en-US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　　　　　繪本文字</a:t>
            </a:r>
            <a:r>
              <a:rPr lang="zh-TW" altLang="en-US" dirty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應用、寫作流暢度</a:t>
            </a:r>
            <a:r>
              <a:rPr lang="zh-TW" altLang="en-US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、</a:t>
            </a:r>
            <a:r>
              <a:rPr lang="en-US" altLang="zh-TW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/>
            </a:r>
            <a:br>
              <a:rPr lang="en-US" altLang="zh-TW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</a:br>
            <a:r>
              <a:rPr lang="zh-TW" altLang="en-US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　　　　　聲音的</a:t>
            </a:r>
            <a:r>
              <a:rPr lang="zh-TW" altLang="en-US" dirty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表現、</a:t>
            </a:r>
            <a:r>
              <a:rPr lang="zh-TW" altLang="en-US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創意</a:t>
            </a:r>
            <a:endParaRPr lang="en-US" altLang="zh-TW" dirty="0" smtClean="0">
              <a:solidFill>
                <a:sysClr val="windowText" lastClr="000000"/>
              </a:solidFill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pPr marL="720725" lvl="1" indent="-320675">
              <a:spcBef>
                <a:spcPts val="1200"/>
              </a:spcBef>
              <a:buClr>
                <a:srgbClr val="FF0000"/>
              </a:buClr>
              <a:buSzPct val="80000"/>
              <a:buNone/>
            </a:pPr>
            <a:endParaRPr lang="en-US" altLang="zh-TW" dirty="0">
              <a:solidFill>
                <a:sysClr val="windowText" lastClr="000000"/>
              </a:solidFill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pPr marL="320675" indent="-3206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社會技巧：討論、傾聽、達成共識、回饋</a:t>
            </a:r>
            <a:r>
              <a:rPr lang="zh-TW" altLang="en-US" dirty="0" smtClean="0">
                <a:solidFill>
                  <a:sysClr val="windowText" lastClr="000000"/>
                </a:solidFill>
                <a:latin typeface="華康儷中黑(P)" panose="020B0500000000000000" pitchFamily="34" charset="-120"/>
                <a:ea typeface="華康儷中黑(P)" panose="020B0500000000000000" pitchFamily="34" charset="-120"/>
              </a:rPr>
              <a:t>表達</a:t>
            </a:r>
            <a:endParaRPr lang="en-US" altLang="zh-TW" dirty="0">
              <a:solidFill>
                <a:sysClr val="windowText" lastClr="000000"/>
              </a:solidFill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None/>
            </a:pPr>
            <a:r>
              <a:rPr lang="en-US" altLang="zh-TW" dirty="0">
                <a:solidFill>
                  <a:sysClr val="windowText" lastClr="000000"/>
                </a:solidFill>
                <a:latin typeface="Calibri"/>
                <a:ea typeface="新細明體"/>
              </a:rPr>
              <a:t/>
            </a:r>
            <a:br>
              <a:rPr lang="en-US" altLang="zh-TW" dirty="0">
                <a:solidFill>
                  <a:sysClr val="windowText" lastClr="000000"/>
                </a:solidFill>
                <a:latin typeface="Calibri"/>
                <a:ea typeface="新細明體"/>
              </a:rPr>
            </a:br>
            <a:endParaRPr lang="en-US" altLang="zh-TW" dirty="0">
              <a:solidFill>
                <a:sysClr val="windowText" lastClr="000000"/>
              </a:solidFill>
              <a:latin typeface="Calibri"/>
              <a:ea typeface="新細明體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47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創意作品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基隆市南榮國中蘇奕瑋老師</a:t>
            </a:r>
            <a:r>
              <a:rPr lang="en-US" altLang="zh-TW" dirty="0"/>
              <a:t>(</a:t>
            </a:r>
            <a:r>
              <a:rPr lang="zh-TW" altLang="en-US" dirty="0"/>
              <a:t>國文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latin typeface="華康儷中黑" panose="020B0509000000000000" pitchFamily="49" charset="-120"/>
              </a:rPr>
              <a:t>南一八上第九課「記承天夜遊」</a:t>
            </a:r>
            <a:endParaRPr lang="en-US" altLang="zh-TW" sz="3000" dirty="0" smtClean="0">
              <a:latin typeface="華康儷中黑" panose="020B0509000000000000" pitchFamily="49" charset="-120"/>
            </a:endParaRPr>
          </a:p>
          <a:p>
            <a:pPr marL="273050" indent="-27305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latin typeface="華康儷中黑" panose="020B0509000000000000" pitchFamily="49" charset="-120"/>
              </a:rPr>
              <a:t>合學策略：共同學習法</a:t>
            </a:r>
            <a:endParaRPr lang="en-US" altLang="zh-TW" sz="3000" dirty="0" smtClean="0">
              <a:latin typeface="華康儷中黑" panose="020B0509000000000000" pitchFamily="49" charset="-120"/>
            </a:endParaRPr>
          </a:p>
          <a:p>
            <a:pPr marL="273050" indent="-27305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latin typeface="華康儷中黑" panose="020B0509000000000000" pitchFamily="49" charset="-120"/>
              </a:rPr>
              <a:t>第一段由教師帶領學生參考註釋將文言文翻成白話文</a:t>
            </a:r>
            <a:endParaRPr lang="en-US" altLang="zh-TW" sz="3000" dirty="0" smtClean="0">
              <a:latin typeface="華康儷中黑" panose="020B0509000000000000" pitchFamily="49" charset="-120"/>
            </a:endParaRPr>
          </a:p>
          <a:p>
            <a:pPr marL="273050" indent="-27305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latin typeface="華康儷中黑" panose="020B0509000000000000" pitchFamily="49" charset="-120"/>
              </a:rPr>
              <a:t>第二段教師要求各組參考註釋，依據</a:t>
            </a:r>
            <a:r>
              <a:rPr lang="zh-TW" altLang="en-US" sz="3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「庭下如積水空明，水中藻荇交橫，蓋竹柏影也</a:t>
            </a:r>
            <a:r>
              <a:rPr lang="zh-TW" altLang="en-US" sz="3000" dirty="0">
                <a:solidFill>
                  <a:srgbClr val="FF0000"/>
                </a:solidFill>
                <a:latin typeface="華康儷中黑" panose="020B0509000000000000" pitchFamily="49" charset="-120"/>
              </a:rPr>
              <a:t>」</a:t>
            </a:r>
            <a:r>
              <a:rPr lang="zh-TW" altLang="en-US" sz="3000" dirty="0" smtClean="0">
                <a:latin typeface="華康儷中黑" panose="020B0509000000000000" pitchFamily="49" charset="-120"/>
              </a:rPr>
              <a:t>這三句話，畫出九百年多前蘇軾與張懷民夜間散步的情景</a:t>
            </a:r>
            <a:endParaRPr lang="en-US" altLang="zh-TW" sz="3000" dirty="0" smtClean="0">
              <a:latin typeface="華康儷中黑" panose="020B0509000000000000" pitchFamily="49" charset="-120"/>
            </a:endParaRPr>
          </a:p>
          <a:p>
            <a:pPr>
              <a:buNone/>
            </a:pP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63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圓角矩形 112"/>
          <p:cNvSpPr/>
          <p:nvPr/>
        </p:nvSpPr>
        <p:spPr>
          <a:xfrm>
            <a:off x="1403648" y="1607592"/>
            <a:ext cx="4716000" cy="5250408"/>
          </a:xfrm>
          <a:prstGeom prst="roundRect">
            <a:avLst>
              <a:gd name="adj" fmla="val 1132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796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60364" y="6021288"/>
            <a:ext cx="2133600" cy="365125"/>
          </a:xfrm>
        </p:spPr>
        <p:txBody>
          <a:bodyPr/>
          <a:lstStyle/>
          <a:p>
            <a:pPr algn="r"/>
            <a:fld id="{3DA8C9F6-4975-46D4-90D0-6E8311A4EEF9}" type="slidenum">
              <a:rPr lang="zh-TW" altLang="en-US" smtClean="0"/>
              <a:pPr algn="r"/>
              <a:t>15</a:t>
            </a:fld>
            <a:endParaRPr lang="zh-TW" altLang="en-US" dirty="0"/>
          </a:p>
        </p:txBody>
      </p:sp>
      <p:sp>
        <p:nvSpPr>
          <p:cNvPr id="21" name="流程圖: 替代處理程序 20"/>
          <p:cNvSpPr/>
          <p:nvPr/>
        </p:nvSpPr>
        <p:spPr>
          <a:xfrm>
            <a:off x="1862638" y="894206"/>
            <a:ext cx="1861463" cy="529932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分享討論</a:t>
            </a:r>
            <a:endParaRPr lang="en-US" altLang="zh-TW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4514" y="1476966"/>
            <a:ext cx="2262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</a:t>
            </a:r>
            <a:r>
              <a:rPr lang="zh-TW" altLang="en-US" sz="24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設計</a:t>
            </a: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</a:t>
            </a:r>
            <a:endParaRPr lang="zh-TW" altLang="en-US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65" name="標題 1"/>
          <p:cNvSpPr>
            <a:spLocks noGrp="1"/>
          </p:cNvSpPr>
          <p:nvPr>
            <p:ph type="title"/>
          </p:nvPr>
        </p:nvSpPr>
        <p:spPr>
          <a:xfrm>
            <a:off x="0" y="-54062"/>
            <a:ext cx="9144000" cy="1143001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一</a:t>
            </a:r>
            <a:r>
              <a:rPr lang="zh-TW" altLang="en-US" sz="3600" dirty="0" smtClean="0"/>
              <a:t>宗化萬</a:t>
            </a:r>
            <a:r>
              <a:rPr lang="zh-TW" altLang="en-US" sz="3600" dirty="0"/>
              <a:t>法～</a:t>
            </a:r>
            <a:r>
              <a:rPr lang="zh-TW" altLang="en-US" sz="3600" dirty="0" smtClean="0"/>
              <a:t>靈活</a:t>
            </a:r>
            <a:r>
              <a:rPr lang="zh-TW" altLang="en-US" sz="3600" dirty="0"/>
              <a:t>運用</a:t>
            </a:r>
            <a:r>
              <a:rPr lang="zh-TW" altLang="en-US" sz="2800" dirty="0"/>
              <a:t>「</a:t>
            </a:r>
            <a:r>
              <a:rPr lang="zh-TW" altLang="en-US" sz="3600" dirty="0"/>
              <a:t>分組合作學習</a:t>
            </a:r>
            <a:r>
              <a:rPr lang="zh-TW" altLang="en-US" sz="2400" dirty="0"/>
              <a:t>」</a:t>
            </a:r>
            <a:r>
              <a:rPr lang="zh-TW" altLang="en-US" sz="3600" dirty="0"/>
              <a:t>要素</a:t>
            </a:r>
          </a:p>
        </p:txBody>
      </p:sp>
      <p:sp>
        <p:nvSpPr>
          <p:cNvPr id="55" name="文字方塊 54"/>
          <p:cNvSpPr txBox="1"/>
          <p:nvPr/>
        </p:nvSpPr>
        <p:spPr>
          <a:xfrm>
            <a:off x="8337" y="89618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3851920" y="922110"/>
            <a:ext cx="4493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世界咖啡館 </a:t>
            </a:r>
            <a:r>
              <a:rPr lang="en-US" altLang="zh-TW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World </a:t>
            </a:r>
            <a:r>
              <a:rPr lang="zh-TW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Café </a:t>
            </a:r>
          </a:p>
          <a:p>
            <a:pPr marL="266700" indent="-26670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文字方塊 113"/>
          <p:cNvSpPr txBox="1"/>
          <p:nvPr/>
        </p:nvSpPr>
        <p:spPr>
          <a:xfrm>
            <a:off x="3253842" y="1496978"/>
            <a:ext cx="675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TW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向右箭號 114"/>
          <p:cNvSpPr/>
          <p:nvPr/>
        </p:nvSpPr>
        <p:spPr>
          <a:xfrm>
            <a:off x="1101102" y="3832020"/>
            <a:ext cx="324000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" name="群組 115"/>
          <p:cNvGrpSpPr/>
          <p:nvPr/>
        </p:nvGrpSpPr>
        <p:grpSpPr>
          <a:xfrm>
            <a:off x="-7926" y="3501008"/>
            <a:ext cx="1080000" cy="1080000"/>
            <a:chOff x="284997" y="2857091"/>
            <a:chExt cx="1251771" cy="1152000"/>
          </a:xfrm>
        </p:grpSpPr>
        <p:sp>
          <p:nvSpPr>
            <p:cNvPr id="117" name="橢圓 116"/>
            <p:cNvSpPr/>
            <p:nvPr/>
          </p:nvSpPr>
          <p:spPr>
            <a:xfrm>
              <a:off x="295936" y="2857091"/>
              <a:ext cx="1240832" cy="1152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8" name="文字方塊 117"/>
            <p:cNvSpPr txBox="1"/>
            <p:nvPr/>
          </p:nvSpPr>
          <p:spPr>
            <a:xfrm>
              <a:off x="284997" y="2927844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3200" b="1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t</a:t>
              </a:r>
              <a:endParaRPr lang="en-US" altLang="zh-TW" sz="3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23" name="矩形 122"/>
          <p:cNvSpPr/>
          <p:nvPr/>
        </p:nvSpPr>
        <p:spPr>
          <a:xfrm>
            <a:off x="1559034" y="2060848"/>
            <a:ext cx="453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-139700">
              <a:buBlip>
                <a:blip r:embed="rId2"/>
              </a:buBlip>
            </a:pPr>
            <a:r>
              <a:rPr lang="zh-TW" altLang="en-US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學生選擇感興趣的主題，進行分享與討論</a:t>
            </a:r>
            <a:endParaRPr lang="zh-TW" altLang="en-US" dirty="0">
              <a:latin typeface="Times New Roman" panose="02020603050405020304" pitchFamily="18" charset="0"/>
              <a:ea typeface="華康儷中黑" pitchFamily="49" charset="-120"/>
              <a:cs typeface="Times New Roman" panose="02020603050405020304" pitchFamily="18" charset="0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1597658" y="6180997"/>
            <a:ext cx="4413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-139700">
              <a:buBlip>
                <a:blip r:embed="rId2"/>
              </a:buBlip>
            </a:pPr>
            <a:r>
              <a:rPr lang="zh-TW" altLang="en-US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成員再次選擇感興趣的主題更換座位，</a:t>
            </a:r>
            <a:r>
              <a:rPr lang="en-US" altLang="zh-TW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/>
            </a:r>
            <a:br>
              <a:rPr lang="en-US" altLang="zh-TW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桌長不更換</a:t>
            </a:r>
          </a:p>
        </p:txBody>
      </p:sp>
      <p:sp>
        <p:nvSpPr>
          <p:cNvPr id="127" name="向右箭號 126"/>
          <p:cNvSpPr/>
          <p:nvPr/>
        </p:nvSpPr>
        <p:spPr>
          <a:xfrm>
            <a:off x="6096434" y="3827233"/>
            <a:ext cx="324000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127"/>
          <p:cNvGrpSpPr/>
          <p:nvPr/>
        </p:nvGrpSpPr>
        <p:grpSpPr>
          <a:xfrm>
            <a:off x="6427538" y="3471418"/>
            <a:ext cx="1080000" cy="1080000"/>
            <a:chOff x="917440" y="1412776"/>
            <a:chExt cx="1099680" cy="1099680"/>
          </a:xfrm>
        </p:grpSpPr>
        <p:sp>
          <p:nvSpPr>
            <p:cNvPr id="129" name="橢圓 128"/>
            <p:cNvSpPr/>
            <p:nvPr/>
          </p:nvSpPr>
          <p:spPr>
            <a:xfrm>
              <a:off x="917440" y="1412776"/>
              <a:ext cx="1099680" cy="10996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953156" y="1702792"/>
              <a:ext cx="1026134" cy="518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分享</a:t>
              </a:r>
              <a:endParaRPr lang="en-US" altLang="zh-TW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31" name="文字方塊 130"/>
          <p:cNvSpPr txBox="1"/>
          <p:nvPr/>
        </p:nvSpPr>
        <p:spPr>
          <a:xfrm>
            <a:off x="6242698" y="459383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900" indent="-215900" algn="ctr">
              <a:buClr>
                <a:srgbClr val="FF0000"/>
              </a:buClr>
              <a:buSzPct val="80000"/>
            </a:pPr>
            <a:r>
              <a:rPr lang="zh-TW" altLang="en-US" dirty="0" smtClean="0">
                <a:solidFill>
                  <a:srgbClr val="FF66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桌長匯整重點</a:t>
            </a:r>
            <a:endParaRPr lang="en-US" altLang="zh-TW" dirty="0" smtClean="0">
              <a:solidFill>
                <a:srgbClr val="FF66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15900" indent="-215900" algn="ctr">
              <a:buClr>
                <a:srgbClr val="FF0000"/>
              </a:buClr>
              <a:buSzPct val="80000"/>
            </a:pPr>
            <a:r>
              <a:rPr lang="zh-TW" altLang="en-US" dirty="0" smtClean="0">
                <a:solidFill>
                  <a:srgbClr val="FF66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並分享</a:t>
            </a:r>
            <a:endParaRPr lang="en-US" altLang="zh-TW" dirty="0">
              <a:solidFill>
                <a:srgbClr val="FF66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084263" y="2609482"/>
            <a:ext cx="494607" cy="156719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主</a:t>
            </a:r>
            <a:endParaRPr lang="en-US" altLang="zh-TW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  <a:p>
            <a:pPr algn="ctr"/>
            <a:r>
              <a:rPr lang="zh-TW" alt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題</a:t>
            </a:r>
            <a:endParaRPr lang="en-US" altLang="zh-TW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  <a:p>
            <a:pPr algn="ctr"/>
            <a:r>
              <a:rPr lang="zh-TW" alt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一</a:t>
            </a:r>
            <a:endParaRPr lang="zh-TW" altLang="en-US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50" name="橢圓 49"/>
          <p:cNvSpPr/>
          <p:nvPr/>
        </p:nvSpPr>
        <p:spPr>
          <a:xfrm>
            <a:off x="1491962" y="2564904"/>
            <a:ext cx="517518" cy="51751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桌長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51" name="橢圓 50"/>
          <p:cNvSpPr/>
          <p:nvPr/>
        </p:nvSpPr>
        <p:spPr>
          <a:xfrm>
            <a:off x="1491962" y="3134294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52" name="橢圓 51"/>
          <p:cNvSpPr/>
          <p:nvPr/>
        </p:nvSpPr>
        <p:spPr>
          <a:xfrm>
            <a:off x="1491962" y="3703627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2630628" y="2564933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48" name="橢圓 47"/>
          <p:cNvSpPr/>
          <p:nvPr/>
        </p:nvSpPr>
        <p:spPr>
          <a:xfrm>
            <a:off x="2630628" y="3134323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49" name="橢圓 48"/>
          <p:cNvSpPr/>
          <p:nvPr/>
        </p:nvSpPr>
        <p:spPr>
          <a:xfrm>
            <a:off x="2630628" y="3703656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4937025" y="2603478"/>
            <a:ext cx="494607" cy="156719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主</a:t>
            </a:r>
            <a:endParaRPr lang="en-US" altLang="zh-TW" sz="20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  <a:p>
            <a:pPr algn="ctr"/>
            <a:r>
              <a:rPr lang="zh-TW" altLang="en-US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題</a:t>
            </a:r>
            <a:endParaRPr lang="en-US" altLang="zh-TW" sz="20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  <a:p>
            <a:pPr algn="ctr"/>
            <a:r>
              <a:rPr lang="zh-TW" altLang="en-US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二</a:t>
            </a:r>
            <a:endParaRPr lang="zh-TW" altLang="en-US" sz="2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79" name="橢圓 78"/>
          <p:cNvSpPr/>
          <p:nvPr/>
        </p:nvSpPr>
        <p:spPr>
          <a:xfrm>
            <a:off x="4344724" y="2558900"/>
            <a:ext cx="517518" cy="5175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桌長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80" name="橢圓 79"/>
          <p:cNvSpPr/>
          <p:nvPr/>
        </p:nvSpPr>
        <p:spPr>
          <a:xfrm>
            <a:off x="4344724" y="3128290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81" name="橢圓 80"/>
          <p:cNvSpPr/>
          <p:nvPr/>
        </p:nvSpPr>
        <p:spPr>
          <a:xfrm>
            <a:off x="4344724" y="3697623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76" name="橢圓 75"/>
          <p:cNvSpPr/>
          <p:nvPr/>
        </p:nvSpPr>
        <p:spPr>
          <a:xfrm>
            <a:off x="5483390" y="2558929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77" name="橢圓 76"/>
          <p:cNvSpPr/>
          <p:nvPr/>
        </p:nvSpPr>
        <p:spPr>
          <a:xfrm>
            <a:off x="5483390" y="3128319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78" name="橢圓 77"/>
          <p:cNvSpPr/>
          <p:nvPr/>
        </p:nvSpPr>
        <p:spPr>
          <a:xfrm>
            <a:off x="5483390" y="3697652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3466367" y="4524670"/>
            <a:ext cx="494607" cy="1567199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主</a:t>
            </a:r>
            <a:endParaRPr lang="en-US" altLang="zh-TW" sz="20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  <a:p>
            <a:pPr algn="ctr"/>
            <a:r>
              <a:rPr lang="zh-TW" altLang="en-US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題</a:t>
            </a:r>
            <a:endParaRPr lang="en-US" altLang="zh-TW" sz="20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  <a:p>
            <a:pPr algn="ctr"/>
            <a:r>
              <a:rPr lang="zh-TW" altLang="en-US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三</a:t>
            </a:r>
            <a:endParaRPr lang="zh-TW" altLang="en-US" sz="2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90" name="橢圓 89"/>
          <p:cNvSpPr/>
          <p:nvPr/>
        </p:nvSpPr>
        <p:spPr>
          <a:xfrm>
            <a:off x="2874066" y="4480092"/>
            <a:ext cx="517518" cy="51751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桌長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91" name="橢圓 90"/>
          <p:cNvSpPr/>
          <p:nvPr/>
        </p:nvSpPr>
        <p:spPr>
          <a:xfrm>
            <a:off x="2874066" y="5049482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92" name="橢圓 91"/>
          <p:cNvSpPr/>
          <p:nvPr/>
        </p:nvSpPr>
        <p:spPr>
          <a:xfrm>
            <a:off x="2874066" y="5618815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86" name="橢圓 85"/>
          <p:cNvSpPr/>
          <p:nvPr/>
        </p:nvSpPr>
        <p:spPr>
          <a:xfrm>
            <a:off x="4012732" y="4480121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solidFill>
                  <a:schemeClr val="tx1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solidFill>
                <a:schemeClr val="tx1"/>
              </a:solidFill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87" name="橢圓 86"/>
          <p:cNvSpPr/>
          <p:nvPr/>
        </p:nvSpPr>
        <p:spPr>
          <a:xfrm>
            <a:off x="4012732" y="5049511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4012732" y="5618844"/>
            <a:ext cx="517518" cy="5175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組員</a:t>
            </a: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 rot="5400000" flipV="1">
            <a:off x="7588452" y="3792862"/>
            <a:ext cx="397811" cy="468000"/>
            <a:chOff x="8125667" y="2691706"/>
            <a:chExt cx="263015" cy="531407"/>
          </a:xfrm>
        </p:grpSpPr>
        <p:sp>
          <p:nvSpPr>
            <p:cNvPr id="42" name="向右箭號 41"/>
            <p:cNvSpPr/>
            <p:nvPr/>
          </p:nvSpPr>
          <p:spPr>
            <a:xfrm rot="16200000">
              <a:off x="8108639" y="2711432"/>
              <a:ext cx="299770" cy="260317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向右箭號 42"/>
            <p:cNvSpPr/>
            <p:nvPr/>
          </p:nvSpPr>
          <p:spPr>
            <a:xfrm rot="5400000">
              <a:off x="8105941" y="2943069"/>
              <a:ext cx="299770" cy="260317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4" name="群組 115"/>
          <p:cNvGrpSpPr/>
          <p:nvPr/>
        </p:nvGrpSpPr>
        <p:grpSpPr>
          <a:xfrm>
            <a:off x="8057412" y="3466166"/>
            <a:ext cx="1060353" cy="1080001"/>
            <a:chOff x="295936" y="2857091"/>
            <a:chExt cx="1243623" cy="1152000"/>
          </a:xfrm>
        </p:grpSpPr>
        <p:sp>
          <p:nvSpPr>
            <p:cNvPr id="56" name="橢圓 55"/>
            <p:cNvSpPr/>
            <p:nvPr/>
          </p:nvSpPr>
          <p:spPr>
            <a:xfrm>
              <a:off x="295936" y="2857091"/>
              <a:ext cx="1240832" cy="1152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298727" y="2889646"/>
              <a:ext cx="1240832" cy="108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0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回饋</a:t>
              </a:r>
              <a:endParaRPr lang="en-US" altLang="zh-TW" sz="30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1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31181 -7.40741E-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2.59259E-6 L 0.31094 -2.59259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3.33333E-6 L -0.18819 3.33333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92 L 0.0283 0.2782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14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37 L 0.16059 -0.1979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10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625 L -0.03611 0.117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6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37 L 0.1618 -0.1166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6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-0.16059 0.1997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1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185 L -0.27413 -0.1967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" y="-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139 L 0.15295 0.2807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" y="14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37 L -0.15156 -0.3652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-18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278 L 0.16146 -0.3648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18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023 L -0.30937 -0.088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-4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741 L -0.3118 0.17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8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324 L 0.15451 0.2826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6" grpId="0"/>
      <p:bldP spid="127" grpId="0" animBg="1"/>
      <p:bldP spid="131" grpId="0"/>
      <p:bldP spid="51" grpId="0" animBg="1"/>
      <p:bldP spid="51" grpId="1" animBg="1"/>
      <p:bldP spid="52" grpId="0" animBg="1"/>
      <p:bldP spid="52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80" grpId="0" animBg="1"/>
      <p:bldP spid="80" grpId="1" animBg="1"/>
      <p:bldP spid="81" grpId="0" animBg="1"/>
      <p:bldP spid="81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91" grpId="0" animBg="1"/>
      <p:bldP spid="91" grpId="1" animBg="1"/>
      <p:bldP spid="92" grpId="0" animBg="1"/>
      <p:bldP spid="92" grpId="1" animBg="1"/>
      <p:bldP spid="86" grpId="0" animBg="1"/>
      <p:bldP spid="86" grpId="1" animBg="1"/>
      <p:bldP spid="87" grpId="0" animBg="1"/>
      <p:bldP spid="87" grpId="1" animBg="1"/>
      <p:bldP spid="89" grpId="0" animBg="1"/>
      <p:bldP spid="89" grpId="1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64807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2800" dirty="0" smtClean="0">
                <a:solidFill>
                  <a:schemeClr val="tx1"/>
                </a:solidFill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庭下</a:t>
            </a:r>
            <a:r>
              <a:rPr lang="zh-TW" altLang="en-US" sz="2800" dirty="0" smtClean="0">
                <a:solidFill>
                  <a:srgbClr val="FF0000"/>
                </a:solidFill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如</a:t>
            </a:r>
            <a:r>
              <a:rPr lang="zh-TW" altLang="en-US" sz="2800" dirty="0" smtClean="0">
                <a:solidFill>
                  <a:schemeClr val="tx1"/>
                </a:solidFill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積水空明，水中藻荇交橫，蓋</a:t>
            </a:r>
            <a:r>
              <a:rPr lang="zh-TW" altLang="en-US" sz="2800" dirty="0" smtClean="0">
                <a:solidFill>
                  <a:srgbClr val="FF0000"/>
                </a:solidFill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竹柏</a:t>
            </a:r>
            <a:r>
              <a:rPr lang="zh-TW" altLang="en-US" sz="2800" dirty="0" smtClean="0">
                <a:solidFill>
                  <a:schemeClr val="tx1"/>
                </a:solidFill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>影也</a:t>
            </a:r>
            <a:r>
              <a:rPr lang="en-US" altLang="zh-TW" sz="2800" dirty="0" smtClean="0"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  <a:t/>
            </a:r>
            <a:br>
              <a:rPr lang="en-US" altLang="zh-TW" sz="2800" dirty="0" smtClean="0">
                <a:latin typeface="華康正顏楷體W5(P)" panose="03000500000000000000" pitchFamily="66" charset="-120"/>
                <a:ea typeface="華康正顏楷體W5(P)" panose="03000500000000000000" pitchFamily="66" charset="-120"/>
              </a:rPr>
            </a:br>
            <a:r>
              <a:rPr lang="zh-TW" altLang="en-US" sz="2800" dirty="0" smtClean="0"/>
              <a:t>畫作顯示學生有不少錯誤理解（水池丶花朵等）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教師再一一釐清，真是有趣又有效的教學法！</a:t>
            </a:r>
            <a:endParaRPr lang="zh-TW" altLang="en-US" sz="2800" dirty="0"/>
          </a:p>
        </p:txBody>
      </p:sp>
      <p:pic>
        <p:nvPicPr>
          <p:cNvPr id="6" name="圖片 5" descr="承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7348"/>
          <a:stretch>
            <a:fillRect/>
          </a:stretch>
        </p:blipFill>
        <p:spPr>
          <a:xfrm>
            <a:off x="4801832" y="1916832"/>
            <a:ext cx="3240360" cy="20718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圖片 6" descr="承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9546"/>
          <a:stretch>
            <a:fillRect/>
          </a:stretch>
        </p:blipFill>
        <p:spPr>
          <a:xfrm>
            <a:off x="4801832" y="4132476"/>
            <a:ext cx="3240360" cy="223467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內容版面配置區 8" descr="承3.jp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770" y="1905190"/>
            <a:ext cx="3240360" cy="446196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563888" y="6367150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09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600" dirty="0" smtClean="0"/>
              <a:t>創意作品 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神經傳導桌遊</a:t>
            </a:r>
            <a:r>
              <a:rPr lang="en-US" altLang="zh-TW" sz="3600" dirty="0" smtClean="0"/>
              <a:t>)</a:t>
            </a:r>
            <a:br>
              <a:rPr lang="en-US" altLang="zh-TW" sz="3600" dirty="0" smtClean="0"/>
            </a:br>
            <a:r>
              <a:rPr lang="zh-TW" altLang="en-US" sz="3600" dirty="0" smtClean="0"/>
              <a:t>澎湖縣湖西國中王麗玲老師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生物</a:t>
            </a:r>
            <a:r>
              <a:rPr lang="en-US" altLang="zh-TW" sz="3600" dirty="0" smtClean="0"/>
              <a:t>)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endParaRPr lang="zh-TW" altLang="en-US" sz="3200" dirty="0">
              <a:solidFill>
                <a:schemeClr val="tx1"/>
              </a:solidFill>
              <a:latin typeface="華康儷中黑(P)" panose="020B0500000000000000" pitchFamily="34" charset="-120"/>
              <a:ea typeface="華康儷中黑(P)" panose="020B0500000000000000" pitchFamily="34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500" t="29354" r="25113" b="9254"/>
          <a:stretch>
            <a:fillRect/>
          </a:stretch>
        </p:blipFill>
        <p:spPr bwMode="auto">
          <a:xfrm>
            <a:off x="954016" y="1982311"/>
            <a:ext cx="3672408" cy="452015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874" t="26250" r="29012" b="7896"/>
          <a:stretch>
            <a:fillRect/>
          </a:stretch>
        </p:blipFill>
        <p:spPr bwMode="auto">
          <a:xfrm>
            <a:off x="5004048" y="1949701"/>
            <a:ext cx="2928935" cy="456020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" name="矩形 2"/>
          <p:cNvSpPr/>
          <p:nvPr/>
        </p:nvSpPr>
        <p:spPr>
          <a:xfrm>
            <a:off x="954016" y="14726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>合學策略：共同學習法</a:t>
            </a:r>
            <a:r>
              <a:rPr lang="en-US" altLang="zh-TW" sz="2800" dirty="0">
                <a:latin typeface="華康儷中黑(P)" panose="020B0500000000000000" pitchFamily="34" charset="-120"/>
                <a:ea typeface="華康儷中黑(P)" panose="020B0500000000000000" pitchFamily="34" charset="-120"/>
              </a:rPr>
              <a:t/>
            </a:r>
            <a:br>
              <a:rPr lang="en-US" altLang="zh-TW" sz="2800" dirty="0">
                <a:latin typeface="華康儷中黑(P)" panose="020B0500000000000000" pitchFamily="34" charset="-120"/>
                <a:ea typeface="華康儷中黑(P)" panose="020B0500000000000000" pitchFamily="34" charset="-120"/>
              </a:rPr>
            </a:b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448251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308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964488" cy="1143000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依據教師所佈情境，小組討論是否為反射動作、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動作是發生在頭部以上或頸部以下等條件，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以決定神經傳導路徑並用牌卡排出</a:t>
            </a:r>
            <a:endParaRPr lang="zh-TW" altLang="en-US" sz="32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375" t="25619" r="19375" b="9254"/>
          <a:stretch>
            <a:fillRect/>
          </a:stretch>
        </p:blipFill>
        <p:spPr bwMode="auto">
          <a:xfrm>
            <a:off x="444512" y="1888784"/>
            <a:ext cx="3271294" cy="458112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750" t="34605" r="19957" b="20920"/>
          <a:stretch>
            <a:fillRect/>
          </a:stretch>
        </p:blipFill>
        <p:spPr bwMode="auto">
          <a:xfrm>
            <a:off x="3828888" y="1883336"/>
            <a:ext cx="4907413" cy="458112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383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24" y="26064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教師觀察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紐西蘭</a:t>
            </a:r>
            <a:r>
              <a:rPr lang="en-US" altLang="zh-TW" dirty="0"/>
              <a:t>Parnell District School Ms. Lin (</a:t>
            </a:r>
            <a:r>
              <a:rPr lang="zh-TW" altLang="en-US" dirty="0"/>
              <a:t>華語文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61928" y="1414016"/>
            <a:ext cx="8784976" cy="511256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sz="2800" dirty="0" smtClean="0"/>
              <a:t>Ms. Lin</a:t>
            </a:r>
            <a:r>
              <a:rPr lang="zh-TW" altLang="zh-TW" sz="2800" dirty="0" smtClean="0"/>
              <a:t>將</a:t>
            </a:r>
            <a:r>
              <a:rPr lang="zh-TW" altLang="en-US" sz="2800" dirty="0" smtClean="0"/>
              <a:t>全班</a:t>
            </a:r>
            <a:r>
              <a:rPr lang="zh-TW" altLang="zh-TW" sz="2800" dirty="0" smtClean="0"/>
              <a:t>學生分為計程車司機與乘客兩組，每人抽一張本地旅館的名</a:t>
            </a:r>
            <a:r>
              <a:rPr lang="zh-TW" altLang="en-US" sz="2800" dirty="0" smtClean="0"/>
              <a:t>牌卡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約</a:t>
            </a:r>
            <a:r>
              <a:rPr lang="en-US" altLang="zh-TW" sz="2800" dirty="0" smtClean="0"/>
              <a:t>8</a:t>
            </a:r>
            <a:r>
              <a:rPr lang="zh-TW" altLang="en-US" sz="2800" dirty="0" smtClean="0"/>
              <a:t>家</a:t>
            </a:r>
            <a:r>
              <a:rPr lang="en-US" altLang="zh-TW" sz="2800" dirty="0" smtClean="0"/>
              <a:t>)</a:t>
            </a:r>
          </a:p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dirty="0" smtClean="0"/>
              <a:t>乘客要</a:t>
            </a:r>
            <a:r>
              <a:rPr lang="zh-TW" altLang="en-US" sz="2800" dirty="0" smtClean="0"/>
              <a:t>主動</a:t>
            </a:r>
            <a:r>
              <a:rPr lang="zh-TW" altLang="zh-TW" sz="2800" dirty="0" smtClean="0"/>
              <a:t>開口以中文</a:t>
            </a:r>
            <a:r>
              <a:rPr lang="zh-TW" altLang="en-US" sz="2800" dirty="0" smtClean="0"/>
              <a:t>詢</a:t>
            </a:r>
            <a:r>
              <a:rPr lang="zh-TW" altLang="zh-TW" sz="2800" dirty="0" smtClean="0"/>
              <a:t>問司機「計</a:t>
            </a:r>
            <a:r>
              <a:rPr lang="zh-TW" altLang="en-US" sz="2800" dirty="0" smtClean="0"/>
              <a:t>程</a:t>
            </a:r>
            <a:r>
              <a:rPr lang="zh-TW" altLang="zh-TW" sz="2800" dirty="0" smtClean="0"/>
              <a:t>車，請帶我到○○旅館」，如乘客說的旅館</a:t>
            </a:r>
            <a:r>
              <a:rPr lang="zh-TW" altLang="en-US" sz="2800" dirty="0" smtClean="0"/>
              <a:t>名稱與</a:t>
            </a:r>
            <a:r>
              <a:rPr lang="zh-TW" altLang="zh-TW" sz="2800" dirty="0" smtClean="0"/>
              <a:t>司機</a:t>
            </a:r>
            <a:r>
              <a:rPr lang="zh-TW" altLang="en-US" sz="2800" dirty="0" smtClean="0"/>
              <a:t>手中的</a:t>
            </a:r>
            <a:r>
              <a:rPr lang="zh-TW" altLang="zh-TW" sz="2800" dirty="0" smtClean="0"/>
              <a:t>旅館</a:t>
            </a:r>
            <a:r>
              <a:rPr lang="zh-TW" altLang="en-US" sz="2800" dirty="0" smtClean="0"/>
              <a:t>名稱相同，</a:t>
            </a:r>
            <a:r>
              <a:rPr lang="zh-TW" altLang="zh-TW" sz="2800" dirty="0" smtClean="0"/>
              <a:t>則司機答「好」兩人一起坐下</a:t>
            </a:r>
            <a:r>
              <a:rPr lang="zh-TW" altLang="en-US" sz="2800" dirty="0" smtClean="0"/>
              <a:t>；</a:t>
            </a:r>
            <a:r>
              <a:rPr lang="zh-TW" altLang="zh-TW" sz="2800" dirty="0" smtClean="0"/>
              <a:t>否則司機</a:t>
            </a:r>
            <a:r>
              <a:rPr lang="zh-TW" altLang="en-US" sz="2800" dirty="0" smtClean="0"/>
              <a:t>說</a:t>
            </a:r>
            <a:r>
              <a:rPr lang="zh-TW" altLang="zh-TW" sz="2800" dirty="0" smtClean="0"/>
              <a:t>「</a:t>
            </a:r>
            <a:r>
              <a:rPr lang="zh-TW" altLang="en-US" sz="2800" dirty="0" smtClean="0"/>
              <a:t>不</a:t>
            </a:r>
            <a:r>
              <a:rPr lang="zh-TW" altLang="zh-TW" sz="2800" dirty="0" smtClean="0"/>
              <a:t>好」</a:t>
            </a:r>
            <a:r>
              <a:rPr lang="zh-TW" altLang="en-US" sz="2800" dirty="0" smtClean="0"/>
              <a:t>，</a:t>
            </a:r>
            <a:r>
              <a:rPr lang="zh-TW" altLang="zh-TW" sz="2800" dirty="0" smtClean="0"/>
              <a:t>雙方分頭再找自己的正確配對</a:t>
            </a:r>
            <a:endParaRPr lang="en-US" altLang="zh-TW" sz="2800" dirty="0" smtClean="0"/>
          </a:p>
        </p:txBody>
      </p:sp>
      <p:pic>
        <p:nvPicPr>
          <p:cNvPr id="6" name="內容版面配置區 3" descr="IMG_8947.jpg"/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048" t="58147" r="9524" b="19460"/>
          <a:stretch>
            <a:fillRect/>
          </a:stretch>
        </p:blipFill>
        <p:spPr>
          <a:xfrm>
            <a:off x="395536" y="4149080"/>
            <a:ext cx="8424936" cy="249589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541204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46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IMG_894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2708920"/>
            <a:ext cx="7802404" cy="372466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8" name="矩形 7"/>
          <p:cNvSpPr/>
          <p:nvPr/>
        </p:nvSpPr>
        <p:spPr>
          <a:xfrm>
            <a:off x="339440" y="1340768"/>
            <a:ext cx="8892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結束後，</a:t>
            </a: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交換身份</a:t>
            </a:r>
            <a:r>
              <a:rPr lang="zh-TW" altLang="en-US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進行</a:t>
            </a: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下一輪</a:t>
            </a:r>
            <a:r>
              <a:rPr lang="zh-TW" altLang="en-US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問答配對</a:t>
            </a:r>
            <a:endParaRPr lang="en-US" altLang="zh-TW" sz="2800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360363" indent="-360363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學生很投入</a:t>
            </a:r>
            <a:r>
              <a:rPr lang="zh-TW" altLang="en-US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此</a:t>
            </a: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角色扮演</a:t>
            </a:r>
            <a:r>
              <a:rPr lang="zh-TW" altLang="en-US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活動</a:t>
            </a: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，教師觀察學生的口說</a:t>
            </a:r>
            <a:r>
              <a:rPr lang="en-US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表現</a:t>
            </a:r>
            <a:r>
              <a:rPr lang="zh-TW" altLang="en-US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並給予回饋</a:t>
            </a:r>
            <a:r>
              <a:rPr lang="en-US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(2014.8.8</a:t>
            </a:r>
            <a:r>
              <a:rPr lang="zh-TW" altLang="en-US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課觀</a:t>
            </a:r>
            <a:r>
              <a:rPr lang="en-US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sz="2800" dirty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110726" y="153472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教師觀察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紐西蘭</a:t>
            </a:r>
            <a:r>
              <a:rPr lang="en-US" altLang="zh-TW" dirty="0"/>
              <a:t>Parnell District School Ms. Lin (</a:t>
            </a:r>
            <a:r>
              <a:rPr lang="zh-TW" altLang="en-US" dirty="0"/>
              <a:t>華語文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154</a:t>
            </a:fld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23928" y="4149080"/>
            <a:ext cx="360040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292080" y="5373216"/>
            <a:ext cx="360040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596336" y="5445224"/>
            <a:ext cx="360040" cy="144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6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dirty="0" smtClean="0"/>
              <a:t>專題製作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國北教大教育系田耐青老師 </a:t>
            </a:r>
            <a:r>
              <a:rPr lang="en-US" altLang="zh-TW" dirty="0" smtClean="0"/>
              <a:t>(</a:t>
            </a:r>
            <a:r>
              <a:rPr lang="zh-TW" altLang="en-US" dirty="0" smtClean="0"/>
              <a:t>教學原理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745" t="23791" r="12022" b="9189"/>
          <a:stretch>
            <a:fillRect/>
          </a:stretch>
        </p:blipFill>
        <p:spPr bwMode="auto">
          <a:xfrm>
            <a:off x="1475656" y="1196752"/>
            <a:ext cx="6048672" cy="523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65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學生作品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875" t="20335" r="2198" b="23150"/>
          <a:stretch>
            <a:fillRect/>
          </a:stretch>
        </p:blipFill>
        <p:spPr bwMode="auto">
          <a:xfrm>
            <a:off x="611560" y="1196752"/>
            <a:ext cx="790837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635896" y="6490171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45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下課前有評量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評量內容就是這一堂課的教學內容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激勵學生努力投入課堂學習</a:t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5304" y="2492896"/>
            <a:ext cx="8380976" cy="342500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Clr>
                <a:srgbClr val="FF0000"/>
              </a:buClr>
              <a:buSzPct val="80000"/>
              <a:buNone/>
            </a:pPr>
            <a:r>
              <a:rPr lang="zh-TW" altLang="en-US" sz="3000" dirty="0" smtClean="0">
                <a:solidFill>
                  <a:srgbClr val="FF0000"/>
                </a:solidFill>
              </a:rPr>
              <a:t>符合</a:t>
            </a:r>
            <a:r>
              <a:rPr lang="en-US" altLang="zh-TW" sz="3000" dirty="0" smtClean="0">
                <a:solidFill>
                  <a:srgbClr val="FF0000"/>
                </a:solidFill>
              </a:rPr>
              <a:t>Keller’s ARCS </a:t>
            </a:r>
            <a:r>
              <a:rPr lang="zh-TW" altLang="en-US" sz="3000" dirty="0" smtClean="0">
                <a:solidFill>
                  <a:srgbClr val="FF0000"/>
                </a:solidFill>
              </a:rPr>
              <a:t>動機模式的四元素</a:t>
            </a:r>
            <a:endParaRPr lang="en-US" altLang="zh-TW" sz="3000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sz="3000" dirty="0" smtClean="0"/>
              <a:t>Attention: </a:t>
            </a:r>
            <a:r>
              <a:rPr lang="zh-TW" altLang="en-US" sz="3000" dirty="0" smtClean="0"/>
              <a:t>「要考」自然吸引學生注意</a:t>
            </a:r>
            <a:endParaRPr lang="en-US" altLang="zh-TW" sz="30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sz="3000" dirty="0" smtClean="0"/>
              <a:t>Relevance: </a:t>
            </a:r>
            <a:r>
              <a:rPr lang="zh-TW" altLang="en-US" sz="3000" dirty="0" smtClean="0"/>
              <a:t>上課內容與下課前的小考息息相關</a:t>
            </a:r>
            <a:endParaRPr lang="en-US" altLang="zh-TW" sz="30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sz="3000" dirty="0" smtClean="0"/>
              <a:t>Confidence: </a:t>
            </a:r>
            <a:r>
              <a:rPr lang="zh-TW" altLang="en-US" sz="3000" dirty="0" smtClean="0"/>
              <a:t>只要課前預習、上課投入就能考好</a:t>
            </a:r>
            <a:endParaRPr lang="en-US" altLang="zh-TW" sz="3000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sz="3000" dirty="0" smtClean="0"/>
              <a:t>Satisfaction: </a:t>
            </a:r>
            <a:r>
              <a:rPr lang="zh-TW" altLang="en-US" sz="3000" dirty="0"/>
              <a:t>學</a:t>
            </a:r>
            <a:r>
              <a:rPr lang="zh-TW" altLang="en-US" sz="3000" dirty="0" smtClean="0"/>
              <a:t>完就考，即時檢討，立即增強</a:t>
            </a:r>
            <a:endParaRPr lang="zh-TW" altLang="en-US" sz="30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64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36912"/>
            <a:ext cx="9144000" cy="47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algn="ctr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tabLst>
                <a:tab pos="715963" algn="l"/>
              </a:tabLst>
            </a:pPr>
            <a:r>
              <a:rPr lang="zh-TW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我還有哪些評量和獎勵的作法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或構想</a:t>
            </a:r>
            <a:r>
              <a:rPr lang="en-US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?</a:t>
            </a:r>
            <a:endParaRPr lang="zh-TW" altLang="zh-TW" sz="3600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0076" y="850464"/>
            <a:ext cx="8156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「分組合作學習咖啡館」</a:t>
            </a:r>
            <a:r>
              <a:rPr lang="en-US" altLang="zh-TW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~</a:t>
            </a:r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私房分享</a:t>
            </a:r>
            <a:endParaRPr lang="zh-TW" altLang="en-US" sz="4000" dirty="0">
              <a:solidFill>
                <a:srgbClr val="3333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7704" y="364502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歡迎動動腦、無私分享 ！</a:t>
            </a:r>
            <a:endParaRPr lang="en-US" altLang="zh-TW" sz="36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590528" y="6477719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158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41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ctrTitle"/>
          </p:nvPr>
        </p:nvSpPr>
        <p:spPr>
          <a:xfrm>
            <a:off x="502411" y="2130425"/>
            <a:ext cx="8062664" cy="1470025"/>
          </a:xfrm>
        </p:spPr>
        <p:txBody>
          <a:bodyPr/>
          <a:lstStyle/>
          <a:p>
            <a:pPr eaLnBrk="1" hangingPunct="1"/>
            <a:r>
              <a:rPr lang="zh-TW" altLang="zh-TW" dirty="0"/>
              <a:t>降龍十八掌</a:t>
            </a:r>
            <a:r>
              <a:rPr lang="zh-TW" altLang="zh-TW" dirty="0" smtClean="0"/>
              <a:t>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>
                <a:solidFill>
                  <a:srgbClr val="FF0000"/>
                </a:solidFill>
              </a:rPr>
              <a:t>以</a:t>
            </a:r>
            <a:r>
              <a:rPr lang="zh-TW" altLang="zh-TW" dirty="0">
                <a:solidFill>
                  <a:srgbClr val="FF0000"/>
                </a:solidFill>
              </a:rPr>
              <a:t>分組合作學習實踐差異化教學</a:t>
            </a:r>
            <a:endParaRPr lang="zh-TW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124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sz="2800" dirty="0" smtClean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撰稿</a:t>
            </a:r>
            <a:r>
              <a:rPr lang="zh-TW" altLang="en-US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：王金國 教授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707904" y="6464771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98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向右箭號 12"/>
          <p:cNvSpPr/>
          <p:nvPr/>
        </p:nvSpPr>
        <p:spPr>
          <a:xfrm>
            <a:off x="2156420" y="3716952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/>
          <p:cNvGrpSpPr/>
          <p:nvPr/>
        </p:nvGrpSpPr>
        <p:grpSpPr>
          <a:xfrm>
            <a:off x="644252" y="3212976"/>
            <a:ext cx="1440000" cy="1440000"/>
            <a:chOff x="827584" y="1412776"/>
            <a:chExt cx="1440000" cy="1440000"/>
          </a:xfrm>
        </p:grpSpPr>
        <p:sp>
          <p:nvSpPr>
            <p:cNvPr id="69" name="橢圓 68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927168" y="1594167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講述</a:t>
              </a:r>
              <a:endPara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群組 71"/>
          <p:cNvGrpSpPr/>
          <p:nvPr/>
        </p:nvGrpSpPr>
        <p:grpSpPr>
          <a:xfrm>
            <a:off x="2948668" y="3212976"/>
            <a:ext cx="1440000" cy="1440000"/>
            <a:chOff x="827584" y="1412776"/>
            <a:chExt cx="1440000" cy="1440000"/>
          </a:xfrm>
        </p:grpSpPr>
        <p:sp>
          <p:nvSpPr>
            <p:cNvPr id="79" name="橢圓 78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80" name="文字方塊 79"/>
            <p:cNvSpPr txBox="1"/>
            <p:nvPr/>
          </p:nvSpPr>
          <p:spPr>
            <a:xfrm>
              <a:off x="1034517" y="1594167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1202234" y="4161165"/>
            <a:ext cx="32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zh-TW" altLang="en-US" sz="2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452724" y="4365104"/>
            <a:ext cx="324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TW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23" name="流程圖: 替代處理程序 22"/>
          <p:cNvSpPr/>
          <p:nvPr/>
        </p:nvSpPr>
        <p:spPr>
          <a:xfrm>
            <a:off x="1837027" y="1133796"/>
            <a:ext cx="2070616" cy="527804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36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探究學習</a:t>
            </a:r>
            <a:endParaRPr lang="en-US" altLang="zh-TW" sz="36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左大括弧 14"/>
          <p:cNvSpPr/>
          <p:nvPr/>
        </p:nvSpPr>
        <p:spPr>
          <a:xfrm>
            <a:off x="4748708" y="2060848"/>
            <a:ext cx="557777" cy="3515688"/>
          </a:xfrm>
          <a:prstGeom prst="leftBrace">
            <a:avLst>
              <a:gd name="adj1" fmla="val 118817"/>
              <a:gd name="adj2" fmla="val 51114"/>
            </a:avLst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5436096" y="1700808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團體探究</a:t>
            </a:r>
            <a:r>
              <a:rPr lang="zh-TW" altLang="en-US" sz="3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法</a:t>
            </a:r>
            <a:endParaRPr lang="en-US" altLang="zh-TW" sz="3200" dirty="0" smtClean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Group Investigation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508750" y="3699029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拼圖法</a:t>
            </a:r>
            <a:endParaRPr lang="en-US" altLang="zh-TW" sz="3200" dirty="0" smtClean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Jigsaw</a:t>
            </a:r>
            <a:endParaRPr lang="zh-TW" altLang="en-US" sz="2400" dirty="0">
              <a:solidFill>
                <a:srgbClr val="0000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581404" y="4725144"/>
            <a:ext cx="2735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拼圖</a:t>
            </a:r>
            <a:r>
              <a:rPr lang="zh-TW" altLang="en-US" sz="3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法變化式</a:t>
            </a:r>
            <a:endParaRPr lang="en-US" altLang="zh-TW" sz="3200" dirty="0" smtClean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Jigsaw</a:t>
            </a:r>
            <a:endParaRPr lang="zh-TW" altLang="en-US" sz="2400" dirty="0">
              <a:solidFill>
                <a:srgbClr val="0000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endParaRPr lang="zh-TW" altLang="en-US" sz="2400" dirty="0">
              <a:solidFill>
                <a:srgbClr val="0000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508104" y="2708920"/>
            <a:ext cx="2901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共同學習法</a:t>
            </a: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Learning Together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endParaRPr lang="zh-TW" altLang="en-US" sz="32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535292" y="4904837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學生為主體</a:t>
            </a:r>
            <a:endParaRPr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642980" y="5517232"/>
            <a:ext cx="677108" cy="7920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…</a:t>
            </a:r>
            <a:endParaRPr lang="zh-TW" altLang="en-US" sz="32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7426" y="233215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</a:p>
        </p:txBody>
      </p:sp>
      <p:sp>
        <p:nvSpPr>
          <p:cNvPr id="26" name="標題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一</a:t>
            </a:r>
            <a:r>
              <a:rPr lang="zh-TW" altLang="en-US" sz="3600" dirty="0" smtClean="0"/>
              <a:t>宗化萬</a:t>
            </a:r>
            <a:r>
              <a:rPr lang="zh-TW" altLang="en-US" sz="3600" dirty="0"/>
              <a:t>法～</a:t>
            </a:r>
            <a:r>
              <a:rPr lang="zh-TW" altLang="en-US" sz="3600" dirty="0" smtClean="0"/>
              <a:t>靈活</a:t>
            </a:r>
            <a:r>
              <a:rPr lang="zh-TW" altLang="en-US" sz="3600" dirty="0"/>
              <a:t>運用</a:t>
            </a:r>
            <a:r>
              <a:rPr lang="zh-TW" altLang="en-US" sz="2800" dirty="0"/>
              <a:t>「</a:t>
            </a:r>
            <a:r>
              <a:rPr lang="zh-TW" altLang="en-US" sz="3600" dirty="0"/>
              <a:t>分組合作學習</a:t>
            </a:r>
            <a:r>
              <a:rPr lang="zh-TW" altLang="en-US" sz="2400" dirty="0"/>
              <a:t>」</a:t>
            </a:r>
            <a:r>
              <a:rPr lang="zh-TW" altLang="en-US" sz="3600" dirty="0"/>
              <a:t>要素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-716" y="112368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24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15" grpId="0" animBg="1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看到了什麼？</a:t>
            </a:r>
            <a:endParaRPr lang="zh-TW" altLang="en-US" dirty="0"/>
          </a:p>
        </p:txBody>
      </p:sp>
      <p:sp>
        <p:nvSpPr>
          <p:cNvPr id="34" name="笑臉 33"/>
          <p:cNvSpPr/>
          <p:nvPr/>
        </p:nvSpPr>
        <p:spPr>
          <a:xfrm>
            <a:off x="6481239" y="4049180"/>
            <a:ext cx="884623" cy="936104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笑臉 34"/>
          <p:cNvSpPr/>
          <p:nvPr/>
        </p:nvSpPr>
        <p:spPr>
          <a:xfrm>
            <a:off x="2955870" y="1086301"/>
            <a:ext cx="884623" cy="1239337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笑臉 35"/>
          <p:cNvSpPr/>
          <p:nvPr/>
        </p:nvSpPr>
        <p:spPr>
          <a:xfrm>
            <a:off x="4100992" y="1237918"/>
            <a:ext cx="1038383" cy="936104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笑臉 39"/>
          <p:cNvSpPr/>
          <p:nvPr/>
        </p:nvSpPr>
        <p:spPr>
          <a:xfrm>
            <a:off x="5355399" y="1394579"/>
            <a:ext cx="773884" cy="764242"/>
          </a:xfrm>
          <a:prstGeom prst="smileyFac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笑臉 41"/>
          <p:cNvSpPr/>
          <p:nvPr/>
        </p:nvSpPr>
        <p:spPr>
          <a:xfrm>
            <a:off x="6435519" y="1482607"/>
            <a:ext cx="864096" cy="588185"/>
          </a:xfrm>
          <a:prstGeom prst="smileyFace">
            <a:avLst>
              <a:gd name="adj" fmla="val 4653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笑臉 42"/>
          <p:cNvSpPr/>
          <p:nvPr/>
        </p:nvSpPr>
        <p:spPr>
          <a:xfrm>
            <a:off x="7633395" y="1146721"/>
            <a:ext cx="884623" cy="1081199"/>
          </a:xfrm>
          <a:prstGeom prst="smileyFac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笑臉 43"/>
          <p:cNvSpPr/>
          <p:nvPr/>
        </p:nvSpPr>
        <p:spPr>
          <a:xfrm>
            <a:off x="1785886" y="1222717"/>
            <a:ext cx="884623" cy="936104"/>
          </a:xfrm>
          <a:prstGeom prst="smileyFac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笑臉 45"/>
          <p:cNvSpPr/>
          <p:nvPr/>
        </p:nvSpPr>
        <p:spPr>
          <a:xfrm>
            <a:off x="552132" y="1104315"/>
            <a:ext cx="1047934" cy="1166012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笑臉 47"/>
          <p:cNvSpPr/>
          <p:nvPr/>
        </p:nvSpPr>
        <p:spPr>
          <a:xfrm>
            <a:off x="5295400" y="3822177"/>
            <a:ext cx="884623" cy="1239337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笑臉 49"/>
          <p:cNvSpPr/>
          <p:nvPr/>
        </p:nvSpPr>
        <p:spPr>
          <a:xfrm>
            <a:off x="4062640" y="3969385"/>
            <a:ext cx="1038383" cy="936104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笑臉 50"/>
          <p:cNvSpPr/>
          <p:nvPr/>
        </p:nvSpPr>
        <p:spPr>
          <a:xfrm>
            <a:off x="1841255" y="2646153"/>
            <a:ext cx="773884" cy="764242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笑臉 51"/>
          <p:cNvSpPr/>
          <p:nvPr/>
        </p:nvSpPr>
        <p:spPr>
          <a:xfrm>
            <a:off x="606588" y="2736977"/>
            <a:ext cx="864096" cy="588185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笑臉 52"/>
          <p:cNvSpPr/>
          <p:nvPr/>
        </p:nvSpPr>
        <p:spPr>
          <a:xfrm>
            <a:off x="4153333" y="5278178"/>
            <a:ext cx="884623" cy="1081199"/>
          </a:xfrm>
          <a:prstGeom prst="smileyFace">
            <a:avLst/>
          </a:prstGeom>
          <a:solidFill>
            <a:srgbClr val="66E8B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笑臉 53"/>
          <p:cNvSpPr/>
          <p:nvPr/>
        </p:nvSpPr>
        <p:spPr>
          <a:xfrm>
            <a:off x="5297174" y="2602631"/>
            <a:ext cx="884623" cy="936104"/>
          </a:xfrm>
          <a:prstGeom prst="smileyFace">
            <a:avLst/>
          </a:prstGeom>
          <a:solidFill>
            <a:srgbClr val="97E4FF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笑臉 54"/>
          <p:cNvSpPr/>
          <p:nvPr/>
        </p:nvSpPr>
        <p:spPr>
          <a:xfrm>
            <a:off x="7556514" y="2445270"/>
            <a:ext cx="1047934" cy="1166012"/>
          </a:xfrm>
          <a:prstGeom prst="smileyFace">
            <a:avLst/>
          </a:prstGeom>
          <a:solidFill>
            <a:srgbClr val="9751C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笑臉 55"/>
          <p:cNvSpPr/>
          <p:nvPr/>
        </p:nvSpPr>
        <p:spPr>
          <a:xfrm>
            <a:off x="6481240" y="2408607"/>
            <a:ext cx="884623" cy="1239337"/>
          </a:xfrm>
          <a:prstGeom prst="smileyFace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笑臉 56"/>
          <p:cNvSpPr/>
          <p:nvPr/>
        </p:nvSpPr>
        <p:spPr>
          <a:xfrm>
            <a:off x="2912277" y="2578238"/>
            <a:ext cx="1038383" cy="936104"/>
          </a:xfrm>
          <a:prstGeom prst="smileyFac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笑臉 57"/>
          <p:cNvSpPr/>
          <p:nvPr/>
        </p:nvSpPr>
        <p:spPr>
          <a:xfrm>
            <a:off x="2982593" y="4055316"/>
            <a:ext cx="773884" cy="764242"/>
          </a:xfrm>
          <a:prstGeom prst="smileyFac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笑臉 58"/>
          <p:cNvSpPr/>
          <p:nvPr/>
        </p:nvSpPr>
        <p:spPr>
          <a:xfrm>
            <a:off x="7653922" y="5524705"/>
            <a:ext cx="864096" cy="588185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笑臉 59"/>
          <p:cNvSpPr/>
          <p:nvPr/>
        </p:nvSpPr>
        <p:spPr>
          <a:xfrm>
            <a:off x="4153334" y="2481783"/>
            <a:ext cx="884623" cy="1081199"/>
          </a:xfrm>
          <a:prstGeom prst="smileyFace">
            <a:avLst/>
          </a:prstGeom>
          <a:solidFill>
            <a:srgbClr val="66E8B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笑臉 60"/>
          <p:cNvSpPr/>
          <p:nvPr/>
        </p:nvSpPr>
        <p:spPr>
          <a:xfrm>
            <a:off x="2957358" y="5355630"/>
            <a:ext cx="884623" cy="936104"/>
          </a:xfrm>
          <a:prstGeom prst="smileyFace">
            <a:avLst/>
          </a:prstGeom>
          <a:solidFill>
            <a:srgbClr val="97E4FF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笑臉 61"/>
          <p:cNvSpPr/>
          <p:nvPr/>
        </p:nvSpPr>
        <p:spPr>
          <a:xfrm>
            <a:off x="7556514" y="3895502"/>
            <a:ext cx="1047934" cy="1166012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笑臉 62"/>
          <p:cNvSpPr/>
          <p:nvPr/>
        </p:nvSpPr>
        <p:spPr>
          <a:xfrm>
            <a:off x="1820626" y="5120040"/>
            <a:ext cx="884623" cy="1239337"/>
          </a:xfrm>
          <a:prstGeom prst="smileyFace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笑臉 63"/>
          <p:cNvSpPr/>
          <p:nvPr/>
        </p:nvSpPr>
        <p:spPr>
          <a:xfrm>
            <a:off x="5223149" y="5400203"/>
            <a:ext cx="1038383" cy="936104"/>
          </a:xfrm>
          <a:prstGeom prst="smileyFac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笑臉 64"/>
          <p:cNvSpPr/>
          <p:nvPr/>
        </p:nvSpPr>
        <p:spPr>
          <a:xfrm>
            <a:off x="6536609" y="5400203"/>
            <a:ext cx="773884" cy="764242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笑臉 65"/>
          <p:cNvSpPr/>
          <p:nvPr/>
        </p:nvSpPr>
        <p:spPr>
          <a:xfrm>
            <a:off x="609261" y="4068685"/>
            <a:ext cx="864096" cy="588185"/>
          </a:xfrm>
          <a:prstGeom prst="smileyFace">
            <a:avLst>
              <a:gd name="adj" fmla="val 4653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笑臉 66"/>
          <p:cNvSpPr/>
          <p:nvPr/>
        </p:nvSpPr>
        <p:spPr>
          <a:xfrm>
            <a:off x="1841255" y="3822177"/>
            <a:ext cx="884623" cy="1081199"/>
          </a:xfrm>
          <a:prstGeom prst="smileyFac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笑臉 67"/>
          <p:cNvSpPr/>
          <p:nvPr/>
        </p:nvSpPr>
        <p:spPr>
          <a:xfrm>
            <a:off x="517342" y="5120838"/>
            <a:ext cx="1047934" cy="1166012"/>
          </a:xfrm>
          <a:prstGeom prst="smileyFace">
            <a:avLst/>
          </a:prstGeom>
          <a:solidFill>
            <a:srgbClr val="9751C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635896" y="6453336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522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一、學生的多樣性與差異性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940" y="1079055"/>
            <a:ext cx="8901521" cy="5400600"/>
          </a:xfrm>
        </p:spPr>
        <p:txBody>
          <a:bodyPr/>
          <a:lstStyle/>
          <a:p>
            <a:pPr marL="304800" indent="-30480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>
                <a:solidFill>
                  <a:srgbClr val="FF0000"/>
                </a:solidFill>
              </a:rPr>
              <a:t>學生間有差異是必然</a:t>
            </a:r>
            <a:r>
              <a:rPr lang="zh-TW" altLang="en-US" sz="2800" dirty="0" smtClean="0">
                <a:solidFill>
                  <a:srgbClr val="FF0000"/>
                </a:solidFill>
              </a:rPr>
              <a:t>的</a:t>
            </a:r>
            <a:endParaRPr lang="en-US" altLang="zh-TW" sz="2800" dirty="0" smtClean="0"/>
          </a:p>
          <a:p>
            <a:pPr marL="719138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生理方面的個別差異</a:t>
            </a:r>
            <a:endParaRPr lang="en-US" altLang="zh-TW" sz="2600" dirty="0"/>
          </a:p>
          <a:p>
            <a:pPr marL="719138" lvl="1" indent="-3429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智能：</a:t>
            </a:r>
            <a:r>
              <a:rPr lang="zh-TW" altLang="en-US" sz="2600" dirty="0">
                <a:hlinkClick r:id="rId2" action="ppaction://hlinksldjump"/>
              </a:rPr>
              <a:t>多元</a:t>
            </a:r>
            <a:r>
              <a:rPr lang="zh-TW" altLang="en-US" sz="2600" dirty="0" smtClean="0">
                <a:hlinkClick r:id="rId2" action="ppaction://hlinksldjump"/>
              </a:rPr>
              <a:t>智能</a:t>
            </a:r>
            <a:r>
              <a:rPr lang="en-US" altLang="zh-TW" sz="2600" dirty="0" smtClean="0"/>
              <a:t>(</a:t>
            </a:r>
            <a:r>
              <a:rPr lang="en-US" altLang="zh-TW" sz="2600" dirty="0"/>
              <a:t>MI)</a:t>
            </a:r>
            <a:r>
              <a:rPr lang="zh-TW" altLang="en-US" sz="2600" dirty="0" smtClean="0"/>
              <a:t>、</a:t>
            </a:r>
            <a:r>
              <a:rPr lang="en-US" altLang="zh-TW" sz="2600" dirty="0" smtClean="0"/>
              <a:t>IQ</a:t>
            </a:r>
            <a:r>
              <a:rPr lang="zh-TW" altLang="en-US" sz="2600" dirty="0" smtClean="0"/>
              <a:t>、</a:t>
            </a:r>
            <a:r>
              <a:rPr lang="zh-TW" altLang="en-US" sz="2600" dirty="0"/>
              <a:t>創造力</a:t>
            </a:r>
            <a:r>
              <a:rPr lang="en-US" altLang="zh-TW" sz="2600" dirty="0"/>
              <a:t>(CQ</a:t>
            </a:r>
            <a:r>
              <a:rPr lang="en-US" altLang="zh-TW" sz="2600" dirty="0" smtClean="0"/>
              <a:t>)…</a:t>
            </a:r>
            <a:endParaRPr lang="en-US" altLang="zh-TW" sz="2600" dirty="0"/>
          </a:p>
          <a:p>
            <a:pPr marL="719138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非智力：</a:t>
            </a:r>
            <a:r>
              <a:rPr lang="zh-TW" altLang="en-US" sz="2600" dirty="0"/>
              <a:t>性別、</a:t>
            </a:r>
            <a:r>
              <a:rPr lang="en-US" altLang="zh-TW" sz="2600" dirty="0"/>
              <a:t>EQ</a:t>
            </a:r>
            <a:r>
              <a:rPr lang="zh-TW" altLang="en-US" sz="2600" dirty="0"/>
              <a:t>、</a:t>
            </a:r>
            <a:r>
              <a:rPr lang="en-US" altLang="zh-TW" sz="2600" dirty="0"/>
              <a:t> AQ</a:t>
            </a:r>
            <a:r>
              <a:rPr lang="zh-TW" altLang="en-US" sz="2600" dirty="0" smtClean="0"/>
              <a:t>、自我概念、成就動機、</a:t>
            </a:r>
            <a:r>
              <a:rPr lang="en-US" altLang="zh-TW" sz="2600" dirty="0" smtClean="0"/>
              <a:t/>
            </a:r>
            <a:br>
              <a:rPr lang="en-US" altLang="zh-TW" sz="2600" dirty="0" smtClean="0"/>
            </a:br>
            <a:r>
              <a:rPr lang="zh-TW" altLang="en-US" sz="2600" dirty="0" smtClean="0"/>
              <a:t>自信、自我效能感、認知類型、</a:t>
            </a:r>
            <a:r>
              <a:rPr lang="zh-TW" altLang="en-US" sz="2600" dirty="0" smtClean="0">
                <a:hlinkClick r:id="rId3" action="ppaction://hlinksldjump"/>
              </a:rPr>
              <a:t>學習風格</a:t>
            </a:r>
            <a:endParaRPr lang="en-US" altLang="zh-TW" sz="2600" dirty="0"/>
          </a:p>
          <a:p>
            <a:pPr marL="719138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起點行為及準備度</a:t>
            </a:r>
            <a:endParaRPr lang="en-US" altLang="zh-TW" sz="2600" dirty="0" smtClean="0"/>
          </a:p>
          <a:p>
            <a:pPr marL="719138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家庭背景與文化背景</a:t>
            </a:r>
            <a:endParaRPr lang="en-US" altLang="zh-TW" sz="2600" dirty="0" smtClean="0"/>
          </a:p>
          <a:p>
            <a:pPr marL="719138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/>
              <a:t>各科學習程度</a:t>
            </a:r>
            <a:endParaRPr lang="en-US" altLang="zh-TW" sz="2600" dirty="0"/>
          </a:p>
          <a:p>
            <a:pPr marL="314325" indent="-296863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>
                <a:solidFill>
                  <a:srgbClr val="FF0000"/>
                </a:solidFill>
              </a:rPr>
              <a:t>了解</a:t>
            </a:r>
            <a:r>
              <a:rPr lang="zh-TW" altLang="en-US" sz="2800" dirty="0">
                <a:solidFill>
                  <a:srgbClr val="FF0000"/>
                </a:solidFill>
              </a:rPr>
              <a:t>、欣賞學生</a:t>
            </a:r>
            <a:r>
              <a:rPr lang="zh-TW" altLang="en-US" sz="2800" dirty="0" smtClean="0">
                <a:solidFill>
                  <a:srgbClr val="FF0000"/>
                </a:solidFill>
              </a:rPr>
              <a:t>個別差異外</a:t>
            </a:r>
            <a:r>
              <a:rPr lang="zh-TW" altLang="en-US" sz="2800" dirty="0">
                <a:solidFill>
                  <a:srgbClr val="FF0000"/>
                </a:solidFill>
              </a:rPr>
              <a:t>，更要善用學生間的差異，以降低因差異而造成的不利影響（如：學習雙峰）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marL="474663" indent="-45720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sz="2800" dirty="0"/>
          </a:p>
          <a:p>
            <a:pPr lvl="1"/>
            <a:endParaRPr lang="en-US" altLang="zh-TW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6877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二、教師的多樣性與差異性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738" y="1143538"/>
            <a:ext cx="8712968" cy="5040560"/>
          </a:xfrm>
        </p:spPr>
        <p:txBody>
          <a:bodyPr>
            <a:normAutofit lnSpcReduction="10000"/>
          </a:bodyPr>
          <a:lstStyle/>
          <a:p>
            <a:pPr marL="342900" lvl="1" indent="-3429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200" dirty="0">
                <a:solidFill>
                  <a:srgbClr val="FF0000"/>
                </a:solidFill>
              </a:rPr>
              <a:t>教師間有差異是必然</a:t>
            </a:r>
            <a:r>
              <a:rPr lang="zh-TW" altLang="en-US" sz="3200" dirty="0" smtClean="0">
                <a:solidFill>
                  <a:srgbClr val="FF0000"/>
                </a:solidFill>
              </a:rPr>
              <a:t>的</a:t>
            </a:r>
            <a:endParaRPr lang="en-US" altLang="zh-TW" sz="3200" dirty="0" smtClean="0"/>
          </a:p>
          <a:p>
            <a:pPr marL="717550" lvl="1" indent="-3587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/>
              <a:t>生理</a:t>
            </a:r>
            <a:r>
              <a:rPr lang="zh-TW" altLang="en-US" dirty="0"/>
              <a:t>（</a:t>
            </a:r>
            <a:r>
              <a:rPr lang="zh-TW" altLang="en-US" dirty="0" smtClean="0"/>
              <a:t>性別</a:t>
            </a:r>
            <a:r>
              <a:rPr lang="zh-TW" altLang="en-US" dirty="0"/>
              <a:t>、</a:t>
            </a:r>
            <a:r>
              <a:rPr lang="zh-TW" altLang="en-US" dirty="0" smtClean="0"/>
              <a:t>年齡）</a:t>
            </a:r>
            <a:endParaRPr lang="en-US" altLang="zh-TW" dirty="0" smtClean="0"/>
          </a:p>
          <a:p>
            <a:pPr marL="717550" lvl="1" indent="-3587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/>
              <a:t>教師</a:t>
            </a:r>
            <a:r>
              <a:rPr lang="zh-TW" altLang="en-US" dirty="0"/>
              <a:t>人格</a:t>
            </a:r>
            <a:r>
              <a:rPr lang="zh-TW" altLang="en-US" dirty="0" smtClean="0"/>
              <a:t>特質</a:t>
            </a:r>
            <a:endParaRPr lang="en-US" altLang="zh-TW" dirty="0"/>
          </a:p>
          <a:p>
            <a:pPr marL="717550" lvl="1" indent="-3587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/>
              <a:t>教育哲學</a:t>
            </a:r>
            <a:r>
              <a:rPr lang="zh-TW" altLang="en-US" dirty="0" smtClean="0"/>
              <a:t>觀</a:t>
            </a:r>
            <a:endParaRPr lang="en-US" altLang="zh-TW" dirty="0"/>
          </a:p>
          <a:p>
            <a:pPr marL="717550" lvl="1" indent="-3587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/>
              <a:t>學</a:t>
            </a:r>
            <a:r>
              <a:rPr lang="zh-TW" altLang="en-US" dirty="0" smtClean="0"/>
              <a:t>經歷</a:t>
            </a:r>
            <a:r>
              <a:rPr lang="zh-TW" altLang="en-US" dirty="0"/>
              <a:t>（</a:t>
            </a:r>
            <a:r>
              <a:rPr lang="zh-TW" altLang="en-US" dirty="0" smtClean="0"/>
              <a:t>含</a:t>
            </a:r>
            <a:r>
              <a:rPr lang="zh-TW" altLang="en-US" dirty="0"/>
              <a:t>教師知識、教學</a:t>
            </a:r>
            <a:r>
              <a:rPr lang="zh-TW" altLang="en-US" dirty="0" smtClean="0"/>
              <a:t>經驗）</a:t>
            </a:r>
            <a:endParaRPr lang="en-US" altLang="zh-TW" dirty="0"/>
          </a:p>
          <a:p>
            <a:pPr marL="717550" lvl="1" indent="-3587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/>
              <a:t>專長與</a:t>
            </a:r>
            <a:r>
              <a:rPr lang="zh-TW" altLang="en-US" dirty="0" smtClean="0"/>
              <a:t>興趣</a:t>
            </a:r>
            <a:endParaRPr lang="en-US" altLang="zh-TW" dirty="0"/>
          </a:p>
          <a:p>
            <a:pPr marL="717550" lvl="1" indent="-3587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/>
              <a:t>科技</a:t>
            </a:r>
            <a:r>
              <a:rPr lang="zh-TW" altLang="en-US" dirty="0" smtClean="0"/>
              <a:t>偏好</a:t>
            </a:r>
            <a:endParaRPr lang="en-US" altLang="zh-TW" dirty="0" smtClean="0"/>
          </a:p>
          <a:p>
            <a:pPr marL="717550" lvl="1" indent="-3587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/>
              <a:t>其他背景</a:t>
            </a:r>
            <a:endParaRPr lang="en-US" altLang="zh-TW" dirty="0" smtClean="0"/>
          </a:p>
          <a:p>
            <a:pPr marL="358775" lvl="1" indent="-3587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rgbClr val="FF0000"/>
                </a:solidFill>
              </a:rPr>
              <a:t>選用</a:t>
            </a:r>
            <a:r>
              <a:rPr lang="zh-TW" altLang="en-US" sz="3200" dirty="0">
                <a:solidFill>
                  <a:srgbClr val="FF0000"/>
                </a:solidFill>
              </a:rPr>
              <a:t>適合自己擅長的分組合作學習策略，</a:t>
            </a:r>
            <a:r>
              <a:rPr lang="en-US" altLang="zh-TW" sz="3200" dirty="0">
                <a:solidFill>
                  <a:srgbClr val="FF0000"/>
                </a:solidFill>
              </a:rPr>
              <a:t/>
            </a:r>
            <a:br>
              <a:rPr lang="en-US" altLang="zh-TW" sz="3200" dirty="0">
                <a:solidFill>
                  <a:srgbClr val="FF0000"/>
                </a:solidFill>
              </a:rPr>
            </a:br>
            <a:r>
              <a:rPr lang="zh-TW" altLang="en-US" sz="3200" dirty="0">
                <a:solidFill>
                  <a:srgbClr val="FF0000"/>
                </a:solidFill>
              </a:rPr>
              <a:t>進而發展具有特色的有效教學</a:t>
            </a:r>
            <a:endParaRPr lang="en-US" altLang="zh-TW" sz="3200" dirty="0">
              <a:solidFill>
                <a:srgbClr val="FF0000"/>
              </a:solidFill>
            </a:endParaRPr>
          </a:p>
          <a:p>
            <a:pPr lvl="1">
              <a:buNone/>
            </a:pP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261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zh-TW" altLang="en-US" dirty="0"/>
              <a:t>三</a:t>
            </a:r>
            <a:r>
              <a:rPr lang="zh-TW" altLang="en-US" dirty="0" smtClean="0"/>
              <a:t>、差異化教學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06238"/>
            <a:ext cx="8784976" cy="5635130"/>
          </a:xfrm>
        </p:spPr>
        <p:txBody>
          <a:bodyPr>
            <a:normAutofit fontScale="92500"/>
          </a:bodyPr>
          <a:lstStyle/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/>
              <a:t>定義：</a:t>
            </a:r>
            <a:endParaRPr lang="en-US" altLang="zh-TW" sz="2800" dirty="0" smtClean="0"/>
          </a:p>
          <a:p>
            <a:pPr marL="715963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800" dirty="0"/>
              <a:t>因應學生多元學習準備度和興趣，持續一致的運用各種教學方法，以調整內容、過程或成果，其教學實施在於針對同一班級不同程度學習需求、學習方式及學習興趣的學生提供學習輔導方案的教學，以提升學生學習效果和引導學生適性發展（</a:t>
            </a:r>
            <a:r>
              <a:rPr lang="en-US" altLang="zh-TW" sz="2800" dirty="0"/>
              <a:t>Tomlinson, C. A., 2012; </a:t>
            </a:r>
            <a:r>
              <a:rPr lang="zh-TW" altLang="en-US" sz="2800" dirty="0"/>
              <a:t>甄曉蘭，</a:t>
            </a:r>
            <a:r>
              <a:rPr lang="en-US" altLang="zh-TW" sz="2800" dirty="0"/>
              <a:t>2012</a:t>
            </a:r>
            <a:r>
              <a:rPr lang="zh-TW" altLang="en-US" sz="2800" dirty="0"/>
              <a:t>；吳清山，</a:t>
            </a:r>
            <a:r>
              <a:rPr lang="en-US" altLang="zh-TW" sz="2800" dirty="0"/>
              <a:t>2012</a:t>
            </a:r>
            <a:r>
              <a:rPr lang="zh-TW" altLang="en-US" sz="2800" dirty="0"/>
              <a:t>）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/>
              <a:t>理念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lvl="1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>
                <a:solidFill>
                  <a:srgbClr val="FF0000"/>
                </a:solidFill>
              </a:rPr>
              <a:t>因材施教</a:t>
            </a:r>
            <a:r>
              <a:rPr lang="zh-TW" altLang="en-US" sz="2600" dirty="0" smtClean="0"/>
              <a:t>，適性教學的具體實踐，讓不同背景與特質的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 smtClean="0"/>
              <a:t>學生都能獲得最好的學習與發展</a:t>
            </a:r>
            <a:endParaRPr lang="en-US" altLang="zh-TW" sz="2600" dirty="0" smtClean="0"/>
          </a:p>
          <a:p>
            <a:pPr lvl="1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600" dirty="0" smtClean="0">
                <a:solidFill>
                  <a:srgbClr val="FF0000"/>
                </a:solidFill>
              </a:rPr>
              <a:t>以</a:t>
            </a:r>
            <a:r>
              <a:rPr lang="zh-TW" altLang="zh-TW" sz="2600" dirty="0">
                <a:solidFill>
                  <a:srgbClr val="FF0000"/>
                </a:solidFill>
              </a:rPr>
              <a:t>學生為中心</a:t>
            </a:r>
            <a:r>
              <a:rPr lang="zh-TW" altLang="en-US" sz="2600" dirty="0"/>
              <a:t>，</a:t>
            </a:r>
            <a:r>
              <a:rPr lang="zh-TW" altLang="zh-TW" sz="2600" dirty="0" smtClean="0"/>
              <a:t>將學生的差異性融入課程設計</a:t>
            </a:r>
            <a:r>
              <a:rPr lang="zh-TW" altLang="en-US" sz="2600" dirty="0" smtClean="0"/>
              <a:t>，重視學生的背景與特質</a:t>
            </a:r>
            <a:endParaRPr lang="en-US" altLang="zh-TW" sz="26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464771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176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四、實踐差異化教學三要素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FF0000"/>
                </a:solidFill>
              </a:rPr>
              <a:t>認識學生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457200" lvl="1" indent="0">
              <a:spcBef>
                <a:spcPts val="600"/>
              </a:spcBef>
              <a:buSzPct val="80000"/>
              <a:buNone/>
            </a:pPr>
            <a:r>
              <a:rPr lang="zh-TW" altLang="en-US" dirty="0" smtClean="0"/>
              <a:t>特質、能力與</a:t>
            </a:r>
            <a:r>
              <a:rPr lang="zh-TW" altLang="zh-TW" dirty="0" smtClean="0"/>
              <a:t>準</a:t>
            </a:r>
            <a:r>
              <a:rPr lang="zh-TW" altLang="en-US" dirty="0" smtClean="0"/>
              <a:t>備</a:t>
            </a:r>
            <a:r>
              <a:rPr lang="zh-TW" altLang="zh-TW" dirty="0" smtClean="0"/>
              <a:t>度學習興趣與學習偏好</a:t>
            </a:r>
            <a:r>
              <a:rPr lang="en-US" altLang="zh-TW" dirty="0" smtClean="0"/>
              <a:t>……</a:t>
            </a:r>
          </a:p>
          <a:p>
            <a:pPr>
              <a:spcBef>
                <a:spcPts val="1800"/>
              </a:spcBef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FF0000"/>
                </a:solidFill>
              </a:rPr>
              <a:t>課程設計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457200" lvl="1" indent="0">
              <a:buSzPct val="80000"/>
              <a:buNone/>
            </a:pPr>
            <a:r>
              <a:rPr lang="zh-TW" altLang="en-US" dirty="0" smtClean="0"/>
              <a:t>設計</a:t>
            </a:r>
            <a:r>
              <a:rPr lang="zh-TW" altLang="en-US" dirty="0"/>
              <a:t>不同目標、材料、方法或評量方式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pPr marL="457200" lvl="1" indent="0">
              <a:buSzPct val="80000"/>
              <a:buNone/>
            </a:pPr>
            <a:r>
              <a:rPr lang="zh-TW" altLang="zh-TW" dirty="0" smtClean="0"/>
              <a:t>讓</a:t>
            </a:r>
            <a:r>
              <a:rPr lang="zh-TW" altLang="zh-TW" dirty="0"/>
              <a:t>學生可以</a:t>
            </a:r>
            <a:r>
              <a:rPr lang="zh-TW" altLang="en-US" dirty="0"/>
              <a:t>獲得最大的成長與學習</a:t>
            </a:r>
            <a:endParaRPr lang="en-US" altLang="zh-TW" dirty="0"/>
          </a:p>
          <a:p>
            <a:pPr>
              <a:spcBef>
                <a:spcPts val="1800"/>
              </a:spcBef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FF0000"/>
                </a:solidFill>
              </a:rPr>
              <a:t>教學實踐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457200" lvl="1" indent="0">
              <a:buSzPct val="80000"/>
              <a:buNone/>
            </a:pPr>
            <a:r>
              <a:rPr lang="zh-TW" altLang="en-US" dirty="0" smtClean="0"/>
              <a:t>善</a:t>
            </a:r>
            <a:r>
              <a:rPr lang="zh-TW" altLang="en-US" dirty="0"/>
              <a:t>用分組合作</a:t>
            </a:r>
            <a:r>
              <a:rPr lang="zh-TW" altLang="en-US" dirty="0" smtClean="0"/>
              <a:t>學習實踐前述課程設計</a:t>
            </a:r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464771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164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845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4776300" y="3857460"/>
            <a:ext cx="4357604" cy="2880000"/>
          </a:xfrm>
          <a:prstGeom prst="rect">
            <a:avLst/>
          </a:prstGeom>
          <a:solidFill>
            <a:srgbClr val="FFD9D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19250" lvl="1" indent="-276225">
              <a:spcBef>
                <a:spcPts val="600"/>
              </a:spcBef>
              <a:buClr>
                <a:srgbClr val="66E8B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19250" lvl="1" indent="-276225">
              <a:spcBef>
                <a:spcPts val="600"/>
              </a:spcBef>
              <a:buClr>
                <a:srgbClr val="66E8B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5713" lvl="1">
              <a:spcBef>
                <a:spcPts val="1200"/>
              </a:spcBef>
              <a:buClr>
                <a:srgbClr val="C00000"/>
              </a:buClr>
              <a:buSzPct val="80000"/>
            </a:pPr>
            <a:endParaRPr lang="en-US" altLang="zh-TW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50963" lvl="1" indent="-177800"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鼓勵</a:t>
            </a: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學生跟自己做</a:t>
            </a: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比較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根據</a:t>
            </a: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進步情形</a:t>
            </a:r>
            <a:r>
              <a:rPr lang="zh-TW" altLang="en-US" sz="2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設定適</a:t>
            </a: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切</a:t>
            </a:r>
            <a:r>
              <a:rPr lang="en-US" altLang="zh-TW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可</a:t>
            </a:r>
            <a:r>
              <a:rPr lang="zh-TW" altLang="en-US" sz="2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達成的成功標準</a:t>
            </a:r>
            <a:endParaRPr lang="en-US" altLang="zh-TW" sz="22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350963" lvl="1" indent="-177800"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根據學生差異，</a:t>
            </a: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給予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不同</a:t>
            </a:r>
            <a:r>
              <a:rPr lang="zh-TW" altLang="en-US" sz="2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難度或形式的評量</a:t>
            </a:r>
            <a:endParaRPr lang="en-US" altLang="zh-TW" sz="22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80975" lvl="1" indent="-180975">
              <a:spcBef>
                <a:spcPts val="0"/>
              </a:spcBef>
              <a:buClr>
                <a:srgbClr val="66E8B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lvl="1" indent="-180975">
              <a:spcBef>
                <a:spcPts val="0"/>
              </a:spcBef>
              <a:buClr>
                <a:srgbClr val="66E8B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lvl="1" indent="-180975">
              <a:spcBef>
                <a:spcPts val="0"/>
              </a:spcBef>
              <a:buClr>
                <a:srgbClr val="66E8B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lvl="1" indent="-180975">
              <a:spcBef>
                <a:spcPts val="0"/>
              </a:spcBef>
              <a:buClr>
                <a:srgbClr val="66E8B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0" y="3854025"/>
            <a:ext cx="4427983" cy="2887343"/>
          </a:xfrm>
          <a:prstGeom prst="rect">
            <a:avLst/>
          </a:prstGeom>
          <a:solidFill>
            <a:srgbClr val="D9FFE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lvl="1" indent="-180975">
              <a:spcBef>
                <a:spcPts val="3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tabLst>
                <a:tab pos="266700" algn="l"/>
              </a:tabLst>
            </a:pP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依學生差異</a:t>
            </a: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採用</a:t>
            </a: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不同的合作教學</a:t>
            </a:r>
            <a:r>
              <a:rPr lang="en-US" altLang="zh-TW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（如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STAD</a:t>
            </a: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vs</a:t>
            </a:r>
            <a:r>
              <a:rPr lang="en-US" altLang="zh-TW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.</a:t>
            </a: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拼圖</a:t>
            </a: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法</a:t>
            </a: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）</a:t>
            </a:r>
            <a:endParaRPr lang="en-US" altLang="zh-TW" sz="2200" dirty="0">
              <a:solidFill>
                <a:schemeClr val="tx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66700" lvl="1" indent="-180975">
              <a:spcBef>
                <a:spcPts val="3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tabLst>
                <a:tab pos="266700" algn="l"/>
              </a:tabLst>
            </a:pPr>
            <a:r>
              <a:rPr lang="zh-TW" altLang="en-US" sz="2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依學生差異，提供不同</a:t>
            </a: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的</a:t>
            </a:r>
            <a:r>
              <a:rPr lang="en-US" altLang="zh-TW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鷹架</a:t>
            </a:r>
            <a:r>
              <a:rPr lang="zh-TW" altLang="en-US" sz="2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支持</a:t>
            </a:r>
            <a:endParaRPr lang="en-US" altLang="zh-TW" sz="22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66700" lvl="1" indent="-180975">
              <a:spcBef>
                <a:spcPts val="3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tabLst>
                <a:tab pos="266700" algn="l"/>
              </a:tabLst>
            </a:pP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依</a:t>
            </a: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學生差異，</a:t>
            </a: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允許不同的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學習速度與精</a:t>
            </a: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熟</a:t>
            </a: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時間</a:t>
            </a:r>
            <a:endParaRPr lang="en-US" altLang="zh-TW" sz="2200" dirty="0" smtClean="0">
              <a:solidFill>
                <a:schemeClr val="tx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66700" lvl="1" indent="-180975">
              <a:spcBef>
                <a:spcPts val="3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tabLst>
                <a:tab pos="266700" algn="l"/>
              </a:tabLst>
            </a:pPr>
            <a:r>
              <a:rPr lang="zh-TW" altLang="en-US" sz="2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教導有效的學習策略</a:t>
            </a:r>
            <a:endParaRPr lang="en-US" altLang="zh-TW" sz="22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786396" y="908720"/>
            <a:ext cx="4357604" cy="2503274"/>
          </a:xfrm>
          <a:prstGeom prst="rect">
            <a:avLst/>
          </a:prstGeom>
          <a:solidFill>
            <a:srgbClr val="FDE4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44613" lvl="1" indent="-209550">
              <a:spcBef>
                <a:spcPts val="1200"/>
              </a:spcBef>
              <a:buClr>
                <a:srgbClr val="F79646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根據學生差異需求</a:t>
            </a: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給予</a:t>
            </a:r>
            <a:r>
              <a:rPr lang="zh-TW" altLang="en-US" sz="2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不同的</a:t>
            </a: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學習材料</a:t>
            </a:r>
            <a:endParaRPr lang="en-US" altLang="zh-TW" sz="2200" dirty="0" smtClean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1344613" lvl="1" indent="-209550">
              <a:spcBef>
                <a:spcPts val="1200"/>
              </a:spcBef>
              <a:buClr>
                <a:srgbClr val="F79646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根據學生差異，分配並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負責不同的學習任務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如拼圖法、拼圖法二式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不同層次的提問</a:t>
            </a:r>
            <a:endParaRPr lang="en-US" altLang="zh-TW" sz="2200" dirty="0">
              <a:solidFill>
                <a:schemeClr val="tx1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908720"/>
            <a:ext cx="4356781" cy="2494768"/>
          </a:xfrm>
          <a:prstGeom prst="rect">
            <a:avLst/>
          </a:prstGeom>
          <a:solidFill>
            <a:srgbClr val="EDE2F6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lvl="1" indent="-180975">
              <a:spcBef>
                <a:spcPts val="1200"/>
              </a:spcBef>
              <a:buClr>
                <a:srgbClr val="7030A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考量學生背景，可以</a:t>
            </a: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異質</a:t>
            </a:r>
            <a:r>
              <a:rPr lang="en-US" altLang="zh-TW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分組</a:t>
            </a: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，也可以是</a:t>
            </a:r>
            <a:r>
              <a:rPr lang="zh-TW" altLang="en-US" sz="22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同質分組</a:t>
            </a:r>
            <a:endParaRPr lang="en-US" altLang="zh-TW" sz="22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66700" lvl="1" indent="-180975">
              <a:spcBef>
                <a:spcPts val="1200"/>
              </a:spcBef>
              <a:buClr>
                <a:srgbClr val="7030A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200" dirty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根據學生差異</a:t>
            </a: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200" dirty="0" smtClean="0">
                <a:solidFill>
                  <a:schemeClr val="tx1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安排</a:t>
            </a:r>
            <a:r>
              <a:rPr lang="zh-TW" altLang="en-US" sz="22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不同的分工</a:t>
            </a:r>
            <a:endParaRPr lang="en-US" altLang="zh-TW" sz="2200" dirty="0" smtClean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2448812" y="1986712"/>
            <a:ext cx="4314001" cy="3286945"/>
            <a:chOff x="1282757" y="973714"/>
            <a:chExt cx="6060227" cy="4487521"/>
          </a:xfrm>
        </p:grpSpPr>
        <p:grpSp>
          <p:nvGrpSpPr>
            <p:cNvPr id="18" name="群組 17"/>
            <p:cNvGrpSpPr/>
            <p:nvPr/>
          </p:nvGrpSpPr>
          <p:grpSpPr>
            <a:xfrm>
              <a:off x="1936352" y="973714"/>
              <a:ext cx="4629685" cy="4487521"/>
              <a:chOff x="120218" y="964857"/>
              <a:chExt cx="4364896" cy="4230843"/>
            </a:xfrm>
          </p:grpSpPr>
          <p:grpSp>
            <p:nvGrpSpPr>
              <p:cNvPr id="6" name="群組 5"/>
              <p:cNvGrpSpPr/>
              <p:nvPr/>
            </p:nvGrpSpPr>
            <p:grpSpPr>
              <a:xfrm>
                <a:off x="674121" y="968201"/>
                <a:ext cx="3810993" cy="3613065"/>
                <a:chOff x="2533135" y="571657"/>
                <a:chExt cx="3810993" cy="3613065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16" name="圓形圖 15"/>
                <p:cNvSpPr/>
                <p:nvPr/>
              </p:nvSpPr>
              <p:spPr>
                <a:xfrm>
                  <a:off x="2533135" y="571657"/>
                  <a:ext cx="3810993" cy="3613065"/>
                </a:xfrm>
                <a:prstGeom prst="pie">
                  <a:avLst>
                    <a:gd name="adj1" fmla="val 16200000"/>
                    <a:gd name="adj2" fmla="val 0"/>
                  </a:avLst>
                </a:prstGeom>
                <a:solidFill>
                  <a:srgbClr val="F79646"/>
                </a:solidFill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sp>
            <p:sp>
              <p:nvSpPr>
                <p:cNvPr id="17" name="圓形圖 4"/>
                <p:cNvSpPr/>
                <p:nvPr/>
              </p:nvSpPr>
              <p:spPr>
                <a:xfrm>
                  <a:off x="4458999" y="1313836"/>
                  <a:ext cx="1574522" cy="1269776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0800" tIns="50800" rIns="50800" bIns="50800" numCol="1" spcCol="1270" anchor="ctr" anchorCtr="0">
                  <a:noAutofit/>
                </a:bodyPr>
                <a:lstStyle/>
                <a:p>
                  <a:pPr lvl="0" algn="ctr" defTabSz="1778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zh-TW" altLang="en-US" sz="3200" kern="1200" dirty="0" smtClean="0">
                      <a:solidFill>
                        <a:schemeClr val="bg1"/>
                      </a:solidFill>
                      <a:latin typeface="華康儷中黑" panose="020B0509000000000000" pitchFamily="49" charset="-120"/>
                      <a:ea typeface="華康儷中黑" panose="020B0509000000000000" pitchFamily="49" charset="-120"/>
                    </a:rPr>
                    <a:t>教材</a:t>
                  </a:r>
                  <a:endParaRPr lang="zh-TW" altLang="en-US" sz="5400" kern="1200" dirty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endParaRPr>
                </a:p>
              </p:txBody>
            </p:sp>
          </p:grpSp>
          <p:grpSp>
            <p:nvGrpSpPr>
              <p:cNvPr id="7" name="群組 6"/>
              <p:cNvGrpSpPr/>
              <p:nvPr/>
            </p:nvGrpSpPr>
            <p:grpSpPr>
              <a:xfrm>
                <a:off x="665186" y="1582635"/>
                <a:ext cx="3810994" cy="3613065"/>
                <a:chOff x="2524200" y="1186091"/>
                <a:chExt cx="3810994" cy="3613065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14" name="圓形圖 13"/>
                <p:cNvSpPr/>
                <p:nvPr/>
              </p:nvSpPr>
              <p:spPr>
                <a:xfrm>
                  <a:off x="2524200" y="1186091"/>
                  <a:ext cx="3810994" cy="3613065"/>
                </a:xfrm>
                <a:prstGeom prst="pie">
                  <a:avLst>
                    <a:gd name="adj1" fmla="val 0"/>
                    <a:gd name="adj2" fmla="val 5400000"/>
                  </a:avLst>
                </a:prstGeom>
                <a:solidFill>
                  <a:srgbClr val="C00000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</p:sp>
            <p:sp>
              <p:nvSpPr>
                <p:cNvPr id="15" name="圓形圖 6"/>
                <p:cNvSpPr/>
                <p:nvPr/>
              </p:nvSpPr>
              <p:spPr>
                <a:xfrm>
                  <a:off x="4472417" y="3066439"/>
                  <a:ext cx="1574521" cy="1269776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0800" tIns="50800" rIns="50800" bIns="50800" numCol="1" spcCol="1270" anchor="ctr" anchorCtr="0">
                  <a:noAutofit/>
                </a:bodyPr>
                <a:lstStyle/>
                <a:p>
                  <a:pPr lvl="0" algn="ctr" defTabSz="1778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zh-TW" altLang="en-US" sz="3200" kern="1200" dirty="0" smtClean="0">
                      <a:solidFill>
                        <a:schemeClr val="bg1"/>
                      </a:solidFill>
                      <a:latin typeface="華康儷中黑" panose="020B0509000000000000" pitchFamily="49" charset="-120"/>
                      <a:ea typeface="華康儷中黑" panose="020B0509000000000000" pitchFamily="49" charset="-120"/>
                    </a:rPr>
                    <a:t>評量</a:t>
                  </a:r>
                  <a:endParaRPr lang="zh-TW" altLang="en-US" sz="6000" kern="1200" dirty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endParaRPr>
                </a:p>
              </p:txBody>
            </p:sp>
          </p:grpSp>
          <p:grpSp>
            <p:nvGrpSpPr>
              <p:cNvPr id="8" name="群組 7"/>
              <p:cNvGrpSpPr/>
              <p:nvPr/>
            </p:nvGrpSpPr>
            <p:grpSpPr>
              <a:xfrm>
                <a:off x="125491" y="1565828"/>
                <a:ext cx="3810993" cy="3613065"/>
                <a:chOff x="1984505" y="1169284"/>
                <a:chExt cx="3810993" cy="3613065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12" name="圓形圖 11"/>
                <p:cNvSpPr/>
                <p:nvPr/>
              </p:nvSpPr>
              <p:spPr>
                <a:xfrm>
                  <a:off x="1984505" y="1169284"/>
                  <a:ext cx="3810993" cy="3613065"/>
                </a:xfrm>
                <a:prstGeom prst="pie">
                  <a:avLst>
                    <a:gd name="adj1" fmla="val 5400000"/>
                    <a:gd name="adj2" fmla="val 10800000"/>
                  </a:avLst>
                </a:prstGeom>
                <a:solidFill>
                  <a:srgbClr val="00B050"/>
                </a:solidFill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</p:sp>
            <p:sp>
              <p:nvSpPr>
                <p:cNvPr id="13" name="圓形圖 8"/>
                <p:cNvSpPr/>
                <p:nvPr/>
              </p:nvSpPr>
              <p:spPr>
                <a:xfrm>
                  <a:off x="2286411" y="3066437"/>
                  <a:ext cx="1574521" cy="1269777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0800" tIns="50800" rIns="50800" bIns="50800" numCol="1" spcCol="1270" anchor="ctr" anchorCtr="0">
                  <a:noAutofit/>
                </a:bodyPr>
                <a:lstStyle/>
                <a:p>
                  <a:pPr lvl="0" algn="ctr" defTabSz="1778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zh-TW" altLang="en-US" sz="3200" kern="1200" dirty="0" smtClean="0">
                      <a:solidFill>
                        <a:schemeClr val="bg1"/>
                      </a:solidFill>
                      <a:latin typeface="華康儷中黑" panose="020B0509000000000000" pitchFamily="49" charset="-120"/>
                      <a:ea typeface="華康儷中黑" panose="020B0509000000000000" pitchFamily="49" charset="-120"/>
                    </a:rPr>
                    <a:t>教法</a:t>
                  </a:r>
                  <a:endParaRPr lang="zh-TW" altLang="en-US" sz="4800" kern="1200" dirty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endParaRPr>
                </a:p>
              </p:txBody>
            </p:sp>
          </p:grpSp>
          <p:grpSp>
            <p:nvGrpSpPr>
              <p:cNvPr id="9" name="群組 8"/>
              <p:cNvGrpSpPr/>
              <p:nvPr/>
            </p:nvGrpSpPr>
            <p:grpSpPr>
              <a:xfrm>
                <a:off x="120218" y="964857"/>
                <a:ext cx="3810993" cy="3613065"/>
                <a:chOff x="1979232" y="568313"/>
                <a:chExt cx="3810993" cy="3613065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10" name="圓形圖 9"/>
                <p:cNvSpPr/>
                <p:nvPr/>
              </p:nvSpPr>
              <p:spPr>
                <a:xfrm>
                  <a:off x="1979232" y="568313"/>
                  <a:ext cx="3810993" cy="3613065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solidFill>
                  <a:srgbClr val="7030A0"/>
                </a:solidFill>
                <a:ln/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</p:sp>
            <p:sp>
              <p:nvSpPr>
                <p:cNvPr id="11" name="圓形圖 10"/>
                <p:cNvSpPr/>
                <p:nvPr/>
              </p:nvSpPr>
              <p:spPr>
                <a:xfrm>
                  <a:off x="2274661" y="1296925"/>
                  <a:ext cx="1574522" cy="1269776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0800" tIns="50800" rIns="50800" bIns="50800" numCol="1" spcCol="1270" anchor="ctr" anchorCtr="0">
                  <a:noAutofit/>
                </a:bodyPr>
                <a:lstStyle/>
                <a:p>
                  <a:pPr lvl="0" algn="ctr" defTabSz="1778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zh-TW" altLang="en-US" sz="3200" kern="1200" dirty="0" smtClean="0">
                      <a:solidFill>
                        <a:schemeClr val="bg1"/>
                      </a:solidFill>
                      <a:latin typeface="華康儷中黑" panose="020B0509000000000000" pitchFamily="49" charset="-120"/>
                      <a:ea typeface="華康儷中黑" panose="020B0509000000000000" pitchFamily="49" charset="-120"/>
                    </a:rPr>
                    <a:t>分組</a:t>
                  </a:r>
                  <a:endParaRPr lang="zh-TW" altLang="en-US" sz="5900" kern="1200" dirty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endParaRPr>
                </a:p>
              </p:txBody>
            </p:sp>
          </p:grpSp>
        </p:grpSp>
        <p:sp>
          <p:nvSpPr>
            <p:cNvPr id="3" name="矩形 2"/>
            <p:cNvSpPr/>
            <p:nvPr/>
          </p:nvSpPr>
          <p:spPr>
            <a:xfrm>
              <a:off x="1282757" y="2893656"/>
              <a:ext cx="6060227" cy="6092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300" dirty="0">
                  <a:solidFill>
                    <a:srgbClr val="0000FF"/>
                  </a:solidFill>
                  <a:latin typeface="Times New Roman" pitchFamily="18" charset="0"/>
                  <a:ea typeface="華康正顏楷體W5" pitchFamily="65" charset="-120"/>
                  <a:cs typeface="Times New Roman" pitchFamily="18" charset="0"/>
                </a:rPr>
                <a:t>以</a:t>
              </a:r>
              <a:r>
                <a:rPr lang="zh-TW" altLang="en-US" sz="2300" dirty="0">
                  <a:solidFill>
                    <a:srgbClr val="FF0000"/>
                  </a:solidFill>
                  <a:latin typeface="Times New Roman" pitchFamily="18" charset="0"/>
                  <a:ea typeface="華康正顏楷體W5" pitchFamily="65" charset="-120"/>
                  <a:cs typeface="Times New Roman" pitchFamily="18" charset="0"/>
                </a:rPr>
                <a:t>分組合作學習</a:t>
              </a:r>
              <a:r>
                <a:rPr lang="zh-TW" altLang="en-US" sz="2300" dirty="0">
                  <a:solidFill>
                    <a:srgbClr val="0000FF"/>
                  </a:solidFill>
                  <a:latin typeface="Times New Roman" pitchFamily="18" charset="0"/>
                  <a:ea typeface="華康正顏楷體W5" pitchFamily="65" charset="-120"/>
                  <a:cs typeface="Times New Roman" pitchFamily="18" charset="0"/>
                </a:rPr>
                <a:t>實踐差異化教學</a:t>
              </a:r>
            </a:p>
          </p:txBody>
        </p:sp>
      </p:grpSp>
      <p:sp>
        <p:nvSpPr>
          <p:cNvPr id="22" name="標題 1"/>
          <p:cNvSpPr txBox="1">
            <a:spLocks/>
          </p:cNvSpPr>
          <p:nvPr/>
        </p:nvSpPr>
        <p:spPr bwMode="auto">
          <a:xfrm>
            <a:off x="0" y="-18256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lang="zh-TW" altLang="en-US" sz="3500" dirty="0"/>
              <a:t>五、</a:t>
            </a:r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</a:t>
            </a:r>
            <a:endParaRPr kumimoji="0" lang="zh-TW" altLang="en-US" sz="35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2701032" y="6376243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165</a:t>
            </a:fld>
            <a:r>
              <a:rPr lang="zh-TW" altLang="en-US" dirty="0" smtClean="0"/>
              <a:t>　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0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601012" y="5817290"/>
            <a:ext cx="5243496" cy="7302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zh-TW" sz="2800" dirty="0" smtClean="0">
                <a:solidFill>
                  <a:srgbClr val="FF0000"/>
                </a:solidFill>
                <a:ea typeface="華康儷中黑" pitchFamily="49" charset="-120"/>
              </a:rPr>
              <a:t>Bloom 2001</a:t>
            </a:r>
            <a:r>
              <a:rPr lang="zh-TW" altLang="en-US" sz="2800" dirty="0" smtClean="0">
                <a:solidFill>
                  <a:srgbClr val="FF0000"/>
                </a:solidFill>
                <a:ea typeface="華康儷中黑" pitchFamily="49" charset="-120"/>
              </a:rPr>
              <a:t>年  認知目標分類</a:t>
            </a:r>
          </a:p>
        </p:txBody>
      </p:sp>
      <p:sp>
        <p:nvSpPr>
          <p:cNvPr id="13315" name="Line 1028"/>
          <p:cNvSpPr>
            <a:spLocks noChangeShapeType="1"/>
          </p:cNvSpPr>
          <p:nvPr/>
        </p:nvSpPr>
        <p:spPr bwMode="auto">
          <a:xfrm flipV="1">
            <a:off x="293448" y="4916324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16" name="Line 1035"/>
          <p:cNvSpPr>
            <a:spLocks noChangeShapeType="1"/>
          </p:cNvSpPr>
          <p:nvPr/>
        </p:nvSpPr>
        <p:spPr bwMode="auto">
          <a:xfrm flipV="1">
            <a:off x="1588848" y="4230524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17" name="Line 1036"/>
          <p:cNvSpPr>
            <a:spLocks noChangeShapeType="1"/>
          </p:cNvSpPr>
          <p:nvPr/>
        </p:nvSpPr>
        <p:spPr bwMode="auto">
          <a:xfrm flipV="1">
            <a:off x="4179648" y="2858924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18" name="Line 1038"/>
          <p:cNvSpPr>
            <a:spLocks noChangeShapeType="1"/>
          </p:cNvSpPr>
          <p:nvPr/>
        </p:nvSpPr>
        <p:spPr bwMode="auto">
          <a:xfrm flipV="1">
            <a:off x="6770448" y="1487324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19" name="Line 1039"/>
          <p:cNvSpPr>
            <a:spLocks noChangeShapeType="1"/>
          </p:cNvSpPr>
          <p:nvPr/>
        </p:nvSpPr>
        <p:spPr bwMode="auto">
          <a:xfrm flipV="1">
            <a:off x="5475048" y="2173124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20" name="Line 1040"/>
          <p:cNvSpPr>
            <a:spLocks noChangeShapeType="1"/>
          </p:cNvSpPr>
          <p:nvPr/>
        </p:nvSpPr>
        <p:spPr bwMode="auto">
          <a:xfrm flipV="1">
            <a:off x="2884248" y="3544724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21" name="Line 1047"/>
          <p:cNvSpPr>
            <a:spLocks noChangeShapeType="1"/>
          </p:cNvSpPr>
          <p:nvPr/>
        </p:nvSpPr>
        <p:spPr bwMode="auto">
          <a:xfrm>
            <a:off x="293448" y="4916324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22" name="Line 1048"/>
          <p:cNvSpPr>
            <a:spLocks noChangeShapeType="1"/>
          </p:cNvSpPr>
          <p:nvPr/>
        </p:nvSpPr>
        <p:spPr bwMode="auto">
          <a:xfrm>
            <a:off x="1588848" y="4230524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23" name="Line 1049"/>
          <p:cNvSpPr>
            <a:spLocks noChangeShapeType="1"/>
          </p:cNvSpPr>
          <p:nvPr/>
        </p:nvSpPr>
        <p:spPr bwMode="auto">
          <a:xfrm>
            <a:off x="2874723" y="3552662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24" name="Line 1050"/>
          <p:cNvSpPr>
            <a:spLocks noChangeShapeType="1"/>
          </p:cNvSpPr>
          <p:nvPr/>
        </p:nvSpPr>
        <p:spPr bwMode="auto">
          <a:xfrm>
            <a:off x="4179648" y="2858924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25" name="Line 1051"/>
          <p:cNvSpPr>
            <a:spLocks noChangeShapeType="1"/>
          </p:cNvSpPr>
          <p:nvPr/>
        </p:nvSpPr>
        <p:spPr bwMode="auto">
          <a:xfrm>
            <a:off x="5475048" y="2173124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26" name="Line 1052"/>
          <p:cNvSpPr>
            <a:spLocks noChangeShapeType="1"/>
          </p:cNvSpPr>
          <p:nvPr/>
        </p:nvSpPr>
        <p:spPr bwMode="auto">
          <a:xfrm>
            <a:off x="6770448" y="1487324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27" name="Line 1054"/>
          <p:cNvSpPr>
            <a:spLocks noChangeShapeType="1"/>
          </p:cNvSpPr>
          <p:nvPr/>
        </p:nvSpPr>
        <p:spPr bwMode="auto">
          <a:xfrm flipV="1">
            <a:off x="215660" y="1061874"/>
            <a:ext cx="7202488" cy="366553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lg" len="lg"/>
          </a:ln>
        </p:spPr>
        <p:txBody>
          <a:bodyPr wrap="none"/>
          <a:lstStyle/>
          <a:p>
            <a:endParaRPr lang="zh-TW" altLang="en-US"/>
          </a:p>
        </p:txBody>
      </p:sp>
      <p:sp>
        <p:nvSpPr>
          <p:cNvPr id="13328" name="Rectangle 1056"/>
          <p:cNvSpPr>
            <a:spLocks noChangeArrowheads="1"/>
          </p:cNvSpPr>
          <p:nvPr/>
        </p:nvSpPr>
        <p:spPr bwMode="auto">
          <a:xfrm>
            <a:off x="217248" y="3509799"/>
            <a:ext cx="99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華康儷中黑" pitchFamily="49" charset="-120"/>
              </a:rPr>
              <a:t>低階</a:t>
            </a:r>
          </a:p>
        </p:txBody>
      </p:sp>
      <p:sp>
        <p:nvSpPr>
          <p:cNvPr id="13329" name="Rectangle 1057"/>
          <p:cNvSpPr>
            <a:spLocks noChangeArrowheads="1"/>
          </p:cNvSpPr>
          <p:nvPr/>
        </p:nvSpPr>
        <p:spPr bwMode="auto">
          <a:xfrm>
            <a:off x="4465398" y="1422237"/>
            <a:ext cx="99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華康儷中黑" pitchFamily="49" charset="-120"/>
              </a:rPr>
              <a:t>高階</a:t>
            </a:r>
          </a:p>
        </p:txBody>
      </p:sp>
      <p:sp>
        <p:nvSpPr>
          <p:cNvPr id="13330" name="Rectangle 1058"/>
          <p:cNvSpPr>
            <a:spLocks noChangeArrowheads="1"/>
          </p:cNvSpPr>
          <p:nvPr/>
        </p:nvSpPr>
        <p:spPr bwMode="auto">
          <a:xfrm>
            <a:off x="360123" y="4965537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rgbClr val="3333FF"/>
                </a:solidFill>
                <a:ea typeface="華康儷中黑" pitchFamily="49" charset="-120"/>
              </a:rPr>
              <a:t>1.記憶</a:t>
            </a:r>
          </a:p>
        </p:txBody>
      </p:sp>
      <p:sp>
        <p:nvSpPr>
          <p:cNvPr id="13331" name="Rectangle 1059"/>
          <p:cNvSpPr>
            <a:spLocks noChangeArrowheads="1"/>
          </p:cNvSpPr>
          <p:nvPr/>
        </p:nvSpPr>
        <p:spPr bwMode="auto">
          <a:xfrm>
            <a:off x="1728548" y="4317837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rgbClr val="3333FF"/>
                </a:solidFill>
                <a:ea typeface="華康儷中黑" pitchFamily="49" charset="-120"/>
              </a:rPr>
              <a:t>2.了解</a:t>
            </a:r>
          </a:p>
        </p:txBody>
      </p:sp>
      <p:sp>
        <p:nvSpPr>
          <p:cNvPr id="13332" name="Rectangle 1060"/>
          <p:cNvSpPr>
            <a:spLocks noChangeArrowheads="1"/>
          </p:cNvSpPr>
          <p:nvPr/>
        </p:nvSpPr>
        <p:spPr bwMode="auto">
          <a:xfrm>
            <a:off x="3028710" y="3620924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rgbClr val="3333FF"/>
                </a:solidFill>
                <a:ea typeface="華康儷中黑" pitchFamily="49" charset="-120"/>
              </a:rPr>
              <a:t>3.應用</a:t>
            </a:r>
          </a:p>
        </p:txBody>
      </p:sp>
      <p:sp>
        <p:nvSpPr>
          <p:cNvPr id="13333" name="Rectangle 1061"/>
          <p:cNvSpPr>
            <a:spLocks noChangeArrowheads="1"/>
          </p:cNvSpPr>
          <p:nvPr/>
        </p:nvSpPr>
        <p:spPr bwMode="auto">
          <a:xfrm>
            <a:off x="4392373" y="2935124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rgbClr val="3333FF"/>
                </a:solidFill>
                <a:ea typeface="華康儷中黑" pitchFamily="49" charset="-120"/>
              </a:rPr>
              <a:t>4.分析</a:t>
            </a:r>
          </a:p>
        </p:txBody>
      </p:sp>
      <p:sp>
        <p:nvSpPr>
          <p:cNvPr id="13334" name="Rectangle 1062"/>
          <p:cNvSpPr>
            <a:spLocks noChangeArrowheads="1"/>
          </p:cNvSpPr>
          <p:nvPr/>
        </p:nvSpPr>
        <p:spPr bwMode="auto">
          <a:xfrm>
            <a:off x="5651260" y="2249324"/>
            <a:ext cx="1143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rgbClr val="3333FF"/>
                </a:solidFill>
                <a:ea typeface="華康儷中黑" pitchFamily="49" charset="-120"/>
              </a:rPr>
              <a:t>5.評鑑</a:t>
            </a:r>
            <a:endParaRPr lang="en-US" altLang="zh-TW" sz="3200" dirty="0">
              <a:solidFill>
                <a:srgbClr val="3333FF"/>
              </a:solidFill>
              <a:ea typeface="華康儷中黑" pitchFamily="49" charset="-120"/>
            </a:endParaRPr>
          </a:p>
        </p:txBody>
      </p:sp>
      <p:sp>
        <p:nvSpPr>
          <p:cNvPr id="13335" name="Rectangle 1063"/>
          <p:cNvSpPr>
            <a:spLocks noChangeArrowheads="1"/>
          </p:cNvSpPr>
          <p:nvPr/>
        </p:nvSpPr>
        <p:spPr bwMode="auto">
          <a:xfrm>
            <a:off x="6951423" y="1563524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3200" dirty="0">
                <a:solidFill>
                  <a:srgbClr val="3333FF"/>
                </a:solidFill>
                <a:ea typeface="華康儷中黑" pitchFamily="49" charset="-120"/>
              </a:rPr>
              <a:t>6.創造</a:t>
            </a:r>
          </a:p>
        </p:txBody>
      </p:sp>
      <p:sp>
        <p:nvSpPr>
          <p:cNvPr id="13336" name="Text Box 25"/>
          <p:cNvSpPr txBox="1">
            <a:spLocks noChangeArrowheads="1"/>
          </p:cNvSpPr>
          <p:nvPr/>
        </p:nvSpPr>
        <p:spPr bwMode="auto">
          <a:xfrm>
            <a:off x="583960" y="5602124"/>
            <a:ext cx="11445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辨認</a:t>
            </a:r>
            <a:r>
              <a:rPr lang="zh-TW" altLang="en-US" dirty="0"/>
              <a:t> </a:t>
            </a: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回憶</a:t>
            </a:r>
          </a:p>
        </p:txBody>
      </p:sp>
      <p:sp>
        <p:nvSpPr>
          <p:cNvPr id="13337" name="Text Box 26"/>
          <p:cNvSpPr txBox="1">
            <a:spLocks noChangeArrowheads="1"/>
          </p:cNvSpPr>
          <p:nvPr/>
        </p:nvSpPr>
        <p:spPr bwMode="auto">
          <a:xfrm>
            <a:off x="1503123" y="4916324"/>
            <a:ext cx="19446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solidFill>
                  <a:srgbClr val="000000"/>
                </a:solidFill>
                <a:ea typeface="華康儷中黑" pitchFamily="49" charset="-120"/>
              </a:rPr>
              <a:t> </a:t>
            </a: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說明 解釋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 舉例 分類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 摘要 推論  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 比較</a:t>
            </a:r>
          </a:p>
        </p:txBody>
      </p:sp>
      <p:sp>
        <p:nvSpPr>
          <p:cNvPr id="13338" name="Text Box 27"/>
          <p:cNvSpPr txBox="1">
            <a:spLocks noChangeArrowheads="1"/>
          </p:cNvSpPr>
          <p:nvPr/>
        </p:nvSpPr>
        <p:spPr bwMode="auto">
          <a:xfrm>
            <a:off x="3312873" y="4283338"/>
            <a:ext cx="1079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實施 </a:t>
            </a:r>
            <a:r>
              <a:rPr lang="en-US" altLang="zh-TW" sz="2400" dirty="0">
                <a:solidFill>
                  <a:srgbClr val="000000"/>
                </a:solidFill>
                <a:ea typeface="華康儷中黑" pitchFamily="49" charset="-120"/>
              </a:rPr>
              <a:t/>
            </a:r>
            <a:br>
              <a:rPr lang="en-US" altLang="zh-TW" sz="2400" dirty="0">
                <a:solidFill>
                  <a:srgbClr val="000000"/>
                </a:solidFill>
                <a:ea typeface="華康儷中黑" pitchFamily="49" charset="-120"/>
              </a:rPr>
            </a:br>
            <a:r>
              <a:rPr lang="zh-TW" altLang="en-US" sz="2400" dirty="0" smtClean="0">
                <a:solidFill>
                  <a:srgbClr val="000000"/>
                </a:solidFill>
                <a:ea typeface="華康儷中黑" pitchFamily="49" charset="-120"/>
              </a:rPr>
              <a:t>執行</a:t>
            </a:r>
            <a:endParaRPr lang="zh-TW" altLang="en-US" sz="2400" dirty="0">
              <a:solidFill>
                <a:srgbClr val="000000"/>
              </a:solidFill>
              <a:ea typeface="華康儷中黑" pitchFamily="49" charset="-120"/>
            </a:endParaRPr>
          </a:p>
        </p:txBody>
      </p:sp>
      <p:sp>
        <p:nvSpPr>
          <p:cNvPr id="13339" name="Text Box 28"/>
          <p:cNvSpPr txBox="1">
            <a:spLocks noChangeArrowheads="1"/>
          </p:cNvSpPr>
          <p:nvPr/>
        </p:nvSpPr>
        <p:spPr bwMode="auto">
          <a:xfrm>
            <a:off x="4665045" y="3603928"/>
            <a:ext cx="9350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分辨 區分挑選剖析歸因</a:t>
            </a:r>
            <a:endParaRPr kumimoji="0" lang="zh-TW" altLang="en-US" sz="2400" dirty="0">
              <a:solidFill>
                <a:srgbClr val="000000"/>
              </a:solidFill>
              <a:ea typeface="華康儷中黑" pitchFamily="49" charset="-120"/>
            </a:endParaRPr>
          </a:p>
        </p:txBody>
      </p:sp>
      <p:sp>
        <p:nvSpPr>
          <p:cNvPr id="13340" name="Text Box 29"/>
          <p:cNvSpPr txBox="1">
            <a:spLocks noChangeArrowheads="1"/>
          </p:cNvSpPr>
          <p:nvPr/>
        </p:nvSpPr>
        <p:spPr bwMode="auto">
          <a:xfrm>
            <a:off x="6015550" y="2894643"/>
            <a:ext cx="9350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檢核 監控評論判斷</a:t>
            </a:r>
            <a:endParaRPr kumimoji="0" lang="zh-TW" altLang="en-US" sz="2400" dirty="0">
              <a:solidFill>
                <a:srgbClr val="000000"/>
              </a:solidFill>
              <a:ea typeface="華康儷中黑" pitchFamily="49" charset="-120"/>
            </a:endParaRPr>
          </a:p>
        </p:txBody>
      </p:sp>
      <p:sp>
        <p:nvSpPr>
          <p:cNvPr id="13341" name="Text Box 30"/>
          <p:cNvSpPr txBox="1">
            <a:spLocks noChangeArrowheads="1"/>
          </p:cNvSpPr>
          <p:nvPr/>
        </p:nvSpPr>
        <p:spPr bwMode="auto">
          <a:xfrm>
            <a:off x="7305065" y="2241504"/>
            <a:ext cx="9350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srgbClr val="000000"/>
                </a:solidFill>
                <a:ea typeface="華康儷中黑" pitchFamily="49" charset="-120"/>
              </a:rPr>
              <a:t>設計規畫製作產出建構假設</a:t>
            </a:r>
            <a:endParaRPr kumimoji="0" lang="zh-TW" altLang="en-US" sz="2400" dirty="0">
              <a:solidFill>
                <a:srgbClr val="000000"/>
              </a:solidFill>
              <a:ea typeface="華康儷中黑" pitchFamily="49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31" name="群組 30"/>
            <p:cNvGrpSpPr/>
            <p:nvPr/>
          </p:nvGrpSpPr>
          <p:grpSpPr>
            <a:xfrm>
              <a:off x="7491490" y="189804"/>
              <a:ext cx="1256400" cy="1257614"/>
              <a:chOff x="2231025" y="571657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1" name="圓形圖 40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42" name="圓形圖 4"/>
              <p:cNvSpPr/>
              <p:nvPr/>
            </p:nvSpPr>
            <p:spPr>
              <a:xfrm>
                <a:off x="3975167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itchFamily="49" charset="-120"/>
                    <a:ea typeface="華康儷中黑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itchFamily="49" charset="-120"/>
                  <a:ea typeface="華康儷中黑" pitchFamily="49" charset="-120"/>
                </a:endParaRPr>
              </a:p>
            </p:txBody>
          </p:sp>
        </p:grpSp>
        <p:grpSp>
          <p:nvGrpSpPr>
            <p:cNvPr id="32" name="群組 31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9" name="圓形圖 38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40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itchFamily="49" charset="-120"/>
                    <a:ea typeface="華康儷中黑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itchFamily="49" charset="-120"/>
                  <a:ea typeface="華康儷中黑" pitchFamily="49" charset="-120"/>
                </a:endParaRPr>
              </a:p>
            </p:txBody>
          </p:sp>
        </p:grpSp>
        <p:grpSp>
          <p:nvGrpSpPr>
            <p:cNvPr id="33" name="群組 32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7" name="圓形圖 36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38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itchFamily="49" charset="-120"/>
                    <a:ea typeface="華康儷中黑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itchFamily="49" charset="-120"/>
                  <a:ea typeface="華康儷中黑" pitchFamily="49" charset="-120"/>
                </a:endParaRPr>
              </a:p>
            </p:txBody>
          </p:sp>
        </p:grpSp>
        <p:grpSp>
          <p:nvGrpSpPr>
            <p:cNvPr id="34" name="群組 33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5" name="圓形圖 34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36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itchFamily="49" charset="-120"/>
                    <a:ea typeface="華康儷中黑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itchFamily="49" charset="-120"/>
                  <a:ea typeface="華康儷中黑" pitchFamily="49" charset="-120"/>
                </a:endParaRPr>
              </a:p>
            </p:txBody>
          </p:sp>
        </p:grpSp>
      </p:grpSp>
      <p:sp>
        <p:nvSpPr>
          <p:cNvPr id="43" name="標題 1"/>
          <p:cNvSpPr txBox="1">
            <a:spLocks/>
          </p:cNvSpPr>
          <p:nvPr/>
        </p:nvSpPr>
        <p:spPr bwMode="auto">
          <a:xfrm>
            <a:off x="-242664" y="11387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lang="zh-TW" altLang="en-US" sz="3600" dirty="0"/>
              <a:t>不同層次的</a:t>
            </a:r>
            <a:r>
              <a:rPr lang="zh-TW" altLang="en-US" sz="3600" dirty="0" smtClean="0"/>
              <a:t>提問或學習任務</a:t>
            </a:r>
            <a:endParaRPr kumimoji="0" lang="zh-TW" altLang="en-US" sz="35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3644340" y="6477471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166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564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05188" name="Picture 4" descr="F:\學習策略\組織\5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03848" y="188640"/>
            <a:ext cx="479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00FF"/>
                </a:solidFill>
                <a:latin typeface="華康儷中黑" pitchFamily="49" charset="-120"/>
                <a:ea typeface="華康儷中黑" pitchFamily="49" charset="-120"/>
              </a:rPr>
              <a:t>學習策略：組織</a:t>
            </a:r>
            <a:endParaRPr lang="zh-TW" altLang="en-US" sz="2800" dirty="0">
              <a:solidFill>
                <a:srgbClr val="0000FF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3707904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167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33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80612" name="Picture 4" descr="F:\學習策略\心像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文字方塊 1"/>
          <p:cNvSpPr txBox="1"/>
          <p:nvPr/>
        </p:nvSpPr>
        <p:spPr>
          <a:xfrm>
            <a:off x="401520" y="5765232"/>
            <a:ext cx="330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00FF"/>
                </a:solidFill>
                <a:latin typeface="華康儷中黑" pitchFamily="49" charset="-120"/>
                <a:ea typeface="華康儷中黑" pitchFamily="49" charset="-120"/>
              </a:rPr>
              <a:t>以心像</a:t>
            </a:r>
            <a:r>
              <a:rPr lang="zh-TW" altLang="en-US" sz="2400" dirty="0" smtClean="0">
                <a:solidFill>
                  <a:srgbClr val="0000FF"/>
                </a:solidFill>
                <a:latin typeface="華康儷中黑" pitchFamily="49" charset="-120"/>
                <a:ea typeface="華康儷中黑" pitchFamily="49" charset="-120"/>
              </a:rPr>
              <a:t>法記憶詩詞</a:t>
            </a:r>
            <a:endParaRPr lang="zh-TW" altLang="en-US" sz="2400" dirty="0">
              <a:solidFill>
                <a:srgbClr val="0000FF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-28724" y="6381328"/>
            <a:ext cx="2133600" cy="365125"/>
          </a:xfrm>
        </p:spPr>
        <p:txBody>
          <a:bodyPr/>
          <a:lstStyle/>
          <a:p>
            <a:pPr algn="l"/>
            <a:fld id="{3DA8C9F6-4975-46D4-90D0-6E8311A4EEF9}" type="slidenum">
              <a:rPr lang="zh-TW" altLang="en-US" smtClean="0"/>
              <a:pPr algn="l"/>
              <a:t>168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80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107504" y="1349896"/>
            <a:ext cx="7128792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zh-TW" sz="3200" dirty="0" smtClean="0">
                <a:solidFill>
                  <a:srgbClr val="6600CC"/>
                </a:solidFill>
              </a:rPr>
              <a:t>1.</a:t>
            </a:r>
            <a:r>
              <a:rPr lang="zh-TW" altLang="en-US" sz="3200" dirty="0">
                <a:solidFill>
                  <a:srgbClr val="6600CC"/>
                </a:solidFill>
              </a:rPr>
              <a:t> </a:t>
            </a:r>
            <a:r>
              <a:rPr lang="zh-TW" altLang="en-US" sz="3200" dirty="0" smtClean="0">
                <a:solidFill>
                  <a:srgbClr val="6600CC"/>
                </a:solidFill>
              </a:rPr>
              <a:t>配對學習</a:t>
            </a:r>
            <a:endParaRPr lang="zh-TW" altLang="en-US" sz="3200" dirty="0">
              <a:solidFill>
                <a:srgbClr val="6600CC"/>
              </a:solidFill>
            </a:endParaRPr>
          </a:p>
        </p:txBody>
      </p:sp>
      <p:sp>
        <p:nvSpPr>
          <p:cNvPr id="54275" name="Rectangle 3"/>
          <p:cNvSpPr>
            <a:spLocks noGrp="1"/>
          </p:cNvSpPr>
          <p:nvPr>
            <p:ph idx="1"/>
          </p:nvPr>
        </p:nvSpPr>
        <p:spPr>
          <a:xfrm>
            <a:off x="149108" y="2276872"/>
            <a:ext cx="8857800" cy="4392488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/>
              <a:t>學生</a:t>
            </a:r>
            <a:r>
              <a:rPr lang="zh-TW" altLang="en-US" sz="2400" dirty="0"/>
              <a:t>配對方式：學生能力由高到低排列分兩組，兩組的第一個配為一組，一個學生念、一個學生記錄</a:t>
            </a:r>
            <a:r>
              <a:rPr lang="zh-TW" altLang="en-US" sz="2400" dirty="0" smtClean="0"/>
              <a:t>。</a:t>
            </a:r>
            <a:endParaRPr lang="en-US" altLang="zh-TW" sz="2400" dirty="0"/>
          </a:p>
          <a:p>
            <a:pPr marL="457200" lvl="1" indent="0">
              <a:buClr>
                <a:srgbClr val="FF0000"/>
              </a:buClr>
              <a:buSzPct val="80000"/>
              <a:buNone/>
            </a:pPr>
            <a:r>
              <a:rPr lang="zh-TW" altLang="en-US" sz="2400" dirty="0" smtClean="0"/>
              <a:t>第一</a:t>
            </a:r>
            <a:r>
              <a:rPr lang="zh-TW" altLang="en-US" sz="2400" dirty="0"/>
              <a:t>組（高能力） </a:t>
            </a:r>
            <a:r>
              <a:rPr lang="en-US" altLang="zh-TW" sz="2400" dirty="0">
                <a:solidFill>
                  <a:srgbClr val="C00000"/>
                </a:solidFill>
              </a:rPr>
              <a:t>1</a:t>
            </a:r>
            <a:r>
              <a:rPr lang="en-US" altLang="zh-TW" sz="2400" dirty="0"/>
              <a:t>  </a:t>
            </a:r>
            <a:r>
              <a:rPr lang="en-US" altLang="zh-TW" sz="2400" dirty="0" smtClean="0"/>
              <a:t>  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zh-TW" sz="2400" dirty="0" smtClean="0"/>
              <a:t>    </a:t>
            </a: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altLang="zh-TW" sz="2400" dirty="0" smtClean="0"/>
              <a:t>    </a:t>
            </a:r>
            <a:r>
              <a:rPr lang="en-US" altLang="zh-TW" sz="2400" dirty="0" smtClean="0">
                <a:solidFill>
                  <a:srgbClr val="7030A0"/>
                </a:solidFill>
              </a:rPr>
              <a:t>4</a:t>
            </a:r>
            <a:r>
              <a:rPr lang="en-US" altLang="zh-TW" sz="2400" dirty="0" smtClean="0"/>
              <a:t>    </a:t>
            </a:r>
            <a:r>
              <a:rPr lang="en-US" altLang="zh-TW" sz="2400" dirty="0" smtClean="0">
                <a:solidFill>
                  <a:srgbClr val="00B050"/>
                </a:solidFill>
              </a:rPr>
              <a:t>5</a:t>
            </a:r>
            <a:r>
              <a:rPr lang="en-US" altLang="zh-TW" sz="2400" dirty="0" smtClean="0"/>
              <a:t>    </a:t>
            </a: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  <a:p>
            <a:pPr marL="457200" lvl="1" indent="0">
              <a:buClr>
                <a:srgbClr val="FF0000"/>
              </a:buClr>
              <a:buSzPct val="80000"/>
              <a:buNone/>
            </a:pPr>
            <a:r>
              <a:rPr lang="zh-TW" altLang="en-US" sz="2400" dirty="0" smtClean="0"/>
              <a:t>第二</a:t>
            </a:r>
            <a:r>
              <a:rPr lang="zh-TW" altLang="en-US" sz="2400" dirty="0"/>
              <a:t>組（低能力） </a:t>
            </a:r>
            <a:r>
              <a:rPr lang="en-US" altLang="zh-TW" sz="2400" dirty="0">
                <a:solidFill>
                  <a:srgbClr val="C00000"/>
                </a:solidFill>
              </a:rPr>
              <a:t>7</a:t>
            </a:r>
            <a:r>
              <a:rPr lang="en-US" altLang="zh-TW" sz="2400" dirty="0"/>
              <a:t> </a:t>
            </a:r>
            <a:r>
              <a:rPr lang="en-US" altLang="zh-TW" sz="2400" dirty="0">
                <a:solidFill>
                  <a:srgbClr val="0000CC"/>
                </a:solidFill>
              </a:rPr>
              <a:t> </a:t>
            </a:r>
            <a:r>
              <a:rPr lang="en-US" altLang="zh-TW" sz="2400" dirty="0" smtClean="0">
                <a:solidFill>
                  <a:srgbClr val="0000CC"/>
                </a:solidFill>
              </a:rPr>
              <a:t>  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altLang="zh-TW" sz="2400" dirty="0" smtClean="0"/>
              <a:t>    </a:t>
            </a: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</a:rPr>
              <a:t>9</a:t>
            </a:r>
            <a:r>
              <a:rPr lang="en-US" altLang="zh-TW" sz="2400" dirty="0" smtClean="0"/>
              <a:t>   </a:t>
            </a:r>
            <a:r>
              <a:rPr lang="en-US" altLang="zh-TW" sz="2400" dirty="0" smtClean="0">
                <a:solidFill>
                  <a:srgbClr val="7030A0"/>
                </a:solidFill>
              </a:rPr>
              <a:t>10</a:t>
            </a:r>
            <a:r>
              <a:rPr lang="en-US" altLang="zh-TW" sz="2400" dirty="0" smtClean="0"/>
              <a:t>  </a:t>
            </a:r>
            <a:r>
              <a:rPr lang="en-US" altLang="zh-TW" sz="2400" dirty="0" smtClean="0">
                <a:solidFill>
                  <a:srgbClr val="00B050"/>
                </a:solidFill>
              </a:rPr>
              <a:t>11</a:t>
            </a:r>
            <a:r>
              <a:rPr lang="en-US" altLang="zh-TW" sz="2400" dirty="0" smtClean="0"/>
              <a:t>  </a:t>
            </a:r>
            <a:r>
              <a:rPr lang="en-US" altLang="zh-TW" sz="24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r>
              <a:rPr lang="en-US" altLang="zh-TW" sz="2400" dirty="0" smtClean="0">
                <a:solidFill>
                  <a:srgbClr val="FF9999"/>
                </a:solidFill>
              </a:rPr>
              <a:t> </a:t>
            </a:r>
            <a:r>
              <a:rPr lang="zh-TW" altLang="en-US" sz="2400" dirty="0">
                <a:solidFill>
                  <a:schemeClr val="tx2"/>
                </a:solidFill>
              </a:rPr>
              <a:t>（同顏色一組）</a:t>
            </a:r>
          </a:p>
          <a:p>
            <a:endParaRPr lang="en-US" altLang="zh-TW" sz="900" dirty="0" smtClean="0"/>
          </a:p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/>
              <a:t>朗讀流暢性訓練步驟</a:t>
            </a:r>
          </a:p>
          <a:p>
            <a:pPr marL="857250" lvl="1" indent="-457200">
              <a:buFont typeface="+mj-lt"/>
              <a:buAutoNum type="alphaUcPeriod"/>
            </a:pPr>
            <a:r>
              <a:rPr lang="en-US" altLang="zh-TW" sz="2400" dirty="0" smtClean="0"/>
              <a:t>Reader </a:t>
            </a:r>
            <a:r>
              <a:rPr lang="en-US" altLang="zh-TW" sz="2400" dirty="0"/>
              <a:t>1</a:t>
            </a:r>
            <a:r>
              <a:rPr lang="zh-TW" altLang="en-US" sz="2400" dirty="0"/>
              <a:t>（高能力）讀一分鐘  </a:t>
            </a:r>
            <a:r>
              <a:rPr lang="en-US" altLang="zh-TW" sz="2400" dirty="0"/>
              <a:t>Reader 2</a:t>
            </a:r>
            <a:r>
              <a:rPr lang="zh-TW" altLang="en-US" sz="2400" dirty="0"/>
              <a:t>記錄</a:t>
            </a:r>
          </a:p>
          <a:p>
            <a:pPr marL="857250" lvl="1" indent="-457200">
              <a:buFont typeface="+mj-lt"/>
              <a:buAutoNum type="alphaUcPeriod"/>
            </a:pPr>
            <a:r>
              <a:rPr lang="en-US" altLang="zh-TW" sz="2400" dirty="0" smtClean="0"/>
              <a:t>Reader </a:t>
            </a:r>
            <a:r>
              <a:rPr lang="en-US" altLang="zh-TW" sz="2400" dirty="0"/>
              <a:t>2</a:t>
            </a:r>
            <a:r>
              <a:rPr lang="zh-TW" altLang="en-US" sz="2400" dirty="0"/>
              <a:t>（低能力）讀一分鐘  </a:t>
            </a:r>
            <a:r>
              <a:rPr lang="en-US" altLang="zh-TW" sz="2400" dirty="0"/>
              <a:t>Reader 1</a:t>
            </a:r>
            <a:r>
              <a:rPr lang="zh-TW" altLang="en-US" sz="2400" dirty="0"/>
              <a:t>記錄</a:t>
            </a:r>
          </a:p>
          <a:p>
            <a:endParaRPr lang="zh-TW" altLang="en-US" sz="900" dirty="0"/>
          </a:p>
          <a:p>
            <a:pPr marL="342900" lvl="1" indent="-34290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/>
              <a:t>提醒</a:t>
            </a:r>
            <a:r>
              <a:rPr lang="zh-TW" altLang="en-US" sz="2400" dirty="0"/>
              <a:t>：</a:t>
            </a:r>
            <a:r>
              <a:rPr lang="zh-TW" altLang="en-US" sz="2400" dirty="0" smtClean="0"/>
              <a:t>強弱</a:t>
            </a:r>
            <a:r>
              <a:rPr lang="zh-TW" altLang="en-US" sz="2400" dirty="0"/>
              <a:t>搭配，兩兩練習時，強的學生先，有做示範的功能</a:t>
            </a:r>
            <a:endParaRPr lang="en-US" altLang="zh-TW" sz="2400" dirty="0"/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-252536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 smtClean="0"/>
              <a:t>示例</a:t>
            </a:r>
            <a:endParaRPr lang="en-US" altLang="zh-TW" sz="3500" dirty="0" smtClean="0"/>
          </a:p>
          <a:p>
            <a:r>
              <a:rPr kumimoji="0" lang="zh-TW" altLang="en-US" sz="3500" dirty="0" smtClean="0"/>
              <a:t>因應</a:t>
            </a:r>
            <a:r>
              <a:rPr kumimoji="0" lang="zh-TW" altLang="en-US" sz="3500" dirty="0"/>
              <a:t>學生</a:t>
            </a:r>
            <a:r>
              <a:rPr kumimoji="0" lang="zh-TW" altLang="en-US" sz="3500" dirty="0" smtClean="0"/>
              <a:t>差異</a:t>
            </a:r>
            <a:r>
              <a:rPr kumimoji="0" lang="zh-TW" altLang="en-US" sz="3500" dirty="0"/>
              <a:t>－</a:t>
            </a:r>
            <a:r>
              <a:rPr kumimoji="0" lang="zh-TW" altLang="en-US" sz="3500" dirty="0" smtClean="0"/>
              <a:t>分組</a:t>
            </a:r>
            <a:r>
              <a:rPr kumimoji="0" lang="zh-TW" altLang="en-US" sz="3500" dirty="0"/>
              <a:t>教學方法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179512" y="638132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本內容修改自高雄市右昌國中林健豐老師簡報檔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3116600" y="3140968"/>
            <a:ext cx="360040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3563888" y="3143448"/>
            <a:ext cx="360040" cy="792088"/>
          </a:xfrm>
          <a:prstGeom prst="roundRect">
            <a:avLst/>
          </a:prstGeom>
          <a:noFill/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4014988" y="3143448"/>
            <a:ext cx="360040" cy="792088"/>
          </a:xfrm>
          <a:prstGeom prst="round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23"/>
          <p:cNvSpPr/>
          <p:nvPr/>
        </p:nvSpPr>
        <p:spPr>
          <a:xfrm>
            <a:off x="4492379" y="3140968"/>
            <a:ext cx="360040" cy="792088"/>
          </a:xfrm>
          <a:prstGeom prst="round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4952426" y="3143448"/>
            <a:ext cx="360040" cy="792088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5387903" y="3136403"/>
            <a:ext cx="360040" cy="792088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7" name="群組 26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28" name="群組 27"/>
            <p:cNvGrpSpPr/>
            <p:nvPr/>
          </p:nvGrpSpPr>
          <p:grpSpPr>
            <a:xfrm>
              <a:off x="7491490" y="189804"/>
              <a:ext cx="1256400" cy="1257614"/>
              <a:chOff x="2231025" y="571657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8" name="圓形圖 37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>
                  <a:alpha val="30196"/>
                </a:srgbClr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39" name="圓形圖 4"/>
              <p:cNvSpPr/>
              <p:nvPr/>
            </p:nvSpPr>
            <p:spPr>
              <a:xfrm>
                <a:off x="4018072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9" name="群組 28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6" name="圓形圖 35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37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30" name="群組 29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4" name="圓形圖 33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35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31" name="群組 30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2" name="圓形圖 31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33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63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圓角矩形 50"/>
          <p:cNvSpPr/>
          <p:nvPr/>
        </p:nvSpPr>
        <p:spPr>
          <a:xfrm>
            <a:off x="1879108" y="2314365"/>
            <a:ext cx="3168000" cy="439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796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dirty="0"/>
          </a:p>
        </p:txBody>
      </p:sp>
      <p:sp>
        <p:nvSpPr>
          <p:cNvPr id="13" name="向右箭號 12"/>
          <p:cNvSpPr/>
          <p:nvPr/>
        </p:nvSpPr>
        <p:spPr>
          <a:xfrm>
            <a:off x="1331640" y="4271655"/>
            <a:ext cx="466830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文字方塊 79"/>
          <p:cNvSpPr txBox="1"/>
          <p:nvPr/>
        </p:nvSpPr>
        <p:spPr>
          <a:xfrm>
            <a:off x="1622749" y="4124080"/>
            <a:ext cx="675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TW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0" y="6494016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17</a:t>
            </a:fld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5898638" y="3911679"/>
            <a:ext cx="1044000" cy="1044000"/>
            <a:chOff x="917440" y="1412776"/>
            <a:chExt cx="1099680" cy="1099680"/>
          </a:xfrm>
        </p:grpSpPr>
        <p:sp>
          <p:nvSpPr>
            <p:cNvPr id="37" name="橢圓 36"/>
            <p:cNvSpPr/>
            <p:nvPr/>
          </p:nvSpPr>
          <p:spPr>
            <a:xfrm>
              <a:off x="917440" y="1412776"/>
              <a:ext cx="1099680" cy="10996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946375" y="1502577"/>
              <a:ext cx="1026134" cy="94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成果</a:t>
              </a:r>
              <a:endParaRPr lang="en-US" altLang="zh-TW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分享</a:t>
              </a:r>
              <a:endParaRPr lang="en-US" altLang="zh-TW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向右箭號 39"/>
          <p:cNvSpPr/>
          <p:nvPr/>
        </p:nvSpPr>
        <p:spPr>
          <a:xfrm>
            <a:off x="7158662" y="4217655"/>
            <a:ext cx="468000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7740352" y="3813209"/>
            <a:ext cx="1260000" cy="1260000"/>
            <a:chOff x="827584" y="1412776"/>
            <a:chExt cx="1260000" cy="1260000"/>
          </a:xfrm>
          <a:solidFill>
            <a:srgbClr val="00B050"/>
          </a:solidFill>
        </p:grpSpPr>
        <p:sp>
          <p:nvSpPr>
            <p:cNvPr id="42" name="橢圓 41"/>
            <p:cNvSpPr/>
            <p:nvPr/>
          </p:nvSpPr>
          <p:spPr>
            <a:xfrm>
              <a:off x="827584" y="1412776"/>
              <a:ext cx="1260000" cy="126000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863478" y="1454784"/>
              <a:ext cx="118821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師生</a:t>
              </a:r>
              <a:endParaRPr lang="en-US" altLang="zh-TW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共同</a:t>
              </a:r>
              <a:endParaRPr lang="en-US" altLang="zh-TW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  <a:endParaRPr lang="zh-TW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3666415" y="1042904"/>
            <a:ext cx="630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團體</a:t>
            </a:r>
            <a:r>
              <a:rPr lang="zh-TW" altLang="en-US" sz="28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探究</a:t>
            </a:r>
            <a:r>
              <a:rPr lang="zh-TW" altLang="en-US" sz="28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法  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Group Investigation</a:t>
            </a:r>
            <a:endParaRPr lang="zh-TW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07504" y="3911679"/>
            <a:ext cx="1175984" cy="1152000"/>
            <a:chOff x="270102" y="2857091"/>
            <a:chExt cx="1266666" cy="1152000"/>
          </a:xfrm>
        </p:grpSpPr>
        <p:sp>
          <p:nvSpPr>
            <p:cNvPr id="69" name="橢圓 68"/>
            <p:cNvSpPr/>
            <p:nvPr/>
          </p:nvSpPr>
          <p:spPr>
            <a:xfrm>
              <a:off x="295936" y="2857091"/>
              <a:ext cx="1240832" cy="1152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270102" y="2927846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3200" b="1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t</a:t>
              </a:r>
              <a:endParaRPr lang="en-US" altLang="zh-TW" sz="3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2722023" y="3425169"/>
            <a:ext cx="1044000" cy="1044000"/>
            <a:chOff x="933930" y="1412775"/>
            <a:chExt cx="1238019" cy="1338242"/>
          </a:xfrm>
        </p:grpSpPr>
        <p:sp>
          <p:nvSpPr>
            <p:cNvPr id="38" name="橢圓 37"/>
            <p:cNvSpPr/>
            <p:nvPr/>
          </p:nvSpPr>
          <p:spPr>
            <a:xfrm>
              <a:off x="933930" y="1412775"/>
              <a:ext cx="1238019" cy="133824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052416" y="1514292"/>
              <a:ext cx="1031683" cy="111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共同規劃</a:t>
              </a:r>
              <a:endParaRPr lang="en-US" altLang="zh-TW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2722023" y="4503483"/>
            <a:ext cx="1044000" cy="1044000"/>
            <a:chOff x="849422" y="1423695"/>
            <a:chExt cx="1367088" cy="1367087"/>
          </a:xfrm>
        </p:grpSpPr>
        <p:sp>
          <p:nvSpPr>
            <p:cNvPr id="46" name="橢圓 45"/>
            <p:cNvSpPr/>
            <p:nvPr/>
          </p:nvSpPr>
          <p:spPr>
            <a:xfrm>
              <a:off x="849422" y="1423695"/>
              <a:ext cx="1367088" cy="136708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953190" y="1536130"/>
              <a:ext cx="1155191" cy="1129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共同探究</a:t>
              </a:r>
              <a:endParaRPr lang="en-US" altLang="zh-TW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向右箭號 31"/>
          <p:cNvSpPr/>
          <p:nvPr/>
        </p:nvSpPr>
        <p:spPr>
          <a:xfrm>
            <a:off x="5212728" y="4261999"/>
            <a:ext cx="468000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3630270" y="4159035"/>
            <a:ext cx="1478948" cy="1454830"/>
            <a:chOff x="4649047" y="3641364"/>
            <a:chExt cx="1478948" cy="1454830"/>
          </a:xfrm>
        </p:grpSpPr>
        <p:grpSp>
          <p:nvGrpSpPr>
            <p:cNvPr id="33" name="群組 32"/>
            <p:cNvGrpSpPr/>
            <p:nvPr/>
          </p:nvGrpSpPr>
          <p:grpSpPr>
            <a:xfrm>
              <a:off x="4881654" y="3641364"/>
              <a:ext cx="1044000" cy="720000"/>
              <a:chOff x="550884" y="2871301"/>
              <a:chExt cx="1240832" cy="794484"/>
            </a:xfrm>
          </p:grpSpPr>
          <p:sp>
            <p:nvSpPr>
              <p:cNvPr id="34" name="橢圓 33"/>
              <p:cNvSpPr/>
              <p:nvPr/>
            </p:nvSpPr>
            <p:spPr>
              <a:xfrm>
                <a:off x="743427" y="2871301"/>
                <a:ext cx="855746" cy="79448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>
                <a:off x="550884" y="2935984"/>
                <a:ext cx="1240832" cy="543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rPr>
                  <a:t>t</a:t>
                </a:r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4649047" y="4388308"/>
              <a:ext cx="14789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0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協助</a:t>
              </a:r>
              <a:r>
                <a:rPr lang="en-US" altLang="zh-TW" sz="20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/>
              </a:r>
              <a:br>
                <a:rPr lang="en-US" altLang="zh-TW" sz="20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</a:br>
              <a:r>
                <a:rPr lang="zh-TW" altLang="en-US" sz="20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諮詢</a:t>
              </a:r>
              <a:endParaRPr lang="en-US" altLang="zh-TW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2713397" y="2340243"/>
            <a:ext cx="1044000" cy="1044000"/>
            <a:chOff x="933930" y="1412775"/>
            <a:chExt cx="1238019" cy="1338242"/>
          </a:xfrm>
        </p:grpSpPr>
        <p:sp>
          <p:nvSpPr>
            <p:cNvPr id="53" name="橢圓 52"/>
            <p:cNvSpPr/>
            <p:nvPr/>
          </p:nvSpPr>
          <p:spPr>
            <a:xfrm>
              <a:off x="933930" y="1412775"/>
              <a:ext cx="1238019" cy="13382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1052416" y="1514292"/>
              <a:ext cx="1031683" cy="11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發現問題</a:t>
              </a:r>
              <a:endParaRPr lang="en-US" altLang="zh-TW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2694166" y="5610865"/>
            <a:ext cx="1044000" cy="1044000"/>
            <a:chOff x="933930" y="1412775"/>
            <a:chExt cx="1238019" cy="1338242"/>
          </a:xfrm>
        </p:grpSpPr>
        <p:sp>
          <p:nvSpPr>
            <p:cNvPr id="56" name="橢圓 55"/>
            <p:cNvSpPr/>
            <p:nvPr/>
          </p:nvSpPr>
          <p:spPr>
            <a:xfrm>
              <a:off x="933930" y="1412775"/>
              <a:ext cx="1238019" cy="133824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1052416" y="1514292"/>
              <a:ext cx="1031683" cy="11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共同實踐</a:t>
              </a:r>
              <a:endParaRPr lang="en-US" altLang="zh-TW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5673723" y="5030250"/>
            <a:ext cx="14789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000" b="1" dirty="0">
                <a:solidFill>
                  <a:srgbClr val="FF6600"/>
                </a:solidFill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上台</a:t>
            </a:r>
            <a:r>
              <a:rPr lang="zh-TW" altLang="en-US" sz="20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報告</a:t>
            </a:r>
            <a:endParaRPr lang="en-US" altLang="zh-TW" sz="2000" b="1" dirty="0" smtClean="0">
              <a:solidFill>
                <a:srgbClr val="FF6600"/>
              </a:solidFill>
              <a:latin typeface="Times New Roman" panose="02020603050405020304" pitchFamily="18" charset="0"/>
              <a:ea typeface="華康儷中黑" pitchFamily="49" charset="-120"/>
              <a:cs typeface="Times New Roman" panose="02020603050405020304" pitchFamily="18" charset="0"/>
            </a:endParaRPr>
          </a:p>
          <a:p>
            <a:pPr marL="190500" indent="-1905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000" b="1" dirty="0">
                <a:solidFill>
                  <a:srgbClr val="FF6600"/>
                </a:solidFill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上傳</a:t>
            </a:r>
            <a:r>
              <a:rPr lang="zh-TW" altLang="en-US" sz="20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影片</a:t>
            </a:r>
            <a:endParaRPr lang="en-US" altLang="zh-TW" sz="2000" b="1" dirty="0" smtClean="0">
              <a:solidFill>
                <a:srgbClr val="FF6600"/>
              </a:solidFill>
              <a:latin typeface="Times New Roman" panose="02020603050405020304" pitchFamily="18" charset="0"/>
              <a:ea typeface="華康儷中黑" pitchFamily="49" charset="-120"/>
              <a:cs typeface="Times New Roman" panose="02020603050405020304" pitchFamily="18" charset="0"/>
            </a:endParaRPr>
          </a:p>
          <a:p>
            <a:pPr marL="190500" indent="-1905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海報展示</a:t>
            </a:r>
            <a:endParaRPr lang="en-US" altLang="zh-TW" sz="2000" b="1" dirty="0" smtClean="0">
              <a:solidFill>
                <a:srgbClr val="FF6600"/>
              </a:solidFill>
              <a:latin typeface="Times New Roman" panose="02020603050405020304" pitchFamily="18" charset="0"/>
              <a:ea typeface="華康儷中黑" pitchFamily="49" charset="-120"/>
              <a:cs typeface="Times New Roman" panose="02020603050405020304" pitchFamily="18" charset="0"/>
            </a:endParaRPr>
          </a:p>
          <a:p>
            <a:pPr marL="190500" indent="-1905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zh-TW" sz="20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9" name="文字方塊 58"/>
          <p:cNvSpPr txBox="1"/>
          <p:nvPr/>
        </p:nvSpPr>
        <p:spPr>
          <a:xfrm>
            <a:off x="3684521" y="1525892"/>
            <a:ext cx="5279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solidFill>
                  <a:srgbClr val="3333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全球孩童創意行動挑戰　</a:t>
            </a:r>
            <a:r>
              <a:rPr lang="en-US" altLang="zh-TW" sz="2400" dirty="0">
                <a:solidFill>
                  <a:srgbClr val="3333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>
                <a:solidFill>
                  <a:srgbClr val="3333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en-US" altLang="zh-TW" sz="2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Design For Change</a:t>
            </a:r>
            <a:endParaRPr lang="zh-TW" altLang="en-US" sz="2000" dirty="0">
              <a:solidFill>
                <a:srgbClr val="3333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61" name="流程圖: 替代處理程序 60"/>
          <p:cNvSpPr/>
          <p:nvPr/>
        </p:nvSpPr>
        <p:spPr>
          <a:xfrm>
            <a:off x="1790593" y="1178699"/>
            <a:ext cx="1861463" cy="527804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探究學習</a:t>
            </a:r>
            <a:endParaRPr lang="en-US" altLang="zh-TW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-4009" y="1832848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</a:p>
        </p:txBody>
      </p:sp>
      <p:sp>
        <p:nvSpPr>
          <p:cNvPr id="62" name="標題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一</a:t>
            </a:r>
            <a:r>
              <a:rPr lang="zh-TW" altLang="en-US" sz="3600" dirty="0" smtClean="0"/>
              <a:t>宗化萬</a:t>
            </a:r>
            <a:r>
              <a:rPr lang="zh-TW" altLang="en-US" sz="3600" dirty="0"/>
              <a:t>法～</a:t>
            </a:r>
            <a:r>
              <a:rPr lang="zh-TW" altLang="en-US" sz="3600" dirty="0" smtClean="0"/>
              <a:t>靈活</a:t>
            </a:r>
            <a:r>
              <a:rPr lang="zh-TW" altLang="en-US" sz="3600" dirty="0"/>
              <a:t>運用</a:t>
            </a:r>
            <a:r>
              <a:rPr lang="zh-TW" altLang="en-US" sz="2800" dirty="0"/>
              <a:t>「</a:t>
            </a:r>
            <a:r>
              <a:rPr lang="zh-TW" altLang="en-US" sz="3600" dirty="0"/>
              <a:t>分組合作學習</a:t>
            </a:r>
            <a:r>
              <a:rPr lang="zh-TW" altLang="en-US" sz="2400" dirty="0"/>
              <a:t>」</a:t>
            </a:r>
            <a:r>
              <a:rPr lang="zh-TW" altLang="en-US" sz="3600" dirty="0"/>
              <a:t>要素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-7333" y="117363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2239261" y="2519948"/>
            <a:ext cx="4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80000"/>
            </a:pPr>
            <a:r>
              <a:rPr lang="zh-TW" altLang="en-US" sz="2000" dirty="0" smtClean="0">
                <a:solidFill>
                  <a:srgbClr val="3333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感</a:t>
            </a:r>
            <a:endParaRPr lang="en-US" altLang="zh-TW" sz="2000" dirty="0" smtClean="0">
              <a:solidFill>
                <a:srgbClr val="3333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SzPct val="80000"/>
            </a:pPr>
            <a:r>
              <a:rPr lang="zh-TW" altLang="en-US" sz="2000" dirty="0" smtClean="0">
                <a:solidFill>
                  <a:srgbClr val="3333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受</a:t>
            </a:r>
            <a:endParaRPr lang="zh-TW" altLang="en-US" sz="2000" dirty="0">
              <a:solidFill>
                <a:srgbClr val="3333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2259745" y="4149540"/>
            <a:ext cx="4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80000"/>
            </a:pPr>
            <a:r>
              <a:rPr lang="zh-TW" altLang="en-US" sz="2000" dirty="0" smtClean="0">
                <a:solidFill>
                  <a:srgbClr val="3333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想像</a:t>
            </a:r>
            <a:endParaRPr lang="zh-TW" altLang="en-US" sz="2000" dirty="0">
              <a:solidFill>
                <a:srgbClr val="3333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2229917" y="5782394"/>
            <a:ext cx="48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80000"/>
            </a:pPr>
            <a:r>
              <a:rPr lang="zh-TW" altLang="en-US" sz="2000" dirty="0" smtClean="0">
                <a:solidFill>
                  <a:srgbClr val="3333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實踐</a:t>
            </a:r>
            <a:endParaRPr lang="zh-TW" altLang="en-US" sz="2000" dirty="0">
              <a:solidFill>
                <a:srgbClr val="3333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6066893" y="3481178"/>
            <a:ext cx="859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SzPct val="80000"/>
            </a:pPr>
            <a:r>
              <a:rPr lang="zh-TW" alt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分享</a:t>
            </a:r>
          </a:p>
        </p:txBody>
      </p:sp>
    </p:spTree>
    <p:extLst>
      <p:ext uri="{BB962C8B-B14F-4D97-AF65-F5344CB8AC3E}">
        <p14:creationId xmlns:p14="http://schemas.microsoft.com/office/powerpoint/2010/main" val="22387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0.0819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9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2.5E-6 -0.0752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2" grpId="0" animBg="1"/>
      <p:bldP spid="58" grpId="0"/>
      <p:bldP spid="71" grpId="0"/>
      <p:bldP spid="72" grpId="0"/>
      <p:bldP spid="73" grpId="0"/>
      <p:bldP spid="74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內容版面配置區 2"/>
          <p:cNvSpPr>
            <a:spLocks noGrp="1"/>
          </p:cNvSpPr>
          <p:nvPr>
            <p:ph idx="1"/>
          </p:nvPr>
        </p:nvSpPr>
        <p:spPr>
          <a:xfrm>
            <a:off x="275953" y="2348880"/>
            <a:ext cx="8229600" cy="504056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/>
              <a:t>各小組分工、合作完成</a:t>
            </a:r>
            <a:r>
              <a:rPr lang="en-US" altLang="zh-TW" sz="2400" dirty="0" smtClean="0"/>
              <a:t>-</a:t>
            </a:r>
            <a:r>
              <a:rPr lang="zh-TW" altLang="en-US" sz="2400" dirty="0" smtClean="0"/>
              <a:t>英文科練習</a:t>
            </a:r>
            <a:endParaRPr lang="en-US" altLang="zh-TW" sz="2400" dirty="0" smtClean="0"/>
          </a:p>
          <a:p>
            <a:pPr marL="361950" lvl="1" indent="0">
              <a:buClr>
                <a:srgbClr val="FF0000"/>
              </a:buClr>
              <a:buSzPct val="80000"/>
              <a:buNone/>
            </a:pPr>
            <a:r>
              <a:rPr lang="zh-TW" altLang="en-US" sz="2400" dirty="0" smtClean="0"/>
              <a:t>用關係代名詞句型設計一份環境教育宣導海報</a:t>
            </a:r>
          </a:p>
        </p:txBody>
      </p:sp>
      <p:sp>
        <p:nvSpPr>
          <p:cNvPr id="22" name="Rectangle 2"/>
          <p:cNvSpPr txBox="1">
            <a:spLocks/>
          </p:cNvSpPr>
          <p:nvPr/>
        </p:nvSpPr>
        <p:spPr bwMode="auto">
          <a:xfrm>
            <a:off x="251520" y="1412776"/>
            <a:ext cx="71287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pPr algn="l">
              <a:defRPr/>
            </a:pPr>
            <a:r>
              <a:rPr kumimoji="0" lang="en-US" altLang="zh-TW" sz="3200" dirty="0">
                <a:solidFill>
                  <a:srgbClr val="6600CC"/>
                </a:solidFill>
              </a:rPr>
              <a:t>2.</a:t>
            </a:r>
            <a:r>
              <a:rPr kumimoji="0" lang="zh-TW" altLang="en-US" sz="3200" dirty="0">
                <a:solidFill>
                  <a:srgbClr val="6600CC"/>
                </a:solidFill>
              </a:rPr>
              <a:t>小組教學－任務式合作學習</a:t>
            </a:r>
          </a:p>
        </p:txBody>
      </p:sp>
      <p:sp>
        <p:nvSpPr>
          <p:cNvPr id="23" name="標題 1"/>
          <p:cNvSpPr txBox="1">
            <a:spLocks/>
          </p:cNvSpPr>
          <p:nvPr/>
        </p:nvSpPr>
        <p:spPr bwMode="auto">
          <a:xfrm>
            <a:off x="-252536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因應</a:t>
            </a:r>
            <a:r>
              <a:rPr kumimoji="0" lang="zh-TW" altLang="en-US" sz="3500" dirty="0"/>
              <a:t>學生</a:t>
            </a:r>
            <a:r>
              <a:rPr kumimoji="0" lang="zh-TW" altLang="en-US" sz="3500" dirty="0" smtClean="0"/>
              <a:t>差異</a:t>
            </a:r>
            <a:r>
              <a:rPr kumimoji="0" lang="zh-TW" altLang="en-US" sz="3500" dirty="0"/>
              <a:t>－</a:t>
            </a:r>
            <a:r>
              <a:rPr kumimoji="0" lang="zh-TW" altLang="en-US" sz="3500" dirty="0" smtClean="0"/>
              <a:t>分組</a:t>
            </a:r>
            <a:r>
              <a:rPr kumimoji="0" lang="zh-TW" altLang="en-US" sz="3500" dirty="0"/>
              <a:t>教學方法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179512" y="6165304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簡報內容參考高雄市右昌國中林健豐老師簡報檔；</a:t>
            </a:r>
          </a:p>
          <a:p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圖片由彰化縣鹿鳴國中陳佩琪老師提供。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56992"/>
            <a:ext cx="7473868" cy="2664296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8" name="群組 37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39" name="群組 38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9" name="圓形圖 48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>
                  <a:alpha val="30196"/>
                </a:srgbClr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50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7" name="圓形圖 46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48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41" name="群組 40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5" name="圓形圖 44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46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42" name="群組 41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3" name="圓形圖 42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44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170</a:t>
            </a:fld>
            <a:endParaRPr lang="zh-TW" altLang="en-US"/>
          </a:p>
        </p:txBody>
      </p:sp>
      <p:sp>
        <p:nvSpPr>
          <p:cNvPr id="3" name="橢圓 2"/>
          <p:cNvSpPr/>
          <p:nvPr/>
        </p:nvSpPr>
        <p:spPr bwMode="auto">
          <a:xfrm>
            <a:off x="3000524" y="3979664"/>
            <a:ext cx="648072" cy="576064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30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/>
          </p:cNvSpPr>
          <p:nvPr/>
        </p:nvSpPr>
        <p:spPr bwMode="auto">
          <a:xfrm>
            <a:off x="251520" y="1412776"/>
            <a:ext cx="71287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pPr algn="l">
              <a:defRPr/>
            </a:pPr>
            <a:r>
              <a:rPr kumimoji="0" lang="en-US" altLang="zh-TW" sz="3200" dirty="0">
                <a:solidFill>
                  <a:srgbClr val="6600CC"/>
                </a:solidFill>
              </a:rPr>
              <a:t>2.</a:t>
            </a:r>
            <a:r>
              <a:rPr kumimoji="0" lang="zh-TW" altLang="en-US" sz="3200" dirty="0">
                <a:solidFill>
                  <a:srgbClr val="6600CC"/>
                </a:solidFill>
              </a:rPr>
              <a:t>小組教學－拼圖式合作學習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-252536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因應</a:t>
            </a:r>
            <a:r>
              <a:rPr kumimoji="0" lang="zh-TW" altLang="en-US" sz="3500" dirty="0"/>
              <a:t>學生</a:t>
            </a:r>
            <a:r>
              <a:rPr kumimoji="0" lang="zh-TW" altLang="en-US" sz="3500" dirty="0" smtClean="0"/>
              <a:t>差異</a:t>
            </a:r>
            <a:r>
              <a:rPr kumimoji="0" lang="zh-TW" altLang="en-US" sz="3500" dirty="0"/>
              <a:t>－</a:t>
            </a:r>
            <a:r>
              <a:rPr kumimoji="0" lang="zh-TW" altLang="en-US" sz="3500" dirty="0" smtClean="0"/>
              <a:t>分組</a:t>
            </a:r>
            <a:r>
              <a:rPr kumimoji="0" lang="zh-TW" altLang="en-US" sz="3500" dirty="0"/>
              <a:t>教學方法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79512" y="630932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本內容修改自高雄市右昌國中林健豐老師簡報檔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119327"/>
              </p:ext>
            </p:extLst>
          </p:nvPr>
        </p:nvGraphicFramePr>
        <p:xfrm>
          <a:off x="480992" y="2420888"/>
          <a:ext cx="8208912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43848"/>
                <a:gridCol w="4565064"/>
              </a:tblGrid>
              <a:tr h="82296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zh-TW" altLang="en-US" sz="24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每組成員分工</a:t>
                      </a:r>
                      <a:endParaRPr lang="en-US" altLang="zh-TW" sz="2400" dirty="0" smtClean="0"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 indent="0">
                        <a:buNone/>
                      </a:pPr>
                      <a:r>
                        <a:rPr lang="zh-TW" altLang="en-US" sz="24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每組分四個人各負責一主題國家</a:t>
                      </a:r>
                      <a:endParaRPr lang="en-US" altLang="zh-TW" sz="2400" dirty="0" smtClean="0"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zh-TW" altLang="en-US" sz="24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各組相同任務者先共同學習（專家學習）</a:t>
                      </a:r>
                      <a:endParaRPr lang="en-US" altLang="zh-TW" sz="2400" dirty="0" smtClean="0"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各組主題國家聚集學習</a:t>
                      </a:r>
                      <a:endParaRPr lang="en-US" altLang="zh-TW" sz="2400" dirty="0" smtClean="0"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zh-TW" altLang="en-US" sz="24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專家回組內分享學習</a:t>
                      </a:r>
                      <a:endParaRPr lang="en-US" altLang="zh-TW" sz="2400" dirty="0" smtClean="0"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回原組分享自己的學習</a:t>
                      </a:r>
                      <a:endParaRPr lang="en-US" altLang="zh-TW" sz="2400" dirty="0" smtClean="0"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zh-TW" altLang="en-US" sz="24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完成組內任務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完成小組學習任務</a:t>
                      </a:r>
                      <a:endParaRPr lang="en-US" altLang="zh-TW" sz="2400" dirty="0" smtClean="0"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0" name="群組 19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21" name="群組 20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5" name="圓形圖 44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46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3" name="圓形圖 42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44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37" name="群組 36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1" name="圓形圖 40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42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38" name="群組 37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9" name="圓形圖 38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40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6100757"/>
            <a:ext cx="2133600" cy="365125"/>
          </a:xfrm>
        </p:spPr>
        <p:txBody>
          <a:bodyPr/>
          <a:lstStyle/>
          <a:p>
            <a:pPr algn="r"/>
            <a:fld id="{3DA8C9F6-4975-46D4-90D0-6E8311A4EEF9}" type="slidenum">
              <a:rPr lang="zh-TW" altLang="en-US" smtClean="0"/>
              <a:pPr algn="r"/>
              <a:t>171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56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04" y="1268760"/>
            <a:ext cx="8229600" cy="4833664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2800" dirty="0">
                <a:solidFill>
                  <a:srgbClr val="6600CC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協助弱勢學生的學習單輔助系統示例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-252536" y="24594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英語科</a:t>
            </a:r>
            <a:r>
              <a:rPr kumimoji="0" lang="en-US" altLang="zh-TW" sz="3500" dirty="0"/>
              <a:t>-</a:t>
            </a:r>
            <a:r>
              <a:rPr kumimoji="0" lang="zh-TW" altLang="en-US" sz="3500" dirty="0" smtClean="0"/>
              <a:t>右昌國中林健豐老師</a:t>
            </a:r>
            <a:endParaRPr kumimoji="0" lang="zh-TW" altLang="en-US" sz="3500" dirty="0"/>
          </a:p>
        </p:txBody>
      </p:sp>
      <p:grpSp>
        <p:nvGrpSpPr>
          <p:cNvPr id="7" name="群組 6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8" name="群組 7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8" name="圓形圖 17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19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9" name="群組 8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6" name="圓形圖 15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17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4" name="圓形圖 13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15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2" name="圓形圖 11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3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436" r="3965" b="3905"/>
          <a:stretch/>
        </p:blipFill>
        <p:spPr bwMode="auto">
          <a:xfrm>
            <a:off x="1046031" y="1772816"/>
            <a:ext cx="7034910" cy="4942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536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022E-16 L 1.38889E-6 -0.1083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21266" y="1135377"/>
            <a:ext cx="9144000" cy="1162316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2800" dirty="0" smtClean="0">
                <a:solidFill>
                  <a:srgbClr val="6600CC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協助</a:t>
            </a:r>
            <a:r>
              <a:rPr lang="zh-TW" altLang="en-US" sz="2800" dirty="0">
                <a:solidFill>
                  <a:srgbClr val="6600CC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高成就學生上台報告的鷹架</a:t>
            </a:r>
          </a:p>
          <a:p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-252536" y="1166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英語科</a:t>
            </a:r>
            <a:r>
              <a:rPr kumimoji="0" lang="en-US" altLang="zh-TW" sz="3500" dirty="0"/>
              <a:t>-</a:t>
            </a:r>
            <a:r>
              <a:rPr kumimoji="0" lang="zh-TW" altLang="en-US" sz="3500" dirty="0" smtClean="0"/>
              <a:t>右</a:t>
            </a:r>
            <a:r>
              <a:rPr kumimoji="0" lang="zh-TW" altLang="en-US" sz="3500" dirty="0"/>
              <a:t>昌國中林健豐老師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7" t="2078" r="7711" b="442"/>
          <a:stretch/>
        </p:blipFill>
        <p:spPr bwMode="auto">
          <a:xfrm>
            <a:off x="2596764" y="1747150"/>
            <a:ext cx="3877800" cy="5110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21" name="群組 20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1" name="圓形圖 30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32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9" name="圓形圖 28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30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3" name="群組 22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7" name="圓形圖 26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28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5" name="圓形圖 24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6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02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3.05556E-6 -0.1273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2667" r="3146" b="2852"/>
          <a:stretch/>
        </p:blipFill>
        <p:spPr>
          <a:xfrm>
            <a:off x="1852042" y="1484784"/>
            <a:ext cx="5286375" cy="4762078"/>
          </a:xfrm>
          <a:ln>
            <a:solidFill>
              <a:schemeClr val="tx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1835696" y="4374654"/>
            <a:ext cx="5328592" cy="1872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-252536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英語</a:t>
            </a:r>
            <a:r>
              <a:rPr kumimoji="0" lang="zh-TW" altLang="en-US" sz="3500" dirty="0"/>
              <a:t>科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81972" y="6381328"/>
            <a:ext cx="56861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引自：沈佳慧（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2014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）。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【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教學停聽看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】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國小英語差異化閱讀教學與評量教案實例分享。</a:t>
            </a:r>
          </a:p>
          <a:p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語言之道，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LTTC 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財團法人語言訓練測驗中心。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25" name="群組 24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5" name="圓形圖 34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36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6" name="群組 25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3" name="圓形圖 32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>
                  <a:alpha val="30196"/>
                </a:srgbClr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34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7" name="群組 26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1" name="圓形圖 30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32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8" name="群組 27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9" name="圓形圖 28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30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70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" t="4947" r="6443" b="4225"/>
          <a:stretch/>
        </p:blipFill>
        <p:spPr>
          <a:xfrm>
            <a:off x="755576" y="275559"/>
            <a:ext cx="6876014" cy="6033762"/>
          </a:xfrm>
        </p:spPr>
      </p:pic>
      <p:sp>
        <p:nvSpPr>
          <p:cNvPr id="20" name="文字方塊 19"/>
          <p:cNvSpPr txBox="1"/>
          <p:nvPr/>
        </p:nvSpPr>
        <p:spPr>
          <a:xfrm>
            <a:off x="181972" y="6381328"/>
            <a:ext cx="5758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引自：沈佳慧（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2014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）。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【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教學停聽看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】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國小英語差異化閱讀教學與評量教案實例分享。</a:t>
            </a:r>
          </a:p>
          <a:p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語言之道，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。</a:t>
            </a:r>
            <a:r>
              <a:rPr lang="en-US" altLang="zh-TW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LTTC </a:t>
            </a:r>
            <a:r>
              <a:rPr lang="zh-TW" altLang="en-US" sz="1100" dirty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財團法人語言訓練測驗中心。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22" name="群組 21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2" name="圓形圖 31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33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3" name="群組 22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0" name="圓形圖 29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31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8" name="圓形圖 27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29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5" name="群組 24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6" name="圓形圖 25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7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67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28191" y="1244209"/>
            <a:ext cx="6105525" cy="2898000"/>
            <a:chOff x="113754" y="722360"/>
            <a:chExt cx="6105525" cy="280035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" t="5186" r="31105" b="5295"/>
            <a:stretch/>
          </p:blipFill>
          <p:spPr>
            <a:xfrm>
              <a:off x="113754" y="722360"/>
              <a:ext cx="6105525" cy="2800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圓角矩形 5"/>
            <p:cNvSpPr/>
            <p:nvPr/>
          </p:nvSpPr>
          <p:spPr>
            <a:xfrm>
              <a:off x="1288628" y="1268760"/>
              <a:ext cx="1224136" cy="28803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3059832" y="1700808"/>
              <a:ext cx="1224136" cy="28803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2626456" y="2492896"/>
              <a:ext cx="1080120" cy="28803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2" y="4086281"/>
            <a:ext cx="3946992" cy="2727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內容版面配置區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7"/>
          <a:stretch/>
        </p:blipFill>
        <p:spPr bwMode="auto">
          <a:xfrm>
            <a:off x="6269649" y="1234500"/>
            <a:ext cx="2257963" cy="28980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群組 23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25" name="群組 24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8" name="圓形圖 47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49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6" name="圓形圖 45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47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4" name="圓形圖 43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45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41" name="群組 40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2" name="圓形圖 41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43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85" y="4100419"/>
            <a:ext cx="4374153" cy="2727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1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 bwMode="auto">
          <a:xfrm>
            <a:off x="-252536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英語科</a:t>
            </a:r>
            <a:endParaRPr kumimoji="0" lang="zh-TW" altLang="en-US" sz="35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12" name="群組 11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2" name="圓形圖 21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23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0" name="圓形圖 19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1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8" name="圓形圖 17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>
                  <a:alpha val="30196"/>
                </a:srgb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19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6" name="圓形圖 15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7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177</a:t>
            </a:fld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04" y="1700808"/>
            <a:ext cx="8229600" cy="4820460"/>
          </a:xfrm>
        </p:spPr>
        <p:txBody>
          <a:bodyPr/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教師唸單字　</a:t>
            </a:r>
            <a:endParaRPr lang="en-US" altLang="zh-TW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層級Ａ：寫單字</a:t>
            </a:r>
            <a:endParaRPr lang="en-US" altLang="zh-TW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層級Ｂ</a:t>
            </a:r>
            <a:r>
              <a:rPr lang="zh-TW" altLang="en-US" dirty="0"/>
              <a:t>：</a:t>
            </a:r>
            <a:r>
              <a:rPr lang="zh-TW" altLang="en-US" dirty="0" smtClean="0"/>
              <a:t>把聽到單字打勾或標號碼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54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標題 1"/>
          <p:cNvSpPr txBox="1">
            <a:spLocks/>
          </p:cNvSpPr>
          <p:nvPr/>
        </p:nvSpPr>
        <p:spPr bwMode="auto">
          <a:xfrm>
            <a:off x="-252536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國</a:t>
            </a:r>
            <a:r>
              <a:rPr kumimoji="0" lang="zh-TW" altLang="en-US" sz="3500" dirty="0"/>
              <a:t>文科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325360"/>
              </p:ext>
            </p:extLst>
          </p:nvPr>
        </p:nvGraphicFramePr>
        <p:xfrm>
          <a:off x="124425" y="2440739"/>
          <a:ext cx="8912071" cy="3549077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604084"/>
                <a:gridCol w="2367799"/>
                <a:gridCol w="2453801"/>
                <a:gridCol w="1038115"/>
                <a:gridCol w="2448272"/>
              </a:tblGrid>
              <a:tr h="387739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1800"/>
                        </a:spcBef>
                        <a:spcAft>
                          <a:spcPts val="300"/>
                        </a:spcAft>
                      </a:pP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段落</a:t>
                      </a:r>
                    </a:p>
                  </a:txBody>
                  <a:tcPr marL="59404" marR="594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1800"/>
                        </a:spcBef>
                        <a:spcAft>
                          <a:spcPts val="300"/>
                        </a:spcAft>
                      </a:pPr>
                      <a:r>
                        <a:rPr 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原文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1800"/>
                        </a:spcBef>
                        <a:spcAft>
                          <a:spcPts val="300"/>
                        </a:spcAft>
                      </a:pPr>
                      <a:r>
                        <a:rPr lang="zh-TW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文句拆解</a:t>
                      </a:r>
                    </a:p>
                  </a:txBody>
                  <a:tcPr marL="59404" marR="594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1800"/>
                        </a:spcBef>
                        <a:spcAft>
                          <a:spcPts val="300"/>
                        </a:spcAft>
                      </a:pPr>
                      <a:r>
                        <a:rPr 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注釋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Bef>
                          <a:spcPts val="1800"/>
                        </a:spcBef>
                        <a:spcAft>
                          <a:spcPts val="300"/>
                        </a:spcAft>
                      </a:pPr>
                      <a:r>
                        <a:rPr lang="zh-TW" sz="18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翻譯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16133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300"/>
                        </a:spcAft>
                      </a:pPr>
                      <a:r>
                        <a:rPr lang="zh-TW" sz="1800" b="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第</a:t>
                      </a:r>
                      <a:endParaRPr lang="en-US" altLang="zh-TW" sz="1800" b="0" kern="100" dirty="0" smtClean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300"/>
                        </a:spcAft>
                      </a:pPr>
                      <a:r>
                        <a:rPr lang="zh-TW" sz="1800" b="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一</a:t>
                      </a:r>
                      <a:endParaRPr lang="en-US" altLang="zh-TW" sz="1800" b="0" kern="100" dirty="0" smtClean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300"/>
                        </a:spcAft>
                      </a:pPr>
                      <a:r>
                        <a:rPr lang="zh-TW" sz="1800" b="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段</a:t>
                      </a:r>
                      <a:endParaRPr lang="zh-TW" sz="18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天下事有難易乎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r>
                        <a:rPr lang="en-US" alt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為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之，則難者亦易矣；不為，則易者亦難矣。人之為學有難易乎？學之，則難者亦易矣；不學，則易者亦難矣。 </a:t>
                      </a:r>
                    </a:p>
                  </a:txBody>
                  <a:tcPr marL="59404" marR="594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天下事有難易乎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1800" kern="100" dirty="0" smtClean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為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之，則難者亦易矣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；不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為，則易者亦難矣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zh-TW" sz="1800" kern="100" dirty="0" smtClean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altLang="zh-TW" sz="1800" kern="100" dirty="0" smtClean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人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之為學有難易乎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1800" kern="100" dirty="0" smtClean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學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之，則難者亦易矣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en-US" alt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不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學，則易者亦難矣。</a:t>
                      </a:r>
                    </a:p>
                  </a:txBody>
                  <a:tcPr marL="59404" marR="594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59404" marR="594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天下的事情有困難和容易的區別嗎？只要去做，就是困難的也會變容易；如果不去做，就是容易的也會變困難</a:t>
                      </a: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zh-TW" sz="1800" kern="100" dirty="0" smtClean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zh-TW" sz="1800" kern="100" dirty="0" smtClean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人們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求學有困難和容易的區別嗎？只要去學，就是困難的也會變容易；如果不去學，就是容易的也會變困難。</a:t>
                      </a:r>
                    </a:p>
                  </a:txBody>
                  <a:tcPr marL="59404" marR="594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6986" y="1628800"/>
            <a:ext cx="80842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algn="ctr"/>
            <a:r>
              <a:rPr lang="zh-TW" altLang="zh-TW" sz="2800" dirty="0">
                <a:solidFill>
                  <a:prstClr val="black"/>
                </a:solidFill>
                <a:latin typeface="華康正顏楷體W5" panose="03000509000000000000" pitchFamily="65" charset="-120"/>
                <a:ea typeface="華康正顏楷體W5" pitchFamily="65" charset="-120"/>
                <a:cs typeface="Times New Roman" pitchFamily="18" charset="0"/>
              </a:rPr>
              <a:t>〈為學一首示子姪〉文本拆解與注釋、翻譯一覽表</a:t>
            </a:r>
          </a:p>
        </p:txBody>
      </p:sp>
      <p:sp>
        <p:nvSpPr>
          <p:cNvPr id="4" name="橢圓 3"/>
          <p:cNvSpPr/>
          <p:nvPr/>
        </p:nvSpPr>
        <p:spPr>
          <a:xfrm>
            <a:off x="1043608" y="2341909"/>
            <a:ext cx="1728192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0">
              <a:solidFill>
                <a:prstClr val="white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419872" y="2332384"/>
            <a:ext cx="1728192" cy="504056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0">
              <a:solidFill>
                <a:prstClr val="white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6948264" y="2339355"/>
            <a:ext cx="1728192" cy="504056"/>
          </a:xfrm>
          <a:prstGeom prst="ellipse">
            <a:avLst/>
          </a:prstGeom>
          <a:noFill/>
          <a:ln w="28575">
            <a:solidFill>
              <a:srgbClr val="008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0">
              <a:solidFill>
                <a:prstClr val="white"/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19" name="群組 18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9" name="圓形圖 28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30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7" name="圓形圖 26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>
                  <a:alpha val="30196"/>
                </a:srgbClr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8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5" name="圓形圖 24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>
                  <a:alpha val="30196"/>
                </a:srgb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26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3" name="圓形圖 22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4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32" name="文字方塊 31"/>
          <p:cNvSpPr txBox="1"/>
          <p:nvPr/>
        </p:nvSpPr>
        <p:spPr>
          <a:xfrm>
            <a:off x="107504" y="6093296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本案例由彰化縣溪陽國中賴靜慧老師提供</a:t>
            </a:r>
            <a:endParaRPr lang="zh-TW" altLang="en-US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41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6643" y="1431111"/>
            <a:ext cx="8229600" cy="1143000"/>
          </a:xfrm>
        </p:spPr>
        <p:txBody>
          <a:bodyPr>
            <a:normAutofit/>
          </a:bodyPr>
          <a:lstStyle/>
          <a:p>
            <a:pPr algn="l">
              <a:buClr>
                <a:srgbClr val="FF0000"/>
              </a:buClr>
              <a:buSzPct val="80000"/>
            </a:pPr>
            <a:r>
              <a:rPr lang="zh-TW" altLang="zh-TW" sz="3200" dirty="0">
                <a:solidFill>
                  <a:prstClr val="black"/>
                </a:solidFill>
                <a:latin typeface="華康正顏楷體W5" panose="03000509000000000000" pitchFamily="65" charset="-120"/>
              </a:rPr>
              <a:t>〈為學一首示子姪</a:t>
            </a:r>
            <a:r>
              <a:rPr lang="zh-TW" altLang="zh-TW" sz="3200" dirty="0" smtClean="0">
                <a:solidFill>
                  <a:prstClr val="black"/>
                </a:solidFill>
                <a:latin typeface="華康正顏楷體W5" panose="03000509000000000000" pitchFamily="65" charset="-120"/>
              </a:rPr>
              <a:t>〉</a:t>
            </a:r>
            <a:r>
              <a:rPr lang="zh-TW" altLang="en-US" sz="3200" dirty="0" smtClean="0">
                <a:solidFill>
                  <a:prstClr val="black"/>
                </a:solidFill>
                <a:latin typeface="華康正顏楷體W5" panose="03000509000000000000" pitchFamily="65" charset="-120"/>
              </a:rPr>
              <a:t>內容深究</a:t>
            </a:r>
            <a:endParaRPr lang="zh-TW" altLang="en-US" sz="3200" dirty="0">
              <a:latin typeface="華康正顏楷體W5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07503" y="2492896"/>
            <a:ext cx="8956061" cy="5040560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zh-TW" sz="2800" dirty="0"/>
              <a:t>本文第二段旨在探討「『昏庸聰敏』與為學成效的關係」，第三段卻以貧僧富僧為例，作者離題了嗎</a:t>
            </a:r>
            <a:r>
              <a:rPr lang="zh-TW" altLang="zh-TW" sz="2800" dirty="0" smtClean="0"/>
              <a:t>？</a:t>
            </a:r>
            <a:endParaRPr lang="en-US" altLang="zh-TW" sz="2800" dirty="0" smtClean="0"/>
          </a:p>
          <a:p>
            <a:pPr marL="0" indent="0">
              <a:spcBef>
                <a:spcPts val="1200"/>
              </a:spcBef>
              <a:buClr>
                <a:srgbClr val="FF0000"/>
              </a:buClr>
              <a:buSzPct val="80000"/>
              <a:buNone/>
            </a:pPr>
            <a:endParaRPr lang="en-US" altLang="zh-TW" sz="2800" dirty="0"/>
          </a:p>
          <a:p>
            <a:pPr marL="0" indent="0">
              <a:spcBef>
                <a:spcPts val="1200"/>
              </a:spcBef>
              <a:buClr>
                <a:srgbClr val="FF0000"/>
              </a:buClr>
              <a:buSzPct val="80000"/>
              <a:buNone/>
            </a:pPr>
            <a:endParaRPr lang="en-US" altLang="zh-TW" sz="2800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zh-TW" sz="2800" dirty="0" smtClean="0">
                <a:solidFill>
                  <a:prstClr val="black"/>
                </a:solidFill>
                <a:latin typeface="華康儷中黑" panose="020B0509000000000000" pitchFamily="49" charset="-120"/>
              </a:rPr>
              <a:t>作者</a:t>
            </a:r>
            <a:r>
              <a:rPr lang="zh-TW" altLang="zh-TW" sz="2800" dirty="0">
                <a:solidFill>
                  <a:prstClr val="black"/>
                </a:solidFill>
                <a:latin typeface="華康儷中黑" panose="020B0509000000000000" pitchFamily="49" charset="-120"/>
              </a:rPr>
              <a:t>主張影響學習最重要的是「努力」而非「天賦」，合理嗎？請說明理由、支持看法</a:t>
            </a:r>
            <a:r>
              <a:rPr lang="zh-TW" altLang="zh-TW" sz="2800" dirty="0">
                <a:solidFill>
                  <a:prstClr val="black"/>
                </a:solidFill>
                <a:latin typeface="+mn-ea"/>
                <a:ea typeface="+mn-ea"/>
              </a:rPr>
              <a:t>。</a:t>
            </a:r>
            <a:endParaRPr lang="zh-TW" altLang="zh-TW" sz="2800" kern="100" dirty="0">
              <a:solidFill>
                <a:prstClr val="black"/>
              </a:solidFill>
              <a:latin typeface="+mn-ea"/>
              <a:ea typeface="+mn-ea"/>
              <a:cs typeface="Times New Roman"/>
            </a:endParaRPr>
          </a:p>
          <a:p>
            <a:endParaRPr lang="zh-TW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1043607" y="1476434"/>
            <a:ext cx="751342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5" indent="-1793875">
              <a:lnSpc>
                <a:spcPct val="150000"/>
              </a:lnSpc>
              <a:spcBef>
                <a:spcPts val="1800"/>
              </a:spcBef>
              <a:spcAft>
                <a:spcPts val="2400"/>
              </a:spcAft>
            </a:pPr>
            <a:endParaRPr lang="zh-TW" altLang="zh-TW" sz="3200" b="0" kern="100" dirty="0">
              <a:solidFill>
                <a:prstClr val="black"/>
              </a:solidFill>
              <a:latin typeface="Calibri"/>
              <a:ea typeface="新細明體"/>
              <a:cs typeface="Times New Roman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804248" y="3645024"/>
            <a:ext cx="1872208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○○限定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0670" y="6363999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本案例由彰化縣溪陽國中賴靜慧老師提供</a:t>
            </a:r>
            <a:endParaRPr lang="zh-TW" altLang="en-US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-252536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國</a:t>
            </a:r>
            <a:r>
              <a:rPr kumimoji="0" lang="zh-TW" altLang="en-US" sz="3500" dirty="0"/>
              <a:t>文科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12" name="群組 11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2" name="圓形圖 21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23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0" name="圓形圖 19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1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8" name="圓形圖 17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/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19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6" name="圓形圖 15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7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4" name="文字方塊 23"/>
          <p:cNvSpPr txBox="1"/>
          <p:nvPr/>
        </p:nvSpPr>
        <p:spPr>
          <a:xfrm>
            <a:off x="6804248" y="5517232"/>
            <a:ext cx="1872208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○○限定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722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向右箭號 31"/>
          <p:cNvSpPr/>
          <p:nvPr/>
        </p:nvSpPr>
        <p:spPr>
          <a:xfrm>
            <a:off x="1844044" y="3809176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群組 32"/>
          <p:cNvGrpSpPr/>
          <p:nvPr/>
        </p:nvGrpSpPr>
        <p:grpSpPr>
          <a:xfrm>
            <a:off x="539552" y="3449200"/>
            <a:ext cx="1240832" cy="1199128"/>
            <a:chOff x="783168" y="1412776"/>
            <a:chExt cx="1240832" cy="1199128"/>
          </a:xfrm>
        </p:grpSpPr>
        <p:sp>
          <p:nvSpPr>
            <p:cNvPr id="34" name="橢圓 33"/>
            <p:cNvSpPr/>
            <p:nvPr/>
          </p:nvSpPr>
          <p:spPr>
            <a:xfrm>
              <a:off x="827584" y="1412776"/>
              <a:ext cx="1152000" cy="1152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783168" y="1534686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3200" b="1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t</a:t>
              </a:r>
              <a:endParaRPr lang="en-US" altLang="zh-TW" sz="3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23" name="流程圖: 替代處理程序 22"/>
          <p:cNvSpPr/>
          <p:nvPr/>
        </p:nvSpPr>
        <p:spPr>
          <a:xfrm>
            <a:off x="1838041" y="1059715"/>
            <a:ext cx="1879124" cy="646986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探究學習</a:t>
            </a:r>
            <a:endParaRPr lang="en-US" altLang="zh-TW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575696" y="1121926"/>
            <a:ext cx="577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共同學習法  </a:t>
            </a:r>
            <a:r>
              <a:rPr lang="en-US" altLang="zh-TW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Learning Together</a:t>
            </a:r>
            <a:endParaRPr lang="zh-TW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4" name="向右箭號 43"/>
          <p:cNvSpPr/>
          <p:nvPr/>
        </p:nvSpPr>
        <p:spPr>
          <a:xfrm>
            <a:off x="6156496" y="3736559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5" name="群組 44"/>
          <p:cNvGrpSpPr/>
          <p:nvPr/>
        </p:nvGrpSpPr>
        <p:grpSpPr>
          <a:xfrm>
            <a:off x="6948424" y="3217774"/>
            <a:ext cx="1440000" cy="1440000"/>
            <a:chOff x="827584" y="1412776"/>
            <a:chExt cx="1440000" cy="1440000"/>
          </a:xfrm>
          <a:solidFill>
            <a:srgbClr val="00B050"/>
          </a:solidFill>
        </p:grpSpPr>
        <p:sp>
          <p:nvSpPr>
            <p:cNvPr id="46" name="橢圓 45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1151540" y="1594425"/>
              <a:ext cx="79208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627784" y="2301378"/>
            <a:ext cx="3456384" cy="3503885"/>
            <a:chOff x="2627784" y="2301378"/>
            <a:chExt cx="3456384" cy="3503885"/>
          </a:xfrm>
        </p:grpSpPr>
        <p:grpSp>
          <p:nvGrpSpPr>
            <p:cNvPr id="14" name="群組 13"/>
            <p:cNvGrpSpPr/>
            <p:nvPr/>
          </p:nvGrpSpPr>
          <p:grpSpPr>
            <a:xfrm>
              <a:off x="2627784" y="2301378"/>
              <a:ext cx="3456384" cy="3503885"/>
              <a:chOff x="2627784" y="2301378"/>
              <a:chExt cx="3456384" cy="3503885"/>
            </a:xfrm>
          </p:grpSpPr>
          <p:grpSp>
            <p:nvGrpSpPr>
              <p:cNvPr id="13" name="群組 12"/>
              <p:cNvGrpSpPr/>
              <p:nvPr/>
            </p:nvGrpSpPr>
            <p:grpSpPr>
              <a:xfrm>
                <a:off x="2627784" y="2301378"/>
                <a:ext cx="3456384" cy="3503885"/>
                <a:chOff x="2627784" y="2947025"/>
                <a:chExt cx="3456384" cy="3183775"/>
              </a:xfrm>
            </p:grpSpPr>
            <p:sp>
              <p:nvSpPr>
                <p:cNvPr id="75" name="圓角矩形 74"/>
                <p:cNvSpPr/>
                <p:nvPr/>
              </p:nvSpPr>
              <p:spPr>
                <a:xfrm>
                  <a:off x="2627784" y="3034456"/>
                  <a:ext cx="3456384" cy="3096344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 dirty="0"/>
                </a:p>
              </p:txBody>
            </p:sp>
            <p:sp>
              <p:nvSpPr>
                <p:cNvPr id="76" name="文字方塊 75"/>
                <p:cNvSpPr txBox="1"/>
                <p:nvPr/>
              </p:nvSpPr>
              <p:spPr>
                <a:xfrm>
                  <a:off x="3388067" y="2947025"/>
                  <a:ext cx="2029140" cy="6432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40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endParaRPr lang="zh-TW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8" name="文字方塊 77"/>
              <p:cNvSpPr txBox="1"/>
              <p:nvPr/>
            </p:nvSpPr>
            <p:spPr>
              <a:xfrm>
                <a:off x="3268725" y="5405153"/>
                <a:ext cx="217899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  <a:buSzPct val="80000"/>
                </a:pPr>
                <a:r>
                  <a:rPr lang="zh-TW" altLang="en-US" sz="2000" dirty="0" smtClean="0">
                    <a:latin typeface="Times New Roman" panose="02020603050405020304" pitchFamily="18" charset="0"/>
                    <a:ea typeface="華康儷中黑" panose="020B0509000000000000" pitchFamily="49" charset="-120"/>
                    <a:cs typeface="Times New Roman" panose="02020603050405020304" pitchFamily="18" charset="0"/>
                  </a:rPr>
                  <a:t>共同的學習任務</a:t>
                </a:r>
                <a:endParaRPr lang="en-US" altLang="zh-TW" sz="20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>
              <a:off x="2818965" y="2940628"/>
              <a:ext cx="1396866" cy="1280460"/>
              <a:chOff x="5746095" y="1549052"/>
              <a:chExt cx="1396866" cy="1280460"/>
            </a:xfrm>
          </p:grpSpPr>
          <p:sp>
            <p:nvSpPr>
              <p:cNvPr id="52" name="橢圓 51"/>
              <p:cNvSpPr/>
              <p:nvPr/>
            </p:nvSpPr>
            <p:spPr>
              <a:xfrm>
                <a:off x="5746095" y="1549052"/>
                <a:ext cx="1396866" cy="12804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5978906" y="1781863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1</a:t>
                </a:r>
                <a:endParaRPr lang="zh-TW" altLang="en-US" dirty="0"/>
              </a:p>
            </p:txBody>
          </p:sp>
          <p:sp>
            <p:nvSpPr>
              <p:cNvPr id="54" name="橢圓 53"/>
              <p:cNvSpPr/>
              <p:nvPr/>
            </p:nvSpPr>
            <p:spPr>
              <a:xfrm>
                <a:off x="6502731" y="1781863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2</a:t>
                </a:r>
                <a:endParaRPr lang="zh-TW" altLang="en-US" dirty="0"/>
              </a:p>
            </p:txBody>
          </p:sp>
          <p:sp>
            <p:nvSpPr>
              <p:cNvPr id="55" name="橢圓 54"/>
              <p:cNvSpPr/>
              <p:nvPr/>
            </p:nvSpPr>
            <p:spPr>
              <a:xfrm>
                <a:off x="5978906" y="2247485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3</a:t>
                </a:r>
                <a:endParaRPr lang="zh-TW" altLang="en-US" dirty="0"/>
              </a:p>
            </p:txBody>
          </p:sp>
          <p:sp>
            <p:nvSpPr>
              <p:cNvPr id="56" name="橢圓 55"/>
              <p:cNvSpPr/>
              <p:nvPr/>
            </p:nvSpPr>
            <p:spPr>
              <a:xfrm>
                <a:off x="6502731" y="2247485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/>
                  <a:t>4</a:t>
                </a:r>
                <a:endParaRPr lang="zh-TW" altLang="en-US" dirty="0"/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>
              <a:off x="4499992" y="2940628"/>
              <a:ext cx="1396866" cy="1280460"/>
              <a:chOff x="5746095" y="1549052"/>
              <a:chExt cx="1396866" cy="1280460"/>
            </a:xfrm>
          </p:grpSpPr>
          <p:sp>
            <p:nvSpPr>
              <p:cNvPr id="58" name="橢圓 57"/>
              <p:cNvSpPr/>
              <p:nvPr/>
            </p:nvSpPr>
            <p:spPr>
              <a:xfrm>
                <a:off x="5746095" y="1549052"/>
                <a:ext cx="1396866" cy="12804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/>
              <p:cNvSpPr/>
              <p:nvPr/>
            </p:nvSpPr>
            <p:spPr>
              <a:xfrm>
                <a:off x="5978906" y="1781863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1</a:t>
                </a:r>
                <a:endParaRPr lang="zh-TW" altLang="en-US" dirty="0"/>
              </a:p>
            </p:txBody>
          </p:sp>
          <p:sp>
            <p:nvSpPr>
              <p:cNvPr id="60" name="橢圓 59"/>
              <p:cNvSpPr/>
              <p:nvPr/>
            </p:nvSpPr>
            <p:spPr>
              <a:xfrm>
                <a:off x="6502731" y="1781863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2</a:t>
                </a:r>
                <a:endParaRPr lang="zh-TW" altLang="en-US" dirty="0"/>
              </a:p>
            </p:txBody>
          </p:sp>
          <p:sp>
            <p:nvSpPr>
              <p:cNvPr id="61" name="橢圓 60"/>
              <p:cNvSpPr/>
              <p:nvPr/>
            </p:nvSpPr>
            <p:spPr>
              <a:xfrm>
                <a:off x="5978906" y="2247485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3</a:t>
                </a:r>
                <a:endParaRPr lang="zh-TW" altLang="en-US" dirty="0"/>
              </a:p>
            </p:txBody>
          </p:sp>
          <p:sp>
            <p:nvSpPr>
              <p:cNvPr id="62" name="橢圓 61"/>
              <p:cNvSpPr/>
              <p:nvPr/>
            </p:nvSpPr>
            <p:spPr>
              <a:xfrm>
                <a:off x="6502731" y="2247485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/>
                  <a:t>4</a:t>
                </a:r>
                <a:endParaRPr lang="zh-TW" altLang="en-US" dirty="0"/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>
              <a:off x="3652958" y="4068330"/>
              <a:ext cx="1396866" cy="1280460"/>
              <a:chOff x="5746095" y="1454497"/>
              <a:chExt cx="1396866" cy="1280460"/>
            </a:xfrm>
          </p:grpSpPr>
          <p:sp>
            <p:nvSpPr>
              <p:cNvPr id="70" name="橢圓 69"/>
              <p:cNvSpPr/>
              <p:nvPr/>
            </p:nvSpPr>
            <p:spPr>
              <a:xfrm>
                <a:off x="5746095" y="1454497"/>
                <a:ext cx="1396866" cy="12804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橢圓 70"/>
              <p:cNvSpPr/>
              <p:nvPr/>
            </p:nvSpPr>
            <p:spPr>
              <a:xfrm>
                <a:off x="5978906" y="1687308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1</a:t>
                </a:r>
                <a:endParaRPr lang="zh-TW" altLang="en-US" dirty="0"/>
              </a:p>
            </p:txBody>
          </p:sp>
          <p:sp>
            <p:nvSpPr>
              <p:cNvPr id="72" name="橢圓 71"/>
              <p:cNvSpPr/>
              <p:nvPr/>
            </p:nvSpPr>
            <p:spPr>
              <a:xfrm>
                <a:off x="6502731" y="1687308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2</a:t>
                </a:r>
                <a:endParaRPr lang="zh-TW" altLang="en-US" dirty="0"/>
              </a:p>
            </p:txBody>
          </p:sp>
          <p:sp>
            <p:nvSpPr>
              <p:cNvPr id="73" name="橢圓 72"/>
              <p:cNvSpPr/>
              <p:nvPr/>
            </p:nvSpPr>
            <p:spPr>
              <a:xfrm>
                <a:off x="5978906" y="2152930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3</a:t>
                </a:r>
                <a:endParaRPr lang="zh-TW" altLang="en-US" dirty="0"/>
              </a:p>
            </p:txBody>
          </p:sp>
          <p:sp>
            <p:nvSpPr>
              <p:cNvPr id="74" name="橢圓 73"/>
              <p:cNvSpPr/>
              <p:nvPr/>
            </p:nvSpPr>
            <p:spPr>
              <a:xfrm>
                <a:off x="6502731" y="2152930"/>
                <a:ext cx="407419" cy="407419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/>
                  <a:t>4</a:t>
                </a:r>
                <a:endParaRPr lang="zh-TW" altLang="en-US" dirty="0"/>
              </a:p>
            </p:txBody>
          </p:sp>
        </p:grpSp>
      </p:grpSp>
      <p:sp>
        <p:nvSpPr>
          <p:cNvPr id="77" name="文字方塊 76"/>
          <p:cNvSpPr txBox="1"/>
          <p:nvPr/>
        </p:nvSpPr>
        <p:spPr>
          <a:xfrm>
            <a:off x="6849793" y="4697849"/>
            <a:ext cx="1637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900" indent="-2159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小組報告</a:t>
            </a:r>
            <a:endParaRPr lang="en-US" altLang="zh-TW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15900" indent="-2159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成果展覽</a:t>
            </a:r>
            <a:endParaRPr lang="en-US" altLang="zh-TW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15900" indent="-2159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組內報告</a:t>
            </a:r>
            <a:endParaRPr lang="en-US" altLang="zh-TW" sz="20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15900" indent="-215900"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組</a:t>
            </a:r>
            <a:r>
              <a:rPr lang="zh-TW" altLang="en-US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間</a:t>
            </a:r>
            <a:r>
              <a:rPr lang="zh-TW" altLang="en-US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報告</a:t>
            </a:r>
            <a:endParaRPr lang="en-US" altLang="zh-TW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289" y="233215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</a:p>
        </p:txBody>
      </p:sp>
      <p:sp>
        <p:nvSpPr>
          <p:cNvPr id="41" name="標題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一</a:t>
            </a:r>
            <a:r>
              <a:rPr lang="zh-TW" altLang="en-US" sz="3600" dirty="0" smtClean="0"/>
              <a:t>宗化萬</a:t>
            </a:r>
            <a:r>
              <a:rPr lang="zh-TW" altLang="en-US" sz="3600" dirty="0"/>
              <a:t>法～</a:t>
            </a:r>
            <a:r>
              <a:rPr lang="zh-TW" altLang="en-US" sz="3600" dirty="0" smtClean="0"/>
              <a:t>靈活</a:t>
            </a:r>
            <a:r>
              <a:rPr lang="zh-TW" altLang="en-US" sz="3600" dirty="0"/>
              <a:t>運用</a:t>
            </a:r>
            <a:r>
              <a:rPr lang="zh-TW" altLang="en-US" sz="2800" dirty="0"/>
              <a:t>「</a:t>
            </a:r>
            <a:r>
              <a:rPr lang="zh-TW" altLang="en-US" sz="3600" dirty="0"/>
              <a:t>分組合作學習</a:t>
            </a:r>
            <a:r>
              <a:rPr lang="zh-TW" altLang="en-US" sz="2400" dirty="0"/>
              <a:t>」</a:t>
            </a:r>
            <a:r>
              <a:rPr lang="zh-TW" altLang="en-US" sz="3600" dirty="0"/>
              <a:t>要素</a:t>
            </a:r>
          </a:p>
        </p:txBody>
      </p:sp>
      <p:sp>
        <p:nvSpPr>
          <p:cNvPr id="40" name="文字方塊 39"/>
          <p:cNvSpPr txBox="1"/>
          <p:nvPr/>
        </p:nvSpPr>
        <p:spPr>
          <a:xfrm>
            <a:off x="8337" y="117758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96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77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 bwMode="auto">
          <a:xfrm>
            <a:off x="-252536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數學科</a:t>
            </a:r>
            <a:endParaRPr kumimoji="0" lang="zh-TW" altLang="en-US" sz="35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12" name="群組 11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2" name="圓形圖 21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23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0" name="圓形圖 19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1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8" name="圓形圖 17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>
                  <a:alpha val="30196"/>
                </a:srgb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19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6" name="圓形圖 15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7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180</a:t>
            </a:fld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80708"/>
            <a:ext cx="8603261" cy="4511178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任務一：請找出一元二次方程式</a:t>
            </a:r>
            <a:endParaRPr lang="en-US" altLang="zh-TW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任務二：這些式，哪些可以被因式分解</a:t>
            </a:r>
            <a:endParaRPr lang="en-US" altLang="zh-TW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任務三：請你解出答案</a:t>
            </a:r>
            <a:endParaRPr lang="en-US" altLang="zh-TW" dirty="0"/>
          </a:p>
          <a:p>
            <a:pPr marL="0" indent="0">
              <a:spcBef>
                <a:spcPts val="1200"/>
              </a:spcBef>
              <a:buClr>
                <a:srgbClr val="FF0000"/>
              </a:buClr>
              <a:buSzPct val="80000"/>
              <a:buNone/>
            </a:pPr>
            <a:r>
              <a:rPr lang="en-US" altLang="zh-TW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------------------------------------------------------------------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任務</a:t>
            </a:r>
            <a:r>
              <a:rPr lang="zh-TW" altLang="en-US" dirty="0"/>
              <a:t>一</a:t>
            </a:r>
            <a:r>
              <a:rPr lang="zh-TW" altLang="en-US" dirty="0" smtClean="0"/>
              <a:t>：下列哪一項是科學記號</a:t>
            </a:r>
            <a:endParaRPr lang="en-US" altLang="zh-TW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任務二：請將下列數字</a:t>
            </a:r>
            <a:r>
              <a:rPr lang="zh-TW" altLang="en-US" dirty="0"/>
              <a:t>（</a:t>
            </a:r>
            <a:r>
              <a:rPr lang="zh-TW" altLang="en-US" dirty="0" smtClean="0"/>
              <a:t>整數）以科學記號呈現</a:t>
            </a:r>
            <a:endParaRPr lang="en-US" altLang="zh-TW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任務三：</a:t>
            </a:r>
            <a:r>
              <a:rPr lang="zh-TW" altLang="en-US" dirty="0"/>
              <a:t>請將下列數字</a:t>
            </a:r>
            <a:r>
              <a:rPr lang="zh-TW" altLang="en-US" dirty="0" smtClean="0"/>
              <a:t>（小數</a:t>
            </a:r>
            <a:r>
              <a:rPr lang="zh-TW" altLang="en-US" dirty="0"/>
              <a:t>）以科學記號呈現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2356" y="6223207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案例：參考自台中市東峰國中數學老師</a:t>
            </a:r>
            <a:endParaRPr lang="zh-TW" altLang="en-US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56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5114" r="3558" b="7487"/>
          <a:stretch/>
        </p:blipFill>
        <p:spPr>
          <a:xfrm>
            <a:off x="1320778" y="1548510"/>
            <a:ext cx="6634039" cy="2314575"/>
          </a:xfrm>
          <a:ln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4501" r="2454" b="5392"/>
          <a:stretch/>
        </p:blipFill>
        <p:spPr>
          <a:xfrm>
            <a:off x="1331640" y="4077072"/>
            <a:ext cx="6645424" cy="23067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標題 1"/>
          <p:cNvSpPr txBox="1">
            <a:spLocks/>
          </p:cNvSpPr>
          <p:nvPr/>
        </p:nvSpPr>
        <p:spPr bwMode="auto">
          <a:xfrm>
            <a:off x="-252536" y="40466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數學科</a:t>
            </a:r>
            <a:endParaRPr kumimoji="0" lang="zh-TW" altLang="en-US" sz="35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12" name="群組 11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2" name="圓形圖 21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23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0" name="圓形圖 19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21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8" name="圓形圖 17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>
                  <a:alpha val="30196"/>
                </a:srgb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19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5" name="群組 14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6" name="圓形圖 15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7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5" name="文字方塊 24"/>
          <p:cNvSpPr txBox="1"/>
          <p:nvPr/>
        </p:nvSpPr>
        <p:spPr>
          <a:xfrm>
            <a:off x="179512" y="638132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本案例由新北市坪林國中胡翰民老師提供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181</a:t>
            </a:fld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2123728" y="2420888"/>
            <a:ext cx="252028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23"/>
          <p:cNvSpPr/>
          <p:nvPr/>
        </p:nvSpPr>
        <p:spPr>
          <a:xfrm>
            <a:off x="1341984" y="4919245"/>
            <a:ext cx="252028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02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6600CC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哪一張是師傅卷</a:t>
            </a:r>
            <a:r>
              <a:rPr lang="en-US" altLang="zh-TW" sz="2800" dirty="0" smtClean="0">
                <a:solidFill>
                  <a:srgbClr val="6600CC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?</a:t>
            </a:r>
            <a:endParaRPr lang="zh-TW" altLang="en-US" sz="2800" dirty="0">
              <a:solidFill>
                <a:srgbClr val="6600CC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6768" r="2710" b="6060"/>
          <a:stretch/>
        </p:blipFill>
        <p:spPr>
          <a:xfrm>
            <a:off x="540476" y="1916832"/>
            <a:ext cx="7307569" cy="2233761"/>
          </a:xfrm>
          <a:ln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t="7444" r="3752" b="7326"/>
          <a:stretch/>
        </p:blipFill>
        <p:spPr>
          <a:xfrm>
            <a:off x="539552" y="4221088"/>
            <a:ext cx="7323726" cy="2209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-252536" y="260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  <a:p>
            <a:r>
              <a:rPr kumimoji="0" lang="zh-TW" altLang="en-US" sz="3500" dirty="0" smtClean="0"/>
              <a:t>數學科</a:t>
            </a:r>
            <a:endParaRPr kumimoji="0" lang="zh-TW" altLang="en-US" sz="35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179512" y="638132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本案例由新北市坪林國中胡翰民老師提供</a:t>
            </a:r>
          </a:p>
        </p:txBody>
      </p:sp>
      <p:grpSp>
        <p:nvGrpSpPr>
          <p:cNvPr id="35" name="群組 34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36" name="群組 35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6" name="圓形圖 45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47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37" name="群組 36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4" name="圓形圖 43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45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38" name="群組 37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2" name="圓形圖 41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>
                  <a:alpha val="30196"/>
                </a:srgb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43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40" name="圓形圖 39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41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5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90464"/>
            <a:ext cx="8496944" cy="4258816"/>
          </a:xfrm>
        </p:spPr>
        <p:txBody>
          <a:bodyPr/>
          <a:lstStyle/>
          <a:p>
            <a:pPr>
              <a:spcBef>
                <a:spcPct val="0"/>
              </a:spcBef>
              <a:buSzPct val="80000"/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6600CC"/>
                </a:solidFill>
                <a:latin typeface="華康儷中黑" panose="020B0509000000000000" pitchFamily="49" charset="-120"/>
              </a:rPr>
              <a:t>設定基準分數，換算進步積分</a:t>
            </a:r>
            <a:endParaRPr lang="en-US" altLang="zh-TW" dirty="0">
              <a:solidFill>
                <a:srgbClr val="6600CC"/>
              </a:solidFill>
              <a:latin typeface="華康儷中黑" panose="020B0509000000000000" pitchFamily="49" charset="-120"/>
            </a:endParaRPr>
          </a:p>
          <a:p>
            <a:pPr marL="625475" indent="-258763" eaLnBrk="1" hangingPunct="1">
              <a:spcBef>
                <a:spcPts val="1800"/>
              </a:spcBef>
              <a:buFont typeface="Arial" panose="020B0604020202020204" pitchFamily="34" charset="0"/>
              <a:buAutoNum type="arabicPeriod"/>
            </a:pPr>
            <a:r>
              <a:rPr lang="zh-TW" altLang="en-US" sz="2800" dirty="0" smtClean="0"/>
              <a:t>計算</a:t>
            </a:r>
            <a:r>
              <a:rPr lang="zh-TW" altLang="en-US" sz="2800" dirty="0"/>
              <a:t>出採用合作學習之前，個別學生</a:t>
            </a:r>
            <a:r>
              <a:rPr lang="zh-TW" altLang="en-US" sz="2800" dirty="0" smtClean="0"/>
              <a:t>的</a:t>
            </a:r>
            <a:r>
              <a:rPr lang="zh-TW" altLang="en-US" sz="2800" dirty="0" smtClean="0">
                <a:solidFill>
                  <a:srgbClr val="FF0000"/>
                </a:solidFill>
              </a:rPr>
              <a:t>基準分數</a:t>
            </a:r>
            <a:r>
              <a:rPr lang="en-US" altLang="zh-TW" sz="2800" dirty="0" smtClean="0">
                <a:solidFill>
                  <a:srgbClr val="FF0000"/>
                </a:solidFill>
              </a:rPr>
              <a:t>(base </a:t>
            </a:r>
            <a:r>
              <a:rPr lang="en-US" altLang="zh-TW" sz="2800" dirty="0">
                <a:solidFill>
                  <a:srgbClr val="FF0000"/>
                </a:solidFill>
              </a:rPr>
              <a:t>score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r>
              <a:rPr lang="zh-TW" altLang="en-US" sz="2800" dirty="0" smtClean="0"/>
              <a:t>：如</a:t>
            </a:r>
            <a:r>
              <a:rPr lang="zh-TW" altLang="en-US" sz="2800" dirty="0"/>
              <a:t>個人前三</a:t>
            </a:r>
            <a:r>
              <a:rPr lang="zh-TW" altLang="en-US" sz="2800" dirty="0" smtClean="0"/>
              <a:t>次小考的平均分數</a:t>
            </a:r>
          </a:p>
          <a:p>
            <a:pPr marL="625475" indent="-258763" eaLnBrk="1" hangingPunct="1">
              <a:lnSpc>
                <a:spcPct val="8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altLang="zh-TW" sz="2800" dirty="0" smtClean="0"/>
              <a:t>2. </a:t>
            </a:r>
            <a:r>
              <a:rPr lang="zh-TW" altLang="en-US" sz="2800" dirty="0" smtClean="0"/>
              <a:t>合作</a:t>
            </a:r>
            <a:r>
              <a:rPr lang="zh-TW" altLang="en-US" sz="2800" dirty="0"/>
              <a:t>學習小考分數減基準分數</a:t>
            </a:r>
          </a:p>
          <a:p>
            <a:pPr marL="625475" indent="-258763" eaLnBrk="1" hangingPunct="1">
              <a:lnSpc>
                <a:spcPct val="80000"/>
              </a:lnSpc>
              <a:spcBef>
                <a:spcPts val="1800"/>
              </a:spcBef>
              <a:buNone/>
            </a:pPr>
            <a:r>
              <a:rPr lang="en-US" altLang="zh-TW" sz="2800" dirty="0"/>
              <a:t>3</a:t>
            </a:r>
            <a:r>
              <a:rPr lang="en-US" altLang="zh-TW" sz="2800" dirty="0" smtClean="0"/>
              <a:t>. </a:t>
            </a:r>
            <a:r>
              <a:rPr lang="zh-TW" altLang="en-US" sz="2800" dirty="0" smtClean="0"/>
              <a:t>換算</a:t>
            </a:r>
            <a:r>
              <a:rPr lang="zh-TW" altLang="en-US" sz="2800" dirty="0" smtClean="0">
                <a:solidFill>
                  <a:srgbClr val="FF0000"/>
                </a:solidFill>
              </a:rPr>
              <a:t>進步積分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marL="625475" indent="-258763" eaLnBrk="1" hangingPunct="1">
              <a:lnSpc>
                <a:spcPct val="80000"/>
              </a:lnSpc>
              <a:spcBef>
                <a:spcPts val="1800"/>
              </a:spcBef>
              <a:buNone/>
            </a:pPr>
            <a:r>
              <a:rPr lang="en-US" altLang="zh-TW" sz="2800" dirty="0"/>
              <a:t>4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計算</a:t>
            </a:r>
            <a:r>
              <a:rPr lang="zh-TW" altLang="en-US" sz="2800" dirty="0"/>
              <a:t>小組</a:t>
            </a:r>
            <a:r>
              <a:rPr lang="zh-TW" altLang="en-US" sz="2800" dirty="0" smtClean="0"/>
              <a:t>成績（平均）</a:t>
            </a:r>
            <a:endParaRPr lang="en-US" altLang="zh-TW" sz="2800" dirty="0"/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-252536" y="260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22" name="群組 21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2" name="圓形圖 31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>
                  <a:alpha val="30196"/>
                </a:srgbClr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33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3" name="群組 22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0" name="圓形圖 29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31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8" name="圓形圖 27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>
                  <a:alpha val="30196"/>
                </a:srgb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29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5" name="群組 24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6" name="圓形圖 25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7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183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662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7505" y="1628800"/>
            <a:ext cx="8569325" cy="5689600"/>
          </a:xfrm>
        </p:spPr>
        <p:txBody>
          <a:bodyPr/>
          <a:lstStyle/>
          <a:p>
            <a:pPr eaLnBrk="1" hangingPunct="1">
              <a:buSzPct val="80000"/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6600CC"/>
                </a:solidFill>
              </a:rPr>
              <a:t>採計個人進步積分</a:t>
            </a:r>
            <a:r>
              <a:rPr lang="zh-TW" altLang="en-US" sz="2800" dirty="0" smtClean="0"/>
              <a:t>　 </a:t>
            </a:r>
            <a:endParaRPr lang="en-US" altLang="zh-TW" sz="2800" dirty="0" smtClean="0"/>
          </a:p>
          <a:p>
            <a:pPr marL="0" indent="0" eaLnBrk="1" hangingPunct="1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TW" altLang="en-US" sz="2800" dirty="0" smtClean="0"/>
              <a:t>     　完全正確（或○分以上） </a:t>
            </a:r>
            <a:r>
              <a:rPr lang="en-US" altLang="zh-TW" sz="2800" dirty="0" smtClean="0"/>
              <a:t>30</a:t>
            </a: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zh-TW" sz="2800" dirty="0" smtClean="0"/>
              <a:t>     </a:t>
            </a:r>
            <a:r>
              <a:rPr lang="zh-TW" altLang="en-US" sz="2800" dirty="0" smtClean="0"/>
              <a:t>　小考成績進步 </a:t>
            </a:r>
            <a:r>
              <a:rPr lang="zh-TW" altLang="en-US" sz="2800" b="1" dirty="0" smtClean="0"/>
              <a:t>≥</a:t>
            </a:r>
            <a:r>
              <a:rPr lang="en-US" altLang="zh-TW" sz="2800" b="1" dirty="0" smtClean="0"/>
              <a:t> </a:t>
            </a:r>
            <a:r>
              <a:rPr lang="en-US" altLang="zh-TW" sz="2800" dirty="0" smtClean="0"/>
              <a:t>10</a:t>
            </a:r>
            <a:r>
              <a:rPr lang="zh-TW" altLang="en-US" sz="2800" dirty="0"/>
              <a:t>　</a:t>
            </a:r>
            <a:r>
              <a:rPr lang="zh-TW" altLang="en-US" sz="2800" dirty="0" smtClean="0"/>
              <a:t>　　 </a:t>
            </a:r>
            <a:r>
              <a:rPr lang="en-US" altLang="zh-TW" sz="2800" dirty="0" smtClean="0"/>
              <a:t>30</a:t>
            </a: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zh-TW" sz="2800" dirty="0" smtClean="0"/>
              <a:t>     </a:t>
            </a:r>
            <a:r>
              <a:rPr lang="zh-TW" altLang="en-US" sz="2800" dirty="0" smtClean="0"/>
              <a:t>　小考成績進步 </a:t>
            </a:r>
            <a:r>
              <a:rPr lang="en-US" altLang="zh-TW" sz="2800" b="1" dirty="0" smtClean="0"/>
              <a:t>&lt;</a:t>
            </a:r>
            <a:r>
              <a:rPr lang="en-US" altLang="zh-TW" sz="2800" dirty="0" smtClean="0"/>
              <a:t> 10</a:t>
            </a:r>
            <a:r>
              <a:rPr lang="zh-TW" altLang="en-US" sz="2800" dirty="0" smtClean="0"/>
              <a:t>　　　 </a:t>
            </a:r>
            <a:r>
              <a:rPr lang="en-US" altLang="zh-TW" sz="2800" dirty="0" smtClean="0"/>
              <a:t>20</a:t>
            </a: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zh-TW" sz="2800" dirty="0" smtClean="0"/>
              <a:t>     </a:t>
            </a:r>
            <a:r>
              <a:rPr lang="zh-TW" altLang="en-US" sz="2800" dirty="0" smtClean="0"/>
              <a:t>　小考成績退步 </a:t>
            </a:r>
            <a:r>
              <a:rPr lang="zh-TW" altLang="en-US" sz="2800" b="1" dirty="0" smtClean="0"/>
              <a:t>≤</a:t>
            </a:r>
            <a:r>
              <a:rPr lang="en-US" altLang="zh-TW" sz="2800" b="1" dirty="0" smtClean="0"/>
              <a:t> </a:t>
            </a:r>
            <a:r>
              <a:rPr lang="en-US" altLang="zh-TW" sz="2800" dirty="0" smtClean="0"/>
              <a:t>10</a:t>
            </a:r>
            <a:r>
              <a:rPr lang="zh-TW" altLang="en-US" sz="2800" dirty="0" smtClean="0"/>
              <a:t>　　　 </a:t>
            </a:r>
            <a:r>
              <a:rPr lang="en-US" altLang="zh-TW" sz="2800" dirty="0" smtClean="0"/>
              <a:t>10 </a:t>
            </a: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zh-TW" sz="2800" dirty="0" smtClean="0"/>
              <a:t>     </a:t>
            </a:r>
            <a:r>
              <a:rPr lang="zh-TW" altLang="en-US" sz="2800" dirty="0" smtClean="0"/>
              <a:t>　小考成績退步 </a:t>
            </a:r>
            <a:r>
              <a:rPr lang="en-US" altLang="zh-TW" sz="2800" b="1" dirty="0" smtClean="0"/>
              <a:t>&gt;</a:t>
            </a:r>
            <a:r>
              <a:rPr lang="en-US" altLang="zh-TW" sz="2800" dirty="0" smtClean="0"/>
              <a:t> 10</a:t>
            </a:r>
            <a:r>
              <a:rPr lang="zh-TW" altLang="en-US" sz="2800" dirty="0"/>
              <a:t>　</a:t>
            </a:r>
            <a:r>
              <a:rPr lang="zh-TW" altLang="en-US" sz="2800" dirty="0" smtClean="0"/>
              <a:t>　　   </a:t>
            </a:r>
            <a:r>
              <a:rPr lang="en-US" altLang="zh-TW" sz="2800" dirty="0" smtClean="0"/>
              <a:t>0</a:t>
            </a: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zh-TW" sz="2800" dirty="0"/>
              <a:t> </a:t>
            </a:r>
            <a:r>
              <a:rPr lang="en-US" altLang="zh-TW" sz="2800" dirty="0" smtClean="0"/>
              <a:t>  </a:t>
            </a:r>
            <a:r>
              <a:rPr lang="zh-TW" altLang="en-US" sz="2800" dirty="0" smtClean="0"/>
              <a:t>　以上僅供參考，可根據班級情形彈性調整</a:t>
            </a:r>
            <a:endParaRPr lang="en-US" altLang="zh-TW" sz="2800" dirty="0" smtClean="0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-252536" y="260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</p:txBody>
      </p:sp>
      <p:grpSp>
        <p:nvGrpSpPr>
          <p:cNvPr id="6" name="群組 5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7" name="群組 6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7" name="圓形圖 16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>
                  <a:alpha val="30196"/>
                </a:srgbClr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18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8" name="群組 7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5" name="圓形圖 14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16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9" name="群組 8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3" name="圓形圖 12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>
                  <a:alpha val="30196"/>
                </a:srgb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14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11" name="圓形圖 10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>
                  <a:alpha val="30196"/>
                </a:srgbClr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12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184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60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791361"/>
              </p:ext>
            </p:extLst>
          </p:nvPr>
        </p:nvGraphicFramePr>
        <p:xfrm>
          <a:off x="186858" y="1700808"/>
          <a:ext cx="8784976" cy="4275956"/>
        </p:xfrm>
        <a:graphic>
          <a:graphicData uri="http://schemas.openxmlformats.org/drawingml/2006/table">
            <a:tbl>
              <a:tblPr/>
              <a:tblGrid>
                <a:gridCol w="1027898"/>
                <a:gridCol w="972335"/>
                <a:gridCol w="1226996"/>
                <a:gridCol w="1309275"/>
                <a:gridCol w="1874738"/>
                <a:gridCol w="1221606"/>
                <a:gridCol w="1152128"/>
              </a:tblGrid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華康儷中黑"/>
                          <a:cs typeface="華康儷中黑"/>
                        </a:rPr>
                        <a:t>組別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華康儷中黑"/>
                          <a:cs typeface="華康儷中黑"/>
                        </a:rPr>
                        <a:t>座號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華康儷中黑"/>
                          <a:cs typeface="華康儷中黑"/>
                        </a:rPr>
                        <a:t>基準分數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華康儷中黑"/>
                          <a:cs typeface="華康儷中黑"/>
                        </a:rPr>
                        <a:t>小考成績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華康儷中黑"/>
                          <a:cs typeface="華康儷中黑"/>
                        </a:rPr>
                        <a:t>小考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華康儷中黑"/>
                          <a:cs typeface="華康儷中黑"/>
                        </a:rPr>
                        <a:t>-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華康儷中黑"/>
                          <a:cs typeface="華康儷中黑"/>
                        </a:rPr>
                        <a:t>基準分數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華康儷中黑"/>
                          <a:cs typeface="華康儷中黑"/>
                        </a:rPr>
                        <a:t>進步積分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華康儷中黑"/>
                          <a:cs typeface="華康儷中黑"/>
                        </a:rPr>
                        <a:t>小組平均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22.5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</a:tr>
              <a:tr h="457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</a:tr>
              <a:tr h="914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-5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</a:tr>
              <a:tr h="65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　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</a:tr>
              <a:tr h="388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儷中黑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華康儷中黑"/>
                          <a:cs typeface="華康儷中黑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儷中黑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-252536" y="260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FF"/>
                </a:solidFill>
                <a:latin typeface="Times New Roman" pitchFamily="18" charset="0"/>
                <a:ea typeface="華康正顏楷體W5"/>
                <a:cs typeface="華康正顏楷體W5"/>
              </a:defRPr>
            </a:lvl9pPr>
          </a:lstStyle>
          <a:p>
            <a:r>
              <a:rPr kumimoji="0" lang="zh-TW" altLang="en-US" sz="3500" dirty="0" smtClean="0"/>
              <a:t>以</a:t>
            </a:r>
            <a:r>
              <a:rPr kumimoji="0" lang="zh-TW" altLang="en-US" sz="3500" dirty="0" smtClean="0">
                <a:solidFill>
                  <a:srgbClr val="FF0000"/>
                </a:solidFill>
              </a:rPr>
              <a:t>分組合作學習</a:t>
            </a:r>
            <a:r>
              <a:rPr kumimoji="0" lang="zh-TW" altLang="en-US" sz="3500" dirty="0" smtClean="0"/>
              <a:t>實踐差異化教學～</a:t>
            </a:r>
            <a:r>
              <a:rPr lang="zh-TW" altLang="en-US" sz="3500" dirty="0"/>
              <a:t>示例</a:t>
            </a:r>
            <a:endParaRPr lang="en-US" altLang="zh-TW" sz="3500" dirty="0"/>
          </a:p>
        </p:txBody>
      </p:sp>
      <p:grpSp>
        <p:nvGrpSpPr>
          <p:cNvPr id="20" name="群組 19"/>
          <p:cNvGrpSpPr/>
          <p:nvPr/>
        </p:nvGrpSpPr>
        <p:grpSpPr>
          <a:xfrm>
            <a:off x="7668344" y="116632"/>
            <a:ext cx="1395221" cy="1346849"/>
            <a:chOff x="7384228" y="188640"/>
            <a:chExt cx="1395221" cy="1346849"/>
          </a:xfrm>
        </p:grpSpPr>
        <p:grpSp>
          <p:nvGrpSpPr>
            <p:cNvPr id="21" name="群組 20"/>
            <p:cNvGrpSpPr/>
            <p:nvPr/>
          </p:nvGrpSpPr>
          <p:grpSpPr>
            <a:xfrm>
              <a:off x="7491490" y="189804"/>
              <a:ext cx="1271247" cy="1257614"/>
              <a:chOff x="2231025" y="571657"/>
              <a:chExt cx="375798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31" name="圓形圖 30"/>
              <p:cNvSpPr/>
              <p:nvPr/>
            </p:nvSpPr>
            <p:spPr>
              <a:xfrm>
                <a:off x="2231025" y="571657"/>
                <a:ext cx="3714097" cy="3613065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F79646">
                  <a:alpha val="30196"/>
                </a:srgbClr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32" name="圓形圖 4"/>
              <p:cNvSpPr/>
              <p:nvPr/>
            </p:nvSpPr>
            <p:spPr>
              <a:xfrm>
                <a:off x="4103883" y="1040902"/>
                <a:ext cx="188512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教材</a:t>
                </a:r>
                <a:endParaRPr lang="zh-TW" altLang="en-US" sz="4000" kern="12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7488468" y="277875"/>
              <a:ext cx="1290981" cy="1257614"/>
              <a:chOff x="2222090" y="824682"/>
              <a:chExt cx="3816323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9" name="圓形圖 28"/>
              <p:cNvSpPr/>
              <p:nvPr/>
            </p:nvSpPr>
            <p:spPr>
              <a:xfrm>
                <a:off x="2222090" y="824682"/>
                <a:ext cx="3714097" cy="3613065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C00000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30" name="圓形圖 6"/>
              <p:cNvSpPr/>
              <p:nvPr/>
            </p:nvSpPr>
            <p:spPr>
              <a:xfrm>
                <a:off x="3829223" y="2438919"/>
                <a:ext cx="2209190" cy="111832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評量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3" name="群組 22"/>
            <p:cNvGrpSpPr/>
            <p:nvPr/>
          </p:nvGrpSpPr>
          <p:grpSpPr>
            <a:xfrm>
              <a:off x="7408098" y="260648"/>
              <a:ext cx="1256400" cy="1257614"/>
              <a:chOff x="1984505" y="775189"/>
              <a:chExt cx="3714097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7" name="圓形圖 26"/>
              <p:cNvSpPr/>
              <p:nvPr/>
            </p:nvSpPr>
            <p:spPr>
              <a:xfrm>
                <a:off x="1984505" y="775189"/>
                <a:ext cx="3714097" cy="3613065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00B050">
                  <a:alpha val="30196"/>
                </a:srgbClr>
              </a:soli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28" name="圓形圖 8"/>
              <p:cNvSpPr/>
              <p:nvPr/>
            </p:nvSpPr>
            <p:spPr>
              <a:xfrm>
                <a:off x="2005733" y="2352098"/>
                <a:ext cx="2104309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教法</a:t>
                </a:r>
                <a:endParaRPr lang="zh-TW" altLang="en-US" sz="4000" kern="1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7384228" y="188640"/>
              <a:ext cx="1278486" cy="1257614"/>
              <a:chOff x="1913942" y="568313"/>
              <a:chExt cx="3779386" cy="3613065"/>
            </a:xfrm>
            <a:scene3d>
              <a:camera prst="orthographicFront"/>
              <a:lightRig rig="threePt" dir="t"/>
            </a:scene3d>
          </p:grpSpPr>
          <p:sp>
            <p:nvSpPr>
              <p:cNvPr id="25" name="圓形圖 24"/>
              <p:cNvSpPr/>
              <p:nvPr/>
            </p:nvSpPr>
            <p:spPr>
              <a:xfrm>
                <a:off x="1979231" y="568313"/>
                <a:ext cx="3714097" cy="3613065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7030A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26" name="圓形圖 10"/>
              <p:cNvSpPr/>
              <p:nvPr/>
            </p:nvSpPr>
            <p:spPr>
              <a:xfrm>
                <a:off x="1913942" y="1054003"/>
                <a:ext cx="2197756" cy="126977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0800" tIns="50800" rIns="50800" bIns="508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kern="1200" dirty="0" smtClean="0">
                    <a:solidFill>
                      <a:schemeClr val="bg1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分組</a:t>
                </a:r>
                <a:endParaRPr lang="zh-TW" altLang="en-US" sz="4000" kern="1200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3563888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185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080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521318" y="3429000"/>
            <a:ext cx="8250446" cy="2250000"/>
            <a:chOff x="507498" y="3571744"/>
            <a:chExt cx="8250446" cy="2250000"/>
          </a:xfrm>
        </p:grpSpPr>
        <p:grpSp>
          <p:nvGrpSpPr>
            <p:cNvPr id="225" name="群組 224"/>
            <p:cNvGrpSpPr/>
            <p:nvPr/>
          </p:nvGrpSpPr>
          <p:grpSpPr>
            <a:xfrm>
              <a:off x="507498" y="3571744"/>
              <a:ext cx="8250446" cy="2250000"/>
              <a:chOff x="470859" y="3778145"/>
              <a:chExt cx="8250446" cy="2369940"/>
            </a:xfrm>
          </p:grpSpPr>
          <p:grpSp>
            <p:nvGrpSpPr>
              <p:cNvPr id="226" name="群組 225"/>
              <p:cNvGrpSpPr/>
              <p:nvPr/>
            </p:nvGrpSpPr>
            <p:grpSpPr>
              <a:xfrm>
                <a:off x="470859" y="3778145"/>
                <a:ext cx="7795485" cy="2369940"/>
                <a:chOff x="470859" y="3778145"/>
                <a:chExt cx="7795485" cy="2369940"/>
              </a:xfrm>
            </p:grpSpPr>
            <p:grpSp>
              <p:nvGrpSpPr>
                <p:cNvPr id="228" name="群組 227"/>
                <p:cNvGrpSpPr/>
                <p:nvPr/>
              </p:nvGrpSpPr>
              <p:grpSpPr>
                <a:xfrm>
                  <a:off x="470859" y="3778145"/>
                  <a:ext cx="2271211" cy="2352998"/>
                  <a:chOff x="1479520" y="1478111"/>
                  <a:chExt cx="2271211" cy="1950889"/>
                </a:xfrm>
              </p:grpSpPr>
              <p:sp>
                <p:nvSpPr>
                  <p:cNvPr id="243" name="圓角化同側角落矩形 242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44" name="圓角化同側角落矩形 243"/>
                  <p:cNvSpPr/>
                  <p:nvPr/>
                </p:nvSpPr>
                <p:spPr bwMode="auto">
                  <a:xfrm>
                    <a:off x="1942924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45" name="圓角化同側角落矩形 244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46" name="圓角化同側角落矩形 245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47" name="圓角化同側角落矩形 246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  <p:grpSp>
              <p:nvGrpSpPr>
                <p:cNvPr id="229" name="群組 228"/>
                <p:cNvGrpSpPr/>
                <p:nvPr/>
              </p:nvGrpSpPr>
              <p:grpSpPr>
                <a:xfrm>
                  <a:off x="2767618" y="3795087"/>
                  <a:ext cx="2732836" cy="2352998"/>
                  <a:chOff x="1017895" y="1478111"/>
                  <a:chExt cx="2732836" cy="1950889"/>
                </a:xfrm>
              </p:grpSpPr>
              <p:sp>
                <p:nvSpPr>
                  <p:cNvPr id="237" name="圓角化同側角落矩形 236"/>
                  <p:cNvSpPr/>
                  <p:nvPr/>
                </p:nvSpPr>
                <p:spPr bwMode="auto">
                  <a:xfrm>
                    <a:off x="1017895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38" name="圓角化同側角落矩形 237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39" name="圓角化同側角落矩形 238"/>
                  <p:cNvSpPr/>
                  <p:nvPr/>
                </p:nvSpPr>
                <p:spPr bwMode="auto">
                  <a:xfrm>
                    <a:off x="1933871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40" name="圓角化同側角落矩形 239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41" name="圓角化同側角落矩形 240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42" name="圓角化同側角落矩形 241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  <p:grpSp>
              <p:nvGrpSpPr>
                <p:cNvPr id="230" name="群組 229"/>
                <p:cNvGrpSpPr/>
                <p:nvPr/>
              </p:nvGrpSpPr>
              <p:grpSpPr>
                <a:xfrm>
                  <a:off x="5533508" y="3795087"/>
                  <a:ext cx="2732836" cy="2352998"/>
                  <a:chOff x="1017895" y="1478111"/>
                  <a:chExt cx="2732836" cy="1950889"/>
                </a:xfrm>
              </p:grpSpPr>
              <p:sp>
                <p:nvSpPr>
                  <p:cNvPr id="231" name="圓角化同側角落矩形 230"/>
                  <p:cNvSpPr/>
                  <p:nvPr/>
                </p:nvSpPr>
                <p:spPr bwMode="auto">
                  <a:xfrm>
                    <a:off x="1017895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32" name="圓角化同側角落矩形 231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33" name="圓角化同側角落矩形 232"/>
                  <p:cNvSpPr/>
                  <p:nvPr/>
                </p:nvSpPr>
                <p:spPr bwMode="auto">
                  <a:xfrm>
                    <a:off x="1942924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34" name="圓角化同側角落矩形 233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35" name="圓角化同側角落矩形 234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236" name="圓角化同側角落矩形 235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</p:grpSp>
          <p:sp>
            <p:nvSpPr>
              <p:cNvPr id="227" name="圓角化同側角落矩形 226"/>
              <p:cNvSpPr/>
              <p:nvPr/>
            </p:nvSpPr>
            <p:spPr bwMode="auto">
              <a:xfrm>
                <a:off x="8289257" y="3803450"/>
                <a:ext cx="432048" cy="2343329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FF9933">
                      <a:tint val="66000"/>
                      <a:satMod val="160000"/>
                    </a:srgbClr>
                  </a:gs>
                  <a:gs pos="50000">
                    <a:srgbClr val="FF9933">
                      <a:tint val="44500"/>
                      <a:satMod val="160000"/>
                    </a:srgbClr>
                  </a:gs>
                  <a:gs pos="100000">
                    <a:srgbClr val="FF99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rtlCol="0" anchor="ctr"/>
              <a:lstStyle/>
              <a:p>
                <a:pPr algn="ctr" eaLnBrk="1" hangingPunct="1"/>
                <a:endParaRPr kumimoji="0" lang="zh-TW" altLang="en-US" sz="2800" dirty="0"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cxnSp>
          <p:nvCxnSpPr>
            <p:cNvPr id="8" name="直線接點 7"/>
            <p:cNvCxnSpPr/>
            <p:nvPr/>
          </p:nvCxnSpPr>
          <p:spPr>
            <a:xfrm>
              <a:off x="723522" y="4131007"/>
              <a:ext cx="7818398" cy="1807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4" name="直線接點 283"/>
            <p:cNvCxnSpPr/>
            <p:nvPr/>
          </p:nvCxnSpPr>
          <p:spPr>
            <a:xfrm>
              <a:off x="755576" y="5139119"/>
              <a:ext cx="7818398" cy="18073"/>
            </a:xfrm>
            <a:prstGeom prst="line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" name="標題 18"/>
          <p:cNvSpPr>
            <a:spLocks noGrp="1"/>
          </p:cNvSpPr>
          <p:nvPr>
            <p:ph type="title"/>
          </p:nvPr>
        </p:nvSpPr>
        <p:spPr>
          <a:xfrm>
            <a:off x="506317" y="26064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學生間有差異是必然的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687397" y="6435230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186</a:t>
            </a:fld>
            <a:endParaRPr lang="zh-TW" altLang="en-US" dirty="0"/>
          </a:p>
        </p:txBody>
      </p:sp>
      <p:grpSp>
        <p:nvGrpSpPr>
          <p:cNvPr id="251" name="群組 250"/>
          <p:cNvGrpSpPr/>
          <p:nvPr/>
        </p:nvGrpSpPr>
        <p:grpSpPr>
          <a:xfrm>
            <a:off x="5755687" y="2352662"/>
            <a:ext cx="2235854" cy="3384000"/>
            <a:chOff x="2336071" y="2204864"/>
            <a:chExt cx="1308706" cy="1942077"/>
          </a:xfrm>
          <a:solidFill>
            <a:srgbClr val="7030A0"/>
          </a:solidFill>
        </p:grpSpPr>
        <p:sp>
          <p:nvSpPr>
            <p:cNvPr id="252" name="圓角矩形 251"/>
            <p:cNvSpPr/>
            <p:nvPr/>
          </p:nvSpPr>
          <p:spPr bwMode="auto">
            <a:xfrm rot="7765276">
              <a:off x="2539510" y="2529758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53" name="圓角矩形 252"/>
            <p:cNvSpPr/>
            <p:nvPr/>
          </p:nvSpPr>
          <p:spPr bwMode="auto">
            <a:xfrm rot="13277997">
              <a:off x="3295813" y="2527590"/>
              <a:ext cx="183325" cy="506155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54" name="橢圓 253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55" name="圓角矩形 254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56" name="圓角矩形 255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57" name="圓角矩形 256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58" name="橢圓 257"/>
            <p:cNvSpPr/>
            <p:nvPr/>
          </p:nvSpPr>
          <p:spPr bwMode="auto">
            <a:xfrm>
              <a:off x="2336071" y="2547739"/>
              <a:ext cx="183324" cy="179745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59" name="橢圓 258"/>
            <p:cNvSpPr/>
            <p:nvPr/>
          </p:nvSpPr>
          <p:spPr bwMode="auto">
            <a:xfrm>
              <a:off x="3461452" y="2503632"/>
              <a:ext cx="183325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60" name="橢圓 259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61" name="橢圓 260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262" name="群組 261"/>
          <p:cNvGrpSpPr/>
          <p:nvPr/>
        </p:nvGrpSpPr>
        <p:grpSpPr>
          <a:xfrm>
            <a:off x="3559482" y="3171909"/>
            <a:ext cx="1786063" cy="2584800"/>
            <a:chOff x="2343863" y="2204864"/>
            <a:chExt cx="1330190" cy="1942077"/>
          </a:xfrm>
          <a:solidFill>
            <a:srgbClr val="C00000"/>
          </a:solidFill>
        </p:grpSpPr>
        <p:sp>
          <p:nvSpPr>
            <p:cNvPr id="263" name="圓角矩形 262"/>
            <p:cNvSpPr/>
            <p:nvPr/>
          </p:nvSpPr>
          <p:spPr bwMode="auto">
            <a:xfrm rot="7561031">
              <a:off x="2558438" y="2531120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64" name="圓角矩形 263"/>
            <p:cNvSpPr/>
            <p:nvPr/>
          </p:nvSpPr>
          <p:spPr bwMode="auto">
            <a:xfrm rot="13646123">
              <a:off x="3312949" y="2507849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65" name="橢圓 264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66" name="圓角矩形 265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67" name="圓角矩形 266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68" name="圓角矩形 267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69" name="橢圓 268"/>
            <p:cNvSpPr/>
            <p:nvPr/>
          </p:nvSpPr>
          <p:spPr bwMode="auto">
            <a:xfrm>
              <a:off x="2343863" y="2555902"/>
              <a:ext cx="179636" cy="18122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70" name="橢圓 269"/>
            <p:cNvSpPr/>
            <p:nvPr/>
          </p:nvSpPr>
          <p:spPr bwMode="auto">
            <a:xfrm>
              <a:off x="3494417" y="2521989"/>
              <a:ext cx="179636" cy="18122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71" name="橢圓 270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72" name="橢圓 271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273" name="群組 272"/>
          <p:cNvGrpSpPr/>
          <p:nvPr/>
        </p:nvGrpSpPr>
        <p:grpSpPr>
          <a:xfrm>
            <a:off x="1560381" y="4062748"/>
            <a:ext cx="1107487" cy="1656000"/>
            <a:chOff x="2370801" y="2204864"/>
            <a:chExt cx="1256790" cy="1942077"/>
          </a:xfrm>
        </p:grpSpPr>
        <p:sp>
          <p:nvSpPr>
            <p:cNvPr id="274" name="圓角矩形 273"/>
            <p:cNvSpPr/>
            <p:nvPr/>
          </p:nvSpPr>
          <p:spPr bwMode="auto">
            <a:xfrm rot="8091131">
              <a:off x="2550802" y="2510129"/>
              <a:ext cx="180000" cy="540001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75" name="圓角矩形 274"/>
            <p:cNvSpPr/>
            <p:nvPr/>
          </p:nvSpPr>
          <p:spPr bwMode="auto">
            <a:xfrm rot="13311182">
              <a:off x="3273073" y="2529687"/>
              <a:ext cx="175669" cy="539999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76" name="橢圓 275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77" name="圓角矩形 276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78" name="圓角矩形 277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79" name="圓角矩形 278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80" name="橢圓 279"/>
            <p:cNvSpPr/>
            <p:nvPr/>
          </p:nvSpPr>
          <p:spPr bwMode="auto">
            <a:xfrm>
              <a:off x="2374201" y="2506070"/>
              <a:ext cx="175669" cy="181542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81" name="橢圓 280"/>
            <p:cNvSpPr/>
            <p:nvPr/>
          </p:nvSpPr>
          <p:spPr bwMode="auto">
            <a:xfrm rot="3495459">
              <a:off x="3448986" y="2500225"/>
              <a:ext cx="181542" cy="175669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82" name="橢圓 281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83" name="橢圓 282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13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群組 111"/>
          <p:cNvGrpSpPr/>
          <p:nvPr/>
        </p:nvGrpSpPr>
        <p:grpSpPr>
          <a:xfrm>
            <a:off x="507498" y="3412108"/>
            <a:ext cx="8250446" cy="2250000"/>
            <a:chOff x="507498" y="3571744"/>
            <a:chExt cx="8250446" cy="2250000"/>
          </a:xfrm>
        </p:grpSpPr>
        <p:grpSp>
          <p:nvGrpSpPr>
            <p:cNvPr id="113" name="群組 112"/>
            <p:cNvGrpSpPr/>
            <p:nvPr/>
          </p:nvGrpSpPr>
          <p:grpSpPr>
            <a:xfrm>
              <a:off x="507498" y="3571744"/>
              <a:ext cx="8250446" cy="2250000"/>
              <a:chOff x="470859" y="3778145"/>
              <a:chExt cx="8250446" cy="2369940"/>
            </a:xfrm>
          </p:grpSpPr>
          <p:grpSp>
            <p:nvGrpSpPr>
              <p:cNvPr id="116" name="群組 115"/>
              <p:cNvGrpSpPr/>
              <p:nvPr/>
            </p:nvGrpSpPr>
            <p:grpSpPr>
              <a:xfrm>
                <a:off x="470859" y="3778145"/>
                <a:ext cx="7795485" cy="2369940"/>
                <a:chOff x="470859" y="3778145"/>
                <a:chExt cx="7795485" cy="2369940"/>
              </a:xfrm>
            </p:grpSpPr>
            <p:grpSp>
              <p:nvGrpSpPr>
                <p:cNvPr id="118" name="群組 117"/>
                <p:cNvGrpSpPr/>
                <p:nvPr/>
              </p:nvGrpSpPr>
              <p:grpSpPr>
                <a:xfrm>
                  <a:off x="470859" y="3778145"/>
                  <a:ext cx="2271211" cy="2352998"/>
                  <a:chOff x="1479520" y="1478111"/>
                  <a:chExt cx="2271211" cy="1950889"/>
                </a:xfrm>
              </p:grpSpPr>
              <p:sp>
                <p:nvSpPr>
                  <p:cNvPr id="133" name="圓角化同側角落矩形 132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4" name="圓角化同側角落矩形 133"/>
                  <p:cNvSpPr/>
                  <p:nvPr/>
                </p:nvSpPr>
                <p:spPr bwMode="auto">
                  <a:xfrm>
                    <a:off x="1942924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5" name="圓角化同側角落矩形 134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6" name="圓角化同側角落矩形 135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7" name="圓角化同側角落矩形 136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  <p:grpSp>
              <p:nvGrpSpPr>
                <p:cNvPr id="119" name="群組 118"/>
                <p:cNvGrpSpPr/>
                <p:nvPr/>
              </p:nvGrpSpPr>
              <p:grpSpPr>
                <a:xfrm>
                  <a:off x="2767618" y="3795087"/>
                  <a:ext cx="2732836" cy="2352998"/>
                  <a:chOff x="1017895" y="1478111"/>
                  <a:chExt cx="2732836" cy="1950889"/>
                </a:xfrm>
              </p:grpSpPr>
              <p:sp>
                <p:nvSpPr>
                  <p:cNvPr id="127" name="圓角化同側角落矩形 126"/>
                  <p:cNvSpPr/>
                  <p:nvPr/>
                </p:nvSpPr>
                <p:spPr bwMode="auto">
                  <a:xfrm>
                    <a:off x="1017895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8" name="圓角化同側角落矩形 127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9" name="圓角化同側角落矩形 128"/>
                  <p:cNvSpPr/>
                  <p:nvPr/>
                </p:nvSpPr>
                <p:spPr bwMode="auto">
                  <a:xfrm>
                    <a:off x="1933871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0" name="圓角化同側角落矩形 129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1" name="圓角化同側角落矩形 130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2" name="圓角化同側角落矩形 131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  <p:grpSp>
              <p:nvGrpSpPr>
                <p:cNvPr id="120" name="群組 119"/>
                <p:cNvGrpSpPr/>
                <p:nvPr/>
              </p:nvGrpSpPr>
              <p:grpSpPr>
                <a:xfrm>
                  <a:off x="5533508" y="3795087"/>
                  <a:ext cx="2732836" cy="2352998"/>
                  <a:chOff x="1017895" y="1478111"/>
                  <a:chExt cx="2732836" cy="1950889"/>
                </a:xfrm>
              </p:grpSpPr>
              <p:sp>
                <p:nvSpPr>
                  <p:cNvPr id="121" name="圓角化同側角落矩形 120"/>
                  <p:cNvSpPr/>
                  <p:nvPr/>
                </p:nvSpPr>
                <p:spPr bwMode="auto">
                  <a:xfrm>
                    <a:off x="1017895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2" name="圓角化同側角落矩形 121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3" name="圓角化同側角落矩形 122"/>
                  <p:cNvSpPr/>
                  <p:nvPr/>
                </p:nvSpPr>
                <p:spPr bwMode="auto">
                  <a:xfrm>
                    <a:off x="1942924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4" name="圓角化同側角落矩形 123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5" name="圓角化同側角落矩形 124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6" name="圓角化同側角落矩形 125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</p:grpSp>
          <p:sp>
            <p:nvSpPr>
              <p:cNvPr id="117" name="圓角化同側角落矩形 116"/>
              <p:cNvSpPr/>
              <p:nvPr/>
            </p:nvSpPr>
            <p:spPr bwMode="auto">
              <a:xfrm>
                <a:off x="8289257" y="3803450"/>
                <a:ext cx="432048" cy="2343329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FF9933">
                      <a:tint val="66000"/>
                      <a:satMod val="160000"/>
                    </a:srgbClr>
                  </a:gs>
                  <a:gs pos="50000">
                    <a:srgbClr val="FF9933">
                      <a:tint val="44500"/>
                      <a:satMod val="160000"/>
                    </a:srgbClr>
                  </a:gs>
                  <a:gs pos="100000">
                    <a:srgbClr val="FF99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rtlCol="0" anchor="ctr"/>
              <a:lstStyle/>
              <a:p>
                <a:pPr algn="ctr" eaLnBrk="1" hangingPunct="1"/>
                <a:endParaRPr kumimoji="0" lang="zh-TW" altLang="en-US" sz="2800" dirty="0"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cxnSp>
          <p:nvCxnSpPr>
            <p:cNvPr id="114" name="直線接點 113"/>
            <p:cNvCxnSpPr/>
            <p:nvPr/>
          </p:nvCxnSpPr>
          <p:spPr>
            <a:xfrm>
              <a:off x="723522" y="4131007"/>
              <a:ext cx="7818398" cy="1807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" name="直線接點 114"/>
            <p:cNvCxnSpPr/>
            <p:nvPr/>
          </p:nvCxnSpPr>
          <p:spPr>
            <a:xfrm>
              <a:off x="755576" y="5139119"/>
              <a:ext cx="7818398" cy="18073"/>
            </a:xfrm>
            <a:prstGeom prst="line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687397" y="6435230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187</a:t>
            </a:fld>
            <a:endParaRPr lang="zh-TW" altLang="en-US" dirty="0"/>
          </a:p>
        </p:txBody>
      </p:sp>
      <p:sp>
        <p:nvSpPr>
          <p:cNvPr id="7" name="立方體 6"/>
          <p:cNvSpPr/>
          <p:nvPr/>
        </p:nvSpPr>
        <p:spPr bwMode="auto">
          <a:xfrm>
            <a:off x="1493590" y="5022164"/>
            <a:ext cx="1296144" cy="864000"/>
          </a:xfrm>
          <a:prstGeom prst="cube">
            <a:avLst/>
          </a:prstGeom>
          <a:solidFill>
            <a:srgbClr val="F79646"/>
          </a:solidFill>
          <a:ln>
            <a:solidFill>
              <a:schemeClr val="tx1"/>
            </a:solidFill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立方體 10"/>
          <p:cNvSpPr/>
          <p:nvPr/>
        </p:nvSpPr>
        <p:spPr bwMode="auto">
          <a:xfrm>
            <a:off x="3769083" y="5040270"/>
            <a:ext cx="1296144" cy="864000"/>
          </a:xfrm>
          <a:prstGeom prst="cube">
            <a:avLst/>
          </a:prstGeom>
          <a:solidFill>
            <a:srgbClr val="F7964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立方體 11"/>
          <p:cNvSpPr/>
          <p:nvPr/>
        </p:nvSpPr>
        <p:spPr bwMode="auto">
          <a:xfrm>
            <a:off x="6221085" y="5022018"/>
            <a:ext cx="1296144" cy="864000"/>
          </a:xfrm>
          <a:prstGeom prst="cube">
            <a:avLst/>
          </a:prstGeom>
          <a:solidFill>
            <a:srgbClr val="F7964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85" name="群組 84"/>
          <p:cNvGrpSpPr/>
          <p:nvPr/>
        </p:nvGrpSpPr>
        <p:grpSpPr>
          <a:xfrm>
            <a:off x="5755687" y="1790922"/>
            <a:ext cx="2235854" cy="3384000"/>
            <a:chOff x="2336071" y="2204864"/>
            <a:chExt cx="1308706" cy="1942077"/>
          </a:xfrm>
          <a:solidFill>
            <a:srgbClr val="7030A0"/>
          </a:solidFill>
        </p:grpSpPr>
        <p:sp>
          <p:nvSpPr>
            <p:cNvPr id="86" name="圓角矩形 85"/>
            <p:cNvSpPr/>
            <p:nvPr/>
          </p:nvSpPr>
          <p:spPr bwMode="auto">
            <a:xfrm rot="7765276">
              <a:off x="2539510" y="2529758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7" name="圓角矩形 86"/>
            <p:cNvSpPr/>
            <p:nvPr/>
          </p:nvSpPr>
          <p:spPr bwMode="auto">
            <a:xfrm rot="13277997">
              <a:off x="3295813" y="2527590"/>
              <a:ext cx="183325" cy="506155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8" name="橢圓 87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9" name="圓角矩形 88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0" name="圓角矩形 89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1" name="圓角矩形 90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2" name="橢圓 91"/>
            <p:cNvSpPr/>
            <p:nvPr/>
          </p:nvSpPr>
          <p:spPr bwMode="auto">
            <a:xfrm>
              <a:off x="2336071" y="2547739"/>
              <a:ext cx="183324" cy="179745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3" name="橢圓 92"/>
            <p:cNvSpPr/>
            <p:nvPr/>
          </p:nvSpPr>
          <p:spPr bwMode="auto">
            <a:xfrm>
              <a:off x="3461452" y="2503632"/>
              <a:ext cx="183325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4" name="橢圓 93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5" name="橢圓 94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3559482" y="2610169"/>
            <a:ext cx="1786063" cy="2584800"/>
            <a:chOff x="2343863" y="2204864"/>
            <a:chExt cx="1330190" cy="1942077"/>
          </a:xfrm>
          <a:solidFill>
            <a:srgbClr val="C00000"/>
          </a:solidFill>
        </p:grpSpPr>
        <p:sp>
          <p:nvSpPr>
            <p:cNvPr id="75" name="圓角矩形 74"/>
            <p:cNvSpPr/>
            <p:nvPr/>
          </p:nvSpPr>
          <p:spPr bwMode="auto">
            <a:xfrm rot="7561031">
              <a:off x="2558438" y="2531120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6" name="圓角矩形 75"/>
            <p:cNvSpPr/>
            <p:nvPr/>
          </p:nvSpPr>
          <p:spPr bwMode="auto">
            <a:xfrm rot="13646123">
              <a:off x="3312949" y="2507849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7" name="橢圓 76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8" name="圓角矩形 77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9" name="圓角矩形 78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0" name="圓角矩形 79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1" name="橢圓 80"/>
            <p:cNvSpPr/>
            <p:nvPr/>
          </p:nvSpPr>
          <p:spPr bwMode="auto">
            <a:xfrm>
              <a:off x="2343863" y="2555902"/>
              <a:ext cx="179636" cy="18122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2" name="橢圓 81"/>
            <p:cNvSpPr/>
            <p:nvPr/>
          </p:nvSpPr>
          <p:spPr bwMode="auto">
            <a:xfrm>
              <a:off x="3494417" y="2521989"/>
              <a:ext cx="179636" cy="18122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3" name="橢圓 82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4" name="橢圓 83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1560381" y="3501008"/>
            <a:ext cx="1107487" cy="1656000"/>
            <a:chOff x="2370801" y="2204864"/>
            <a:chExt cx="1256790" cy="1942077"/>
          </a:xfrm>
        </p:grpSpPr>
        <p:sp>
          <p:nvSpPr>
            <p:cNvPr id="17" name="圓角矩形 16"/>
            <p:cNvSpPr/>
            <p:nvPr/>
          </p:nvSpPr>
          <p:spPr bwMode="auto">
            <a:xfrm rot="8091131">
              <a:off x="2550802" y="2510129"/>
              <a:ext cx="180000" cy="540001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46" name="圓角矩形 45"/>
            <p:cNvSpPr/>
            <p:nvPr/>
          </p:nvSpPr>
          <p:spPr bwMode="auto">
            <a:xfrm rot="13311182">
              <a:off x="3273073" y="2529687"/>
              <a:ext cx="175669" cy="539999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" name="橢圓 14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48" name="圓角矩形 47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49" name="圓角矩形 48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3" name="橢圓 22"/>
            <p:cNvSpPr/>
            <p:nvPr/>
          </p:nvSpPr>
          <p:spPr bwMode="auto">
            <a:xfrm>
              <a:off x="2374201" y="2506070"/>
              <a:ext cx="175669" cy="181542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68" name="橢圓 67"/>
            <p:cNvSpPr/>
            <p:nvPr/>
          </p:nvSpPr>
          <p:spPr bwMode="auto">
            <a:xfrm rot="3495459">
              <a:off x="3448986" y="2500225"/>
              <a:ext cx="181542" cy="175669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69" name="橢圓 68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0" name="橢圓 69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111" name="標題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3333FF"/>
                </a:solidFill>
                <a:latin typeface="華康正顏楷體W5" panose="03000509000000000000" pitchFamily="65" charset="-120"/>
              </a:rPr>
              <a:t>提供學生</a:t>
            </a:r>
            <a:r>
              <a:rPr lang="zh-TW" altLang="en-US" dirty="0" smtClean="0">
                <a:solidFill>
                  <a:srgbClr val="FF0000"/>
                </a:solidFill>
                <a:latin typeface="華康正顏楷體W5" panose="03000509000000000000" pitchFamily="65" charset="-120"/>
              </a:rPr>
              <a:t>相同</a:t>
            </a:r>
            <a:r>
              <a:rPr lang="zh-TW" altLang="en-US" dirty="0" smtClean="0">
                <a:solidFill>
                  <a:srgbClr val="3333FF"/>
                </a:solidFill>
                <a:latin typeface="華康正顏楷體W5" panose="03000509000000000000" pitchFamily="65" charset="-120"/>
              </a:rPr>
              <a:t>的學習策略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68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群組 111"/>
          <p:cNvGrpSpPr/>
          <p:nvPr/>
        </p:nvGrpSpPr>
        <p:grpSpPr>
          <a:xfrm>
            <a:off x="507498" y="3386708"/>
            <a:ext cx="8250446" cy="2250000"/>
            <a:chOff x="507498" y="3571744"/>
            <a:chExt cx="8250446" cy="2250000"/>
          </a:xfrm>
        </p:grpSpPr>
        <p:grpSp>
          <p:nvGrpSpPr>
            <p:cNvPr id="113" name="群組 112"/>
            <p:cNvGrpSpPr/>
            <p:nvPr/>
          </p:nvGrpSpPr>
          <p:grpSpPr>
            <a:xfrm>
              <a:off x="507498" y="3571744"/>
              <a:ext cx="8250446" cy="2250000"/>
              <a:chOff x="470859" y="3778145"/>
              <a:chExt cx="8250446" cy="2369940"/>
            </a:xfrm>
          </p:grpSpPr>
          <p:grpSp>
            <p:nvGrpSpPr>
              <p:cNvPr id="116" name="群組 115"/>
              <p:cNvGrpSpPr/>
              <p:nvPr/>
            </p:nvGrpSpPr>
            <p:grpSpPr>
              <a:xfrm>
                <a:off x="470859" y="3778145"/>
                <a:ext cx="7795485" cy="2369940"/>
                <a:chOff x="470859" y="3778145"/>
                <a:chExt cx="7795485" cy="2369940"/>
              </a:xfrm>
            </p:grpSpPr>
            <p:grpSp>
              <p:nvGrpSpPr>
                <p:cNvPr id="118" name="群組 117"/>
                <p:cNvGrpSpPr/>
                <p:nvPr/>
              </p:nvGrpSpPr>
              <p:grpSpPr>
                <a:xfrm>
                  <a:off x="470859" y="3778145"/>
                  <a:ext cx="2271211" cy="2352998"/>
                  <a:chOff x="1479520" y="1478111"/>
                  <a:chExt cx="2271211" cy="1950889"/>
                </a:xfrm>
              </p:grpSpPr>
              <p:sp>
                <p:nvSpPr>
                  <p:cNvPr id="133" name="圓角化同側角落矩形 132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4" name="圓角化同側角落矩形 133"/>
                  <p:cNvSpPr/>
                  <p:nvPr/>
                </p:nvSpPr>
                <p:spPr bwMode="auto">
                  <a:xfrm>
                    <a:off x="1942924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5" name="圓角化同側角落矩形 134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6" name="圓角化同側角落矩形 135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7" name="圓角化同側角落矩形 136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  <p:grpSp>
              <p:nvGrpSpPr>
                <p:cNvPr id="119" name="群組 118"/>
                <p:cNvGrpSpPr/>
                <p:nvPr/>
              </p:nvGrpSpPr>
              <p:grpSpPr>
                <a:xfrm>
                  <a:off x="2767618" y="3795087"/>
                  <a:ext cx="2732836" cy="2352998"/>
                  <a:chOff x="1017895" y="1478111"/>
                  <a:chExt cx="2732836" cy="1950889"/>
                </a:xfrm>
              </p:grpSpPr>
              <p:sp>
                <p:nvSpPr>
                  <p:cNvPr id="127" name="圓角化同側角落矩形 126"/>
                  <p:cNvSpPr/>
                  <p:nvPr/>
                </p:nvSpPr>
                <p:spPr bwMode="auto">
                  <a:xfrm>
                    <a:off x="1017895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8" name="圓角化同側角落矩形 127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9" name="圓角化同側角落矩形 128"/>
                  <p:cNvSpPr/>
                  <p:nvPr/>
                </p:nvSpPr>
                <p:spPr bwMode="auto">
                  <a:xfrm>
                    <a:off x="1933871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0" name="圓角化同側角落矩形 129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1" name="圓角化同側角落矩形 130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2" name="圓角化同側角落矩形 131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  <p:grpSp>
              <p:nvGrpSpPr>
                <p:cNvPr id="120" name="群組 119"/>
                <p:cNvGrpSpPr/>
                <p:nvPr/>
              </p:nvGrpSpPr>
              <p:grpSpPr>
                <a:xfrm>
                  <a:off x="5533508" y="3795087"/>
                  <a:ext cx="2732836" cy="2352998"/>
                  <a:chOff x="1017895" y="1478111"/>
                  <a:chExt cx="2732836" cy="1950889"/>
                </a:xfrm>
              </p:grpSpPr>
              <p:sp>
                <p:nvSpPr>
                  <p:cNvPr id="121" name="圓角化同側角落矩形 120"/>
                  <p:cNvSpPr/>
                  <p:nvPr/>
                </p:nvSpPr>
                <p:spPr bwMode="auto">
                  <a:xfrm>
                    <a:off x="1017895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2" name="圓角化同側角落矩形 121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3" name="圓角化同側角落矩形 122"/>
                  <p:cNvSpPr/>
                  <p:nvPr/>
                </p:nvSpPr>
                <p:spPr bwMode="auto">
                  <a:xfrm>
                    <a:off x="1942924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4" name="圓角化同側角落矩形 123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5" name="圓角化同側角落矩形 124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26" name="圓角化同側角落矩形 125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</p:grpSp>
          <p:sp>
            <p:nvSpPr>
              <p:cNvPr id="117" name="圓角化同側角落矩形 116"/>
              <p:cNvSpPr/>
              <p:nvPr/>
            </p:nvSpPr>
            <p:spPr bwMode="auto">
              <a:xfrm>
                <a:off x="8289257" y="3803450"/>
                <a:ext cx="432048" cy="2343329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FF9933">
                      <a:tint val="66000"/>
                      <a:satMod val="160000"/>
                    </a:srgbClr>
                  </a:gs>
                  <a:gs pos="50000">
                    <a:srgbClr val="FF9933">
                      <a:tint val="44500"/>
                      <a:satMod val="160000"/>
                    </a:srgbClr>
                  </a:gs>
                  <a:gs pos="100000">
                    <a:srgbClr val="FF99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rtlCol="0" anchor="ctr"/>
              <a:lstStyle/>
              <a:p>
                <a:pPr algn="ctr" eaLnBrk="1" hangingPunct="1"/>
                <a:endParaRPr kumimoji="0" lang="zh-TW" altLang="en-US" sz="2800" dirty="0"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cxnSp>
          <p:nvCxnSpPr>
            <p:cNvPr id="114" name="直線接點 113"/>
            <p:cNvCxnSpPr/>
            <p:nvPr/>
          </p:nvCxnSpPr>
          <p:spPr>
            <a:xfrm>
              <a:off x="723522" y="4131007"/>
              <a:ext cx="7818398" cy="1807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5" name="直線接點 114"/>
            <p:cNvCxnSpPr/>
            <p:nvPr/>
          </p:nvCxnSpPr>
          <p:spPr>
            <a:xfrm>
              <a:off x="755576" y="5139119"/>
              <a:ext cx="7818398" cy="18073"/>
            </a:xfrm>
            <a:prstGeom prst="line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3333FF"/>
                </a:solidFill>
                <a:latin typeface="華康正顏楷體W5" panose="03000509000000000000" pitchFamily="65" charset="-120"/>
              </a:rPr>
              <a:t>提供學生</a:t>
            </a:r>
            <a:r>
              <a:rPr lang="zh-TW" altLang="en-US" dirty="0" smtClean="0">
                <a:solidFill>
                  <a:srgbClr val="FF0000"/>
                </a:solidFill>
                <a:latin typeface="華康正顏楷體W5" panose="03000509000000000000" pitchFamily="65" charset="-120"/>
              </a:rPr>
              <a:t>不同</a:t>
            </a:r>
            <a:r>
              <a:rPr lang="zh-TW" altLang="en-US" dirty="0" smtClean="0">
                <a:solidFill>
                  <a:srgbClr val="3333FF"/>
                </a:solidFill>
                <a:latin typeface="華康正顏楷體W5" panose="03000509000000000000" pitchFamily="65" charset="-120"/>
              </a:rPr>
              <a:t>的鷹架 </a:t>
            </a:r>
            <a:r>
              <a:rPr lang="zh-TW" altLang="en-US" dirty="0" smtClean="0">
                <a:solidFill>
                  <a:srgbClr val="FF0000"/>
                </a:solidFill>
                <a:latin typeface="華康正顏楷體W5" panose="03000509000000000000" pitchFamily="65" charset="-120"/>
              </a:rPr>
              <a:t>降低</a:t>
            </a:r>
            <a:r>
              <a:rPr lang="zh-TW" altLang="en-US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學習雙峰現象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688450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188</a:t>
            </a:fld>
            <a:endParaRPr lang="zh-TW" altLang="en-US" dirty="0"/>
          </a:p>
        </p:txBody>
      </p:sp>
      <p:sp>
        <p:nvSpPr>
          <p:cNvPr id="11" name="立方體 10"/>
          <p:cNvSpPr/>
          <p:nvPr/>
        </p:nvSpPr>
        <p:spPr bwMode="auto">
          <a:xfrm>
            <a:off x="3769083" y="5025596"/>
            <a:ext cx="1296144" cy="864000"/>
          </a:xfrm>
          <a:prstGeom prst="cube">
            <a:avLst/>
          </a:prstGeom>
          <a:solidFill>
            <a:srgbClr val="F7964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立方體 11"/>
          <p:cNvSpPr/>
          <p:nvPr/>
        </p:nvSpPr>
        <p:spPr bwMode="auto">
          <a:xfrm>
            <a:off x="6221085" y="5013694"/>
            <a:ext cx="1296144" cy="864000"/>
          </a:xfrm>
          <a:prstGeom prst="cube">
            <a:avLst/>
          </a:prstGeom>
          <a:solidFill>
            <a:srgbClr val="F7964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立方體 6"/>
          <p:cNvSpPr/>
          <p:nvPr/>
        </p:nvSpPr>
        <p:spPr bwMode="auto">
          <a:xfrm>
            <a:off x="1491191" y="5001899"/>
            <a:ext cx="1296144" cy="864000"/>
          </a:xfrm>
          <a:prstGeom prst="cube">
            <a:avLst/>
          </a:prstGeom>
          <a:solidFill>
            <a:srgbClr val="F79646"/>
          </a:solidFill>
          <a:ln>
            <a:solidFill>
              <a:schemeClr val="tx1"/>
            </a:solidFill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1" name="立方體 70"/>
          <p:cNvSpPr/>
          <p:nvPr/>
        </p:nvSpPr>
        <p:spPr bwMode="auto">
          <a:xfrm>
            <a:off x="6219713" y="4686124"/>
            <a:ext cx="1297516" cy="518175"/>
          </a:xfrm>
          <a:prstGeom prst="cube">
            <a:avLst>
              <a:gd name="adj" fmla="val 42248"/>
            </a:avLst>
          </a:prstGeom>
          <a:solidFill>
            <a:srgbClr val="F7964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85" name="群組 84"/>
          <p:cNvGrpSpPr/>
          <p:nvPr/>
        </p:nvGrpSpPr>
        <p:grpSpPr>
          <a:xfrm>
            <a:off x="5782878" y="1772816"/>
            <a:ext cx="2174800" cy="3384000"/>
            <a:chOff x="2367438" y="2204864"/>
            <a:chExt cx="1272969" cy="1942077"/>
          </a:xfrm>
          <a:solidFill>
            <a:srgbClr val="7030A0"/>
          </a:solidFill>
        </p:grpSpPr>
        <p:sp>
          <p:nvSpPr>
            <p:cNvPr id="86" name="圓角矩形 85"/>
            <p:cNvSpPr/>
            <p:nvPr/>
          </p:nvSpPr>
          <p:spPr bwMode="auto">
            <a:xfrm rot="7702783">
              <a:off x="2571409" y="2547229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7" name="圓角矩形 86"/>
            <p:cNvSpPr/>
            <p:nvPr/>
          </p:nvSpPr>
          <p:spPr bwMode="auto">
            <a:xfrm rot="13277997">
              <a:off x="3295813" y="2527590"/>
              <a:ext cx="183325" cy="506155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8" name="橢圓 87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9" name="圓角矩形 88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0" name="圓角矩形 89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1" name="圓角矩形 90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2" name="橢圓 91"/>
            <p:cNvSpPr/>
            <p:nvPr/>
          </p:nvSpPr>
          <p:spPr bwMode="auto">
            <a:xfrm>
              <a:off x="2367438" y="2569642"/>
              <a:ext cx="183324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3" name="橢圓 92"/>
            <p:cNvSpPr/>
            <p:nvPr/>
          </p:nvSpPr>
          <p:spPr bwMode="auto">
            <a:xfrm>
              <a:off x="3457082" y="2510839"/>
              <a:ext cx="183325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4" name="橢圓 93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5" name="橢圓 94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96" name="立方體 95"/>
          <p:cNvSpPr/>
          <p:nvPr/>
        </p:nvSpPr>
        <p:spPr bwMode="auto">
          <a:xfrm>
            <a:off x="1488231" y="4333028"/>
            <a:ext cx="1296144" cy="864000"/>
          </a:xfrm>
          <a:prstGeom prst="cube">
            <a:avLst/>
          </a:prstGeom>
          <a:solidFill>
            <a:srgbClr val="F79646"/>
          </a:solidFill>
          <a:ln>
            <a:solidFill>
              <a:schemeClr val="tx1"/>
            </a:solidFill>
            <a:headEnd/>
            <a:tailEnd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0" name="立方體 99"/>
          <p:cNvSpPr/>
          <p:nvPr/>
        </p:nvSpPr>
        <p:spPr bwMode="auto">
          <a:xfrm>
            <a:off x="1482006" y="4001254"/>
            <a:ext cx="1296144" cy="518400"/>
          </a:xfrm>
          <a:prstGeom prst="cube">
            <a:avLst>
              <a:gd name="adj" fmla="val 41996"/>
            </a:avLst>
          </a:prstGeom>
          <a:solidFill>
            <a:srgbClr val="F79646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1548839" y="3409358"/>
            <a:ext cx="1107386" cy="1656000"/>
            <a:chOff x="2364721" y="2204864"/>
            <a:chExt cx="1250695" cy="1942077"/>
          </a:xfrm>
        </p:grpSpPr>
        <p:sp>
          <p:nvSpPr>
            <p:cNvPr id="17" name="圓角矩形 16"/>
            <p:cNvSpPr/>
            <p:nvPr/>
          </p:nvSpPr>
          <p:spPr bwMode="auto">
            <a:xfrm rot="7955915">
              <a:off x="2550719" y="2488037"/>
              <a:ext cx="180000" cy="54000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46" name="圓角矩形 45"/>
            <p:cNvSpPr/>
            <p:nvPr/>
          </p:nvSpPr>
          <p:spPr bwMode="auto">
            <a:xfrm rot="13311182">
              <a:off x="3264239" y="2501288"/>
              <a:ext cx="174833" cy="539999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48" name="圓角矩形 47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49" name="圓角矩形 48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23" name="橢圓 22"/>
            <p:cNvSpPr/>
            <p:nvPr/>
          </p:nvSpPr>
          <p:spPr bwMode="auto">
            <a:xfrm rot="191727">
              <a:off x="2364721" y="2491716"/>
              <a:ext cx="174833" cy="17732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68" name="橢圓 67"/>
            <p:cNvSpPr/>
            <p:nvPr/>
          </p:nvSpPr>
          <p:spPr bwMode="auto">
            <a:xfrm rot="3495459">
              <a:off x="3437229" y="2479331"/>
              <a:ext cx="181542" cy="174833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69" name="橢圓 68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0" name="橢圓 69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" name="橢圓 14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101" name="立方體 100"/>
          <p:cNvSpPr/>
          <p:nvPr/>
        </p:nvSpPr>
        <p:spPr bwMode="auto">
          <a:xfrm>
            <a:off x="3765157" y="4351036"/>
            <a:ext cx="1296144" cy="864000"/>
          </a:xfrm>
          <a:prstGeom prst="cube">
            <a:avLst/>
          </a:prstGeom>
          <a:solidFill>
            <a:srgbClr val="F79646"/>
          </a:solidFill>
          <a:ln>
            <a:solidFill>
              <a:schemeClr val="tx1"/>
            </a:solidFill>
            <a:headEnd/>
            <a:tailEnd/>
          </a:ln>
          <a:effectLst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74" name="群組 73"/>
          <p:cNvGrpSpPr/>
          <p:nvPr/>
        </p:nvGrpSpPr>
        <p:grpSpPr>
          <a:xfrm>
            <a:off x="3502682" y="2508522"/>
            <a:ext cx="1789446" cy="2583374"/>
            <a:chOff x="2325542" y="2204864"/>
            <a:chExt cx="1350973" cy="1935614"/>
          </a:xfrm>
          <a:solidFill>
            <a:srgbClr val="C00000"/>
          </a:solidFill>
        </p:grpSpPr>
        <p:sp>
          <p:nvSpPr>
            <p:cNvPr id="75" name="圓角矩形 74"/>
            <p:cNvSpPr/>
            <p:nvPr/>
          </p:nvSpPr>
          <p:spPr bwMode="auto">
            <a:xfrm rot="7785130">
              <a:off x="2531151" y="2521023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6" name="圓角矩形 75"/>
            <p:cNvSpPr/>
            <p:nvPr/>
          </p:nvSpPr>
          <p:spPr bwMode="auto">
            <a:xfrm rot="13646123">
              <a:off x="3312949" y="2507849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7" name="橢圓 76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8" name="圓角矩形 77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79" name="圓角矩形 78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0" name="圓角矩形 79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1" name="橢圓 80"/>
            <p:cNvSpPr/>
            <p:nvPr/>
          </p:nvSpPr>
          <p:spPr bwMode="auto">
            <a:xfrm>
              <a:off x="2325542" y="2532370"/>
              <a:ext cx="182098" cy="180721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2" name="橢圓 81"/>
            <p:cNvSpPr/>
            <p:nvPr/>
          </p:nvSpPr>
          <p:spPr bwMode="auto">
            <a:xfrm>
              <a:off x="3494417" y="2521988"/>
              <a:ext cx="182098" cy="180721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3" name="橢圓 82"/>
            <p:cNvSpPr/>
            <p:nvPr/>
          </p:nvSpPr>
          <p:spPr bwMode="auto">
            <a:xfrm>
              <a:off x="2795761" y="3961668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84" name="橢圓 83"/>
            <p:cNvSpPr/>
            <p:nvPr/>
          </p:nvSpPr>
          <p:spPr bwMode="auto">
            <a:xfrm>
              <a:off x="3063463" y="3957383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67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00261 -0.1388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2.77778E-6 -0.0854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00069 -0.0469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3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96" grpId="0" animBg="1"/>
      <p:bldP spid="100" grpId="0" animBg="1"/>
      <p:bldP spid="101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降低</a:t>
            </a:r>
            <a:r>
              <a:rPr lang="zh-TW" altLang="en-US" dirty="0" smtClean="0"/>
              <a:t>差異造成的不利影響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使用學生都能</a:t>
            </a:r>
            <a:r>
              <a:rPr lang="zh-TW" altLang="en-US" dirty="0">
                <a:solidFill>
                  <a:srgbClr val="FF0000"/>
                </a:solidFill>
              </a:rPr>
              <a:t>適性發展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688450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189</a:t>
            </a:fld>
            <a:endParaRPr lang="zh-TW" altLang="en-US" dirty="0"/>
          </a:p>
        </p:txBody>
      </p:sp>
      <p:sp>
        <p:nvSpPr>
          <p:cNvPr id="147" name="立方體 146"/>
          <p:cNvSpPr/>
          <p:nvPr/>
        </p:nvSpPr>
        <p:spPr bwMode="auto">
          <a:xfrm>
            <a:off x="3769083" y="5012896"/>
            <a:ext cx="1296144" cy="864000"/>
          </a:xfrm>
          <a:prstGeom prst="cube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8" name="立方體 147"/>
          <p:cNvSpPr/>
          <p:nvPr/>
        </p:nvSpPr>
        <p:spPr bwMode="auto">
          <a:xfrm>
            <a:off x="6221085" y="4994644"/>
            <a:ext cx="1296144" cy="864000"/>
          </a:xfrm>
          <a:prstGeom prst="cube">
            <a:avLst/>
          </a:prstGeom>
          <a:solidFill>
            <a:srgbClr val="F79646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9" name="立方體 148"/>
          <p:cNvSpPr/>
          <p:nvPr/>
        </p:nvSpPr>
        <p:spPr bwMode="auto">
          <a:xfrm>
            <a:off x="1491191" y="5001899"/>
            <a:ext cx="1296144" cy="864000"/>
          </a:xfrm>
          <a:prstGeom prst="cube">
            <a:avLst/>
          </a:prstGeom>
          <a:solidFill>
            <a:srgbClr val="F79646"/>
          </a:solidFill>
          <a:ln>
            <a:noFill/>
            <a:headEnd/>
            <a:tailEnd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0" name="立方體 149"/>
          <p:cNvSpPr/>
          <p:nvPr/>
        </p:nvSpPr>
        <p:spPr bwMode="auto">
          <a:xfrm>
            <a:off x="6219713" y="4673424"/>
            <a:ext cx="1297516" cy="518175"/>
          </a:xfrm>
          <a:prstGeom prst="cube">
            <a:avLst>
              <a:gd name="adj" fmla="val 42248"/>
            </a:avLst>
          </a:prstGeom>
          <a:solidFill>
            <a:srgbClr val="F79646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151" name="群組 150"/>
          <p:cNvGrpSpPr/>
          <p:nvPr/>
        </p:nvGrpSpPr>
        <p:grpSpPr>
          <a:xfrm>
            <a:off x="5775256" y="1442555"/>
            <a:ext cx="2174800" cy="3384000"/>
            <a:chOff x="2367438" y="2204864"/>
            <a:chExt cx="1272969" cy="1942077"/>
          </a:xfrm>
          <a:solidFill>
            <a:srgbClr val="7030A0"/>
          </a:solidFill>
        </p:grpSpPr>
        <p:sp>
          <p:nvSpPr>
            <p:cNvPr id="152" name="圓角矩形 151"/>
            <p:cNvSpPr/>
            <p:nvPr/>
          </p:nvSpPr>
          <p:spPr bwMode="auto">
            <a:xfrm rot="7702783">
              <a:off x="2571409" y="2547229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3" name="圓角矩形 152"/>
            <p:cNvSpPr/>
            <p:nvPr/>
          </p:nvSpPr>
          <p:spPr bwMode="auto">
            <a:xfrm rot="13277997">
              <a:off x="3295813" y="2527590"/>
              <a:ext cx="183325" cy="506155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4" name="橢圓 153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5" name="圓角矩形 154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6" name="圓角矩形 155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7" name="圓角矩形 156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8" name="橢圓 157"/>
            <p:cNvSpPr/>
            <p:nvPr/>
          </p:nvSpPr>
          <p:spPr bwMode="auto">
            <a:xfrm>
              <a:off x="2367438" y="2569642"/>
              <a:ext cx="183324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9" name="橢圓 158"/>
            <p:cNvSpPr/>
            <p:nvPr/>
          </p:nvSpPr>
          <p:spPr bwMode="auto">
            <a:xfrm>
              <a:off x="3457082" y="2510839"/>
              <a:ext cx="183325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60" name="橢圓 159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61" name="橢圓 160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162" name="立方體 161"/>
          <p:cNvSpPr/>
          <p:nvPr/>
        </p:nvSpPr>
        <p:spPr bwMode="auto">
          <a:xfrm>
            <a:off x="3770991" y="4692000"/>
            <a:ext cx="1296144" cy="518400"/>
          </a:xfrm>
          <a:prstGeom prst="cube">
            <a:avLst>
              <a:gd name="adj" fmla="val 41996"/>
            </a:avLst>
          </a:prstGeom>
          <a:solidFill>
            <a:srgbClr val="F79646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3" name="立方體 162"/>
          <p:cNvSpPr/>
          <p:nvPr/>
        </p:nvSpPr>
        <p:spPr bwMode="auto">
          <a:xfrm>
            <a:off x="3769083" y="4380344"/>
            <a:ext cx="1296144" cy="518400"/>
          </a:xfrm>
          <a:prstGeom prst="cube">
            <a:avLst>
              <a:gd name="adj" fmla="val 41996"/>
            </a:avLst>
          </a:prstGeom>
          <a:solidFill>
            <a:srgbClr val="F79646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164" name="群組 163"/>
          <p:cNvGrpSpPr/>
          <p:nvPr/>
        </p:nvGrpSpPr>
        <p:grpSpPr>
          <a:xfrm>
            <a:off x="3542468" y="1944415"/>
            <a:ext cx="1789446" cy="2583374"/>
            <a:chOff x="2325542" y="2204864"/>
            <a:chExt cx="1350973" cy="1935614"/>
          </a:xfrm>
          <a:solidFill>
            <a:srgbClr val="C00000"/>
          </a:solidFill>
        </p:grpSpPr>
        <p:sp>
          <p:nvSpPr>
            <p:cNvPr id="165" name="圓角矩形 164"/>
            <p:cNvSpPr/>
            <p:nvPr/>
          </p:nvSpPr>
          <p:spPr bwMode="auto">
            <a:xfrm rot="7785130">
              <a:off x="2531151" y="2521023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66" name="圓角矩形 165"/>
            <p:cNvSpPr/>
            <p:nvPr/>
          </p:nvSpPr>
          <p:spPr bwMode="auto">
            <a:xfrm rot="13646123">
              <a:off x="3312949" y="2507849"/>
              <a:ext cx="180000" cy="540000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67" name="橢圓 166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68" name="圓角矩形 167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69" name="圓角矩形 168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70" name="圓角矩形 169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71" name="橢圓 170"/>
            <p:cNvSpPr/>
            <p:nvPr/>
          </p:nvSpPr>
          <p:spPr bwMode="auto">
            <a:xfrm>
              <a:off x="2325542" y="2532370"/>
              <a:ext cx="182098" cy="180721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72" name="橢圓 171"/>
            <p:cNvSpPr/>
            <p:nvPr/>
          </p:nvSpPr>
          <p:spPr bwMode="auto">
            <a:xfrm>
              <a:off x="3494417" y="2521988"/>
              <a:ext cx="182098" cy="180721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73" name="橢圓 172"/>
            <p:cNvSpPr/>
            <p:nvPr/>
          </p:nvSpPr>
          <p:spPr bwMode="auto">
            <a:xfrm>
              <a:off x="2795761" y="3961668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74" name="橢圓 173"/>
            <p:cNvSpPr/>
            <p:nvPr/>
          </p:nvSpPr>
          <p:spPr bwMode="auto">
            <a:xfrm>
              <a:off x="3063463" y="3957383"/>
              <a:ext cx="180000" cy="178810"/>
            </a:xfrm>
            <a:prstGeom prst="ellipse">
              <a:avLst/>
            </a:prstGeom>
            <a:grpFill/>
            <a:ln>
              <a:noFill/>
              <a:headEnd/>
              <a:tailEnd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175" name="立方體 174"/>
          <p:cNvSpPr/>
          <p:nvPr/>
        </p:nvSpPr>
        <p:spPr bwMode="auto">
          <a:xfrm>
            <a:off x="1484473" y="4672163"/>
            <a:ext cx="1296144" cy="518400"/>
          </a:xfrm>
          <a:prstGeom prst="cube">
            <a:avLst>
              <a:gd name="adj" fmla="val 41996"/>
            </a:avLst>
          </a:prstGeom>
          <a:solidFill>
            <a:srgbClr val="F79646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6" name="立方體 175"/>
          <p:cNvSpPr/>
          <p:nvPr/>
        </p:nvSpPr>
        <p:spPr bwMode="auto">
          <a:xfrm>
            <a:off x="1482565" y="4345267"/>
            <a:ext cx="1296144" cy="518400"/>
          </a:xfrm>
          <a:prstGeom prst="cube">
            <a:avLst>
              <a:gd name="adj" fmla="val 41996"/>
            </a:avLst>
          </a:prstGeom>
          <a:solidFill>
            <a:srgbClr val="F79646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7" name="立方體 176"/>
          <p:cNvSpPr/>
          <p:nvPr/>
        </p:nvSpPr>
        <p:spPr bwMode="auto">
          <a:xfrm>
            <a:off x="1475656" y="4020304"/>
            <a:ext cx="1296144" cy="518400"/>
          </a:xfrm>
          <a:prstGeom prst="cube">
            <a:avLst>
              <a:gd name="adj" fmla="val 41996"/>
            </a:avLst>
          </a:prstGeom>
          <a:solidFill>
            <a:srgbClr val="F79646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178" name="群組 177"/>
          <p:cNvGrpSpPr/>
          <p:nvPr/>
        </p:nvGrpSpPr>
        <p:grpSpPr>
          <a:xfrm>
            <a:off x="1544745" y="2512538"/>
            <a:ext cx="1107386" cy="1656000"/>
            <a:chOff x="2364721" y="2204864"/>
            <a:chExt cx="1250695" cy="1942077"/>
          </a:xfrm>
        </p:grpSpPr>
        <p:sp>
          <p:nvSpPr>
            <p:cNvPr id="179" name="圓角矩形 178"/>
            <p:cNvSpPr/>
            <p:nvPr/>
          </p:nvSpPr>
          <p:spPr bwMode="auto">
            <a:xfrm rot="7955915">
              <a:off x="2550719" y="2488037"/>
              <a:ext cx="180000" cy="54000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80" name="圓角矩形 179"/>
            <p:cNvSpPr/>
            <p:nvPr/>
          </p:nvSpPr>
          <p:spPr bwMode="auto">
            <a:xfrm rot="13311182">
              <a:off x="3264239" y="2501288"/>
              <a:ext cx="174833" cy="539999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81" name="圓角矩形 180"/>
            <p:cNvSpPr/>
            <p:nvPr/>
          </p:nvSpPr>
          <p:spPr bwMode="auto">
            <a:xfrm>
              <a:off x="2797460" y="3414703"/>
              <a:ext cx="180000" cy="64807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82" name="圓角矩形 181"/>
            <p:cNvSpPr/>
            <p:nvPr/>
          </p:nvSpPr>
          <p:spPr bwMode="auto">
            <a:xfrm>
              <a:off x="3064316" y="3414703"/>
              <a:ext cx="180000" cy="648072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83" name="圓角矩形 182"/>
            <p:cNvSpPr/>
            <p:nvPr/>
          </p:nvSpPr>
          <p:spPr bwMode="auto">
            <a:xfrm>
              <a:off x="2751738" y="2793272"/>
              <a:ext cx="539080" cy="722976"/>
            </a:xfrm>
            <a:prstGeom prst="roundRect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84" name="橢圓 183"/>
            <p:cNvSpPr/>
            <p:nvPr/>
          </p:nvSpPr>
          <p:spPr bwMode="auto">
            <a:xfrm rot="191727">
              <a:off x="2364721" y="2491716"/>
              <a:ext cx="174833" cy="17732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85" name="橢圓 184"/>
            <p:cNvSpPr/>
            <p:nvPr/>
          </p:nvSpPr>
          <p:spPr bwMode="auto">
            <a:xfrm rot="3495459">
              <a:off x="3437229" y="2479331"/>
              <a:ext cx="181542" cy="174833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86" name="橢圓 185"/>
            <p:cNvSpPr/>
            <p:nvPr/>
          </p:nvSpPr>
          <p:spPr bwMode="auto">
            <a:xfrm>
              <a:off x="2795761" y="3968131"/>
              <a:ext cx="180000" cy="17881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87" name="橢圓 186"/>
            <p:cNvSpPr/>
            <p:nvPr/>
          </p:nvSpPr>
          <p:spPr bwMode="auto">
            <a:xfrm>
              <a:off x="3063462" y="3963846"/>
              <a:ext cx="180000" cy="178810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88" name="橢圓 187"/>
            <p:cNvSpPr/>
            <p:nvPr/>
          </p:nvSpPr>
          <p:spPr bwMode="auto">
            <a:xfrm>
              <a:off x="2733246" y="2204864"/>
              <a:ext cx="576064" cy="576064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scene3d>
              <a:camera prst="orthographicFront"/>
              <a:lightRig rig="threePt" dir="t"/>
            </a:scene3d>
            <a:sp3d/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kumimoji="0"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71" name="群組 70"/>
          <p:cNvGrpSpPr/>
          <p:nvPr/>
        </p:nvGrpSpPr>
        <p:grpSpPr>
          <a:xfrm>
            <a:off x="507498" y="3424808"/>
            <a:ext cx="8250446" cy="2490188"/>
            <a:chOff x="507498" y="3571744"/>
            <a:chExt cx="8250446" cy="2250000"/>
          </a:xfrm>
        </p:grpSpPr>
        <p:grpSp>
          <p:nvGrpSpPr>
            <p:cNvPr id="72" name="群組 71"/>
            <p:cNvGrpSpPr/>
            <p:nvPr/>
          </p:nvGrpSpPr>
          <p:grpSpPr>
            <a:xfrm>
              <a:off x="507498" y="3571744"/>
              <a:ext cx="8250446" cy="2250000"/>
              <a:chOff x="470859" y="3778145"/>
              <a:chExt cx="8250446" cy="2369940"/>
            </a:xfrm>
          </p:grpSpPr>
          <p:grpSp>
            <p:nvGrpSpPr>
              <p:cNvPr id="97" name="群組 96"/>
              <p:cNvGrpSpPr/>
              <p:nvPr/>
            </p:nvGrpSpPr>
            <p:grpSpPr>
              <a:xfrm>
                <a:off x="470859" y="3778145"/>
                <a:ext cx="7795485" cy="2369940"/>
                <a:chOff x="470859" y="3778145"/>
                <a:chExt cx="7795485" cy="2369940"/>
              </a:xfrm>
            </p:grpSpPr>
            <p:grpSp>
              <p:nvGrpSpPr>
                <p:cNvPr id="99" name="群組 98"/>
                <p:cNvGrpSpPr/>
                <p:nvPr/>
              </p:nvGrpSpPr>
              <p:grpSpPr>
                <a:xfrm>
                  <a:off x="470859" y="3778145"/>
                  <a:ext cx="2271211" cy="2352998"/>
                  <a:chOff x="1479520" y="1478111"/>
                  <a:chExt cx="2271211" cy="1950889"/>
                </a:xfrm>
              </p:grpSpPr>
              <p:sp>
                <p:nvSpPr>
                  <p:cNvPr id="142" name="圓角化同側角落矩形 141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43" name="圓角化同側角落矩形 142"/>
                  <p:cNvSpPr/>
                  <p:nvPr/>
                </p:nvSpPr>
                <p:spPr bwMode="auto">
                  <a:xfrm>
                    <a:off x="1942924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44" name="圓角化同側角落矩形 143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45" name="圓角化同側角落矩形 144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46" name="圓角化同側角落矩形 145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  <p:grpSp>
              <p:nvGrpSpPr>
                <p:cNvPr id="100" name="群組 99"/>
                <p:cNvGrpSpPr/>
                <p:nvPr/>
              </p:nvGrpSpPr>
              <p:grpSpPr>
                <a:xfrm>
                  <a:off x="2767618" y="3795087"/>
                  <a:ext cx="2732836" cy="2352998"/>
                  <a:chOff x="1017895" y="1478111"/>
                  <a:chExt cx="2732836" cy="1950889"/>
                </a:xfrm>
              </p:grpSpPr>
              <p:sp>
                <p:nvSpPr>
                  <p:cNvPr id="136" name="圓角化同側角落矩形 135"/>
                  <p:cNvSpPr/>
                  <p:nvPr/>
                </p:nvSpPr>
                <p:spPr bwMode="auto">
                  <a:xfrm>
                    <a:off x="1017895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7" name="圓角化同側角落矩形 136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8" name="圓角化同側角落矩形 137"/>
                  <p:cNvSpPr/>
                  <p:nvPr/>
                </p:nvSpPr>
                <p:spPr bwMode="auto">
                  <a:xfrm>
                    <a:off x="1933871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39" name="圓角化同側角落矩形 138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40" name="圓角化同側角落矩形 139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41" name="圓角化同側角落矩形 140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  <p:grpSp>
              <p:nvGrpSpPr>
                <p:cNvPr id="101" name="群組 100"/>
                <p:cNvGrpSpPr/>
                <p:nvPr/>
              </p:nvGrpSpPr>
              <p:grpSpPr>
                <a:xfrm>
                  <a:off x="5533508" y="3795087"/>
                  <a:ext cx="2732836" cy="2352998"/>
                  <a:chOff x="1017895" y="1478111"/>
                  <a:chExt cx="2732836" cy="1950889"/>
                </a:xfrm>
              </p:grpSpPr>
              <p:sp>
                <p:nvSpPr>
                  <p:cNvPr id="103" name="圓角化同側角落矩形 102"/>
                  <p:cNvSpPr/>
                  <p:nvPr/>
                </p:nvSpPr>
                <p:spPr bwMode="auto">
                  <a:xfrm>
                    <a:off x="1017895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04" name="圓角化同側角落矩形 103"/>
                  <p:cNvSpPr/>
                  <p:nvPr/>
                </p:nvSpPr>
                <p:spPr bwMode="auto">
                  <a:xfrm>
                    <a:off x="1479520" y="1479847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05" name="圓角化同側角落矩形 104"/>
                  <p:cNvSpPr/>
                  <p:nvPr/>
                </p:nvSpPr>
                <p:spPr bwMode="auto">
                  <a:xfrm>
                    <a:off x="1942924" y="1478111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06" name="圓角化同側角落矩形 105"/>
                  <p:cNvSpPr/>
                  <p:nvPr/>
                </p:nvSpPr>
                <p:spPr bwMode="auto">
                  <a:xfrm>
                    <a:off x="2402707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07" name="圓角化同側角落矩形 106"/>
                  <p:cNvSpPr/>
                  <p:nvPr/>
                </p:nvSpPr>
                <p:spPr bwMode="auto">
                  <a:xfrm>
                    <a:off x="2864332" y="1486128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  <p:sp>
                <p:nvSpPr>
                  <p:cNvPr id="108" name="圓角化同側角落矩形 107"/>
                  <p:cNvSpPr/>
                  <p:nvPr/>
                </p:nvSpPr>
                <p:spPr bwMode="auto">
                  <a:xfrm>
                    <a:off x="3318683" y="1484392"/>
                    <a:ext cx="432048" cy="1942872"/>
                  </a:xfrm>
                  <a:prstGeom prst="round2SameRect">
                    <a:avLst/>
                  </a:prstGeom>
                  <a:gradFill flip="none" rotWithShape="1">
                    <a:gsLst>
                      <a:gs pos="0">
                        <a:srgbClr val="FF9933">
                          <a:tint val="66000"/>
                          <a:satMod val="160000"/>
                        </a:srgbClr>
                      </a:gs>
                      <a:gs pos="50000">
                        <a:srgbClr val="FF9933">
                          <a:tint val="44500"/>
                          <a:satMod val="160000"/>
                        </a:srgbClr>
                      </a:gs>
                      <a:gs pos="100000">
                        <a:srgbClr val="FF9933">
                          <a:tint val="23500"/>
                          <a:satMod val="160000"/>
                        </a:srgbClr>
                      </a:gs>
                    </a:gsLst>
                    <a:lin ang="16200000" scaled="1"/>
                    <a:tileRect/>
                  </a:gradFill>
                  <a:ln w="9525">
                    <a:noFill/>
                    <a:miter lim="800000"/>
                    <a:headEnd/>
                    <a:tailEnd/>
                  </a:ln>
                  <a:extLst/>
                </p:spPr>
                <p:txBody>
                  <a:bodyPr rtlCol="0" anchor="ctr"/>
                  <a:lstStyle/>
                  <a:p>
                    <a:pPr algn="ctr" eaLnBrk="1" hangingPunct="1"/>
                    <a:endParaRPr kumimoji="0" lang="zh-TW" altLang="en-US" sz="2800" dirty="0"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</p:grpSp>
          <p:sp>
            <p:nvSpPr>
              <p:cNvPr id="98" name="圓角化同側角落矩形 97"/>
              <p:cNvSpPr/>
              <p:nvPr/>
            </p:nvSpPr>
            <p:spPr bwMode="auto">
              <a:xfrm>
                <a:off x="8289257" y="3803450"/>
                <a:ext cx="432048" cy="2343329"/>
              </a:xfrm>
              <a:prstGeom prst="round2SameRect">
                <a:avLst/>
              </a:prstGeom>
              <a:gradFill flip="none" rotWithShape="1">
                <a:gsLst>
                  <a:gs pos="0">
                    <a:srgbClr val="FF9933">
                      <a:tint val="66000"/>
                      <a:satMod val="160000"/>
                    </a:srgbClr>
                  </a:gs>
                  <a:gs pos="50000">
                    <a:srgbClr val="FF9933">
                      <a:tint val="44500"/>
                      <a:satMod val="160000"/>
                    </a:srgbClr>
                  </a:gs>
                  <a:gs pos="100000">
                    <a:srgbClr val="FF99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9525">
                <a:noFill/>
                <a:miter lim="800000"/>
                <a:headEnd/>
                <a:tailEnd/>
              </a:ln>
              <a:extLst/>
            </p:spPr>
            <p:txBody>
              <a:bodyPr rtlCol="0" anchor="ctr"/>
              <a:lstStyle/>
              <a:p>
                <a:pPr algn="ctr" eaLnBrk="1" hangingPunct="1"/>
                <a:endParaRPr kumimoji="0" lang="zh-TW" altLang="en-US" sz="2800" dirty="0"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  <p:cxnSp>
          <p:nvCxnSpPr>
            <p:cNvPr id="73" name="直線接點 72"/>
            <p:cNvCxnSpPr/>
            <p:nvPr/>
          </p:nvCxnSpPr>
          <p:spPr>
            <a:xfrm>
              <a:off x="723522" y="4131007"/>
              <a:ext cx="7818398" cy="1807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>
              <a:off x="755576" y="5139119"/>
              <a:ext cx="7818398" cy="18073"/>
            </a:xfrm>
            <a:prstGeom prst="line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13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21"/>
          <p:cNvSpPr/>
          <p:nvPr/>
        </p:nvSpPr>
        <p:spPr>
          <a:xfrm>
            <a:off x="1859324" y="2367837"/>
            <a:ext cx="7235617" cy="43585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796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02" y="4927666"/>
            <a:ext cx="6912768" cy="139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44624"/>
            <a:ext cx="9110826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萬法歸</a:t>
            </a:r>
            <a:r>
              <a:rPr lang="zh-TW" altLang="en-US" sz="3600" dirty="0" smtClean="0"/>
              <a:t>宗～靈活</a:t>
            </a:r>
            <a:r>
              <a:rPr lang="zh-TW" altLang="en-US" sz="3600" dirty="0"/>
              <a:t>組合「分組合作學習」要素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1259632" y="448148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0" y="6457473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49" y="3127466"/>
            <a:ext cx="6928321" cy="141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" name="矩形 165"/>
          <p:cNvSpPr/>
          <p:nvPr/>
        </p:nvSpPr>
        <p:spPr>
          <a:xfrm>
            <a:off x="2619158" y="2690920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215900">
              <a:buBlip>
                <a:blip r:embed="rId4"/>
              </a:buBlip>
            </a:pPr>
            <a:r>
              <a:rPr lang="zh-TW" altLang="en-US" sz="20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小組成員分配不同子題閱讀</a:t>
            </a:r>
            <a:endParaRPr lang="zh-TW" altLang="en-US" sz="2000" dirty="0">
              <a:latin typeface="Times New Roman" panose="02020603050405020304" pitchFamily="18" charset="0"/>
              <a:ea typeface="華康儷中黑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79" y="3709831"/>
            <a:ext cx="5416987" cy="185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674778" y="6326258"/>
            <a:ext cx="40488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215900">
              <a:buBlip>
                <a:blip r:embed="rId4"/>
              </a:buBlip>
            </a:pPr>
            <a:r>
              <a:rPr lang="zh-TW" altLang="en-US" sz="20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到</a:t>
            </a:r>
            <a:r>
              <a:rPr lang="zh-TW" altLang="en-US" sz="2000" dirty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同一子題專家</a:t>
            </a:r>
            <a:r>
              <a:rPr lang="zh-TW" altLang="en-US" sz="20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小組討論與學習</a:t>
            </a:r>
            <a:endParaRPr lang="zh-TW" altLang="en-US" sz="2000" dirty="0">
              <a:latin typeface="Times New Roman" panose="02020603050405020304" pitchFamily="18" charset="0"/>
              <a:ea typeface="華康儷中黑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74" y="3487506"/>
            <a:ext cx="532859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2" name="矩形 221"/>
          <p:cNvSpPr/>
          <p:nvPr/>
        </p:nvSpPr>
        <p:spPr>
          <a:xfrm>
            <a:off x="6062038" y="2690920"/>
            <a:ext cx="2965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215900">
              <a:buBlip>
                <a:blip r:embed="rId4"/>
              </a:buBlip>
            </a:pPr>
            <a:r>
              <a:rPr lang="zh-TW" altLang="en-US" sz="20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回</a:t>
            </a:r>
            <a:r>
              <a:rPr lang="zh-TW" altLang="en-US" sz="2000" dirty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學習</a:t>
            </a:r>
            <a:r>
              <a:rPr lang="zh-TW" altLang="en-US" sz="2000" dirty="0" smtClean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rPr>
              <a:t>小組互教互學</a:t>
            </a:r>
            <a:endParaRPr lang="zh-TW" altLang="en-US" sz="2000" dirty="0">
              <a:latin typeface="Times New Roman" panose="02020603050405020304" pitchFamily="18" charset="0"/>
              <a:ea typeface="華康儷中黑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6870" y="4121508"/>
            <a:ext cx="1240832" cy="1152000"/>
            <a:chOff x="251520" y="3286610"/>
            <a:chExt cx="1240832" cy="1152000"/>
          </a:xfrm>
        </p:grpSpPr>
        <p:sp>
          <p:nvSpPr>
            <p:cNvPr id="69" name="橢圓 68"/>
            <p:cNvSpPr/>
            <p:nvPr/>
          </p:nvSpPr>
          <p:spPr>
            <a:xfrm>
              <a:off x="295936" y="3286610"/>
              <a:ext cx="1152000" cy="1152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51520" y="3359894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3200" b="1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t</a:t>
              </a:r>
              <a:endParaRPr lang="en-US" altLang="zh-TW" sz="3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1866584" y="3100568"/>
            <a:ext cx="461665" cy="12795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【</a:t>
            </a:r>
            <a:r>
              <a:rPr lang="zh-TW" altLang="en-US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異質分組</a:t>
            </a:r>
            <a:r>
              <a:rPr lang="en-US" altLang="zh-TW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】</a:t>
            </a:r>
            <a:endParaRPr lang="zh-TW" altLang="en-US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866583" y="4898610"/>
            <a:ext cx="461665" cy="12961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【</a:t>
            </a:r>
            <a:r>
              <a:rPr lang="zh-TW" altLang="en-US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同質分組</a:t>
            </a:r>
            <a:r>
              <a:rPr lang="en-US" altLang="zh-TW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】</a:t>
            </a:r>
            <a:endParaRPr lang="zh-TW" altLang="en-US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228857" y="2253946"/>
            <a:ext cx="68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TW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183843" y="1003448"/>
            <a:ext cx="34563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目的：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361950" indent="-1809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激盪不同觀點</a:t>
            </a:r>
          </a:p>
          <a:p>
            <a:pPr marL="361950" indent="-180975">
              <a:spcBef>
                <a:spcPts val="3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4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學習</a:t>
            </a:r>
            <a:r>
              <a:rPr lang="zh-TW" altLang="en-US" sz="24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溝通表達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29" name="流程圖: 替代處理程序 28"/>
          <p:cNvSpPr/>
          <p:nvPr/>
        </p:nvSpPr>
        <p:spPr>
          <a:xfrm>
            <a:off x="1605618" y="1196752"/>
            <a:ext cx="1861463" cy="527804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探究學習</a:t>
            </a:r>
            <a:endParaRPr lang="en-US" altLang="zh-TW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670" y="224419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442910" y="1040795"/>
            <a:ext cx="2677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拼圖法 </a:t>
            </a:r>
            <a:r>
              <a:rPr lang="en-US" altLang="zh-TW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Jigsaw</a:t>
            </a:r>
            <a:endParaRPr lang="zh-TW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3437202" y="1553257"/>
            <a:ext cx="179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85725" indent="-85725">
              <a:buClr>
                <a:srgbClr val="0000FF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defRPr>
            </a:lvl1pPr>
          </a:lstStyle>
          <a:p>
            <a:pPr>
              <a:buClr>
                <a:srgbClr val="FF0000"/>
              </a:buClr>
            </a:pPr>
            <a:r>
              <a:rPr lang="zh-TW" altLang="en-US" dirty="0">
                <a:solidFill>
                  <a:srgbClr val="FF0000"/>
                </a:solidFill>
              </a:rPr>
              <a:t>學思達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26870" y="1193629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4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4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516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6" grpId="0"/>
      <p:bldP spid="222" grpId="0"/>
      <p:bldP spid="7" grpId="0"/>
      <p:bldP spid="21" grpId="0"/>
      <p:bldP spid="3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橢圓 8"/>
          <p:cNvSpPr/>
          <p:nvPr/>
        </p:nvSpPr>
        <p:spPr>
          <a:xfrm>
            <a:off x="1944266" y="2546632"/>
            <a:ext cx="4356781" cy="2603728"/>
          </a:xfrm>
          <a:prstGeom prst="ellipse">
            <a:avLst/>
          </a:prstGeom>
          <a:solidFill>
            <a:srgbClr val="EDE2F6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lvl="1">
              <a:spcBef>
                <a:spcPts val="1200"/>
              </a:spcBef>
              <a:buClr>
                <a:srgbClr val="7030A0"/>
              </a:buClr>
              <a:buSzPct val="80000"/>
            </a:pPr>
            <a:endParaRPr lang="en-US" altLang="zh-TW" sz="2200" dirty="0" smtClean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7412" name="AutoShape 4"/>
          <p:cNvSpPr>
            <a:spLocks/>
          </p:cNvSpPr>
          <p:nvPr/>
        </p:nvSpPr>
        <p:spPr bwMode="auto">
          <a:xfrm>
            <a:off x="6120731" y="1636366"/>
            <a:ext cx="2808312" cy="144038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just" eaLnBrk="1" hangingPunct="1"/>
            <a:r>
              <a:rPr kumimoji="0" lang="zh-TW" altLang="en-US" dirty="0" smtClean="0">
                <a:ea typeface="華康儷中黑" panose="020B0509000000000000" pitchFamily="49" charset="-120"/>
                <a:cs typeface="Times New Roman" panose="02020603050405020304" pitchFamily="18" charset="0"/>
              </a:rPr>
              <a:t>學習者原本就已</a:t>
            </a:r>
            <a:r>
              <a:rPr kumimoji="0" lang="en-US" altLang="zh-TW" dirty="0" smtClean="0"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kumimoji="0" lang="en-US" altLang="zh-TW" dirty="0" smtClean="0"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kumimoji="0" lang="zh-TW" altLang="en-US" dirty="0" smtClean="0">
                <a:ea typeface="華康儷中黑" panose="020B0509000000000000" pitchFamily="49" charset="-120"/>
                <a:cs typeface="Times New Roman" panose="02020603050405020304" pitchFamily="18" charset="0"/>
              </a:rPr>
              <a:t>具備的知識或能力</a:t>
            </a:r>
            <a:r>
              <a:rPr kumimoji="0" lang="en-US" altLang="zh-TW" dirty="0" smtClean="0"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kumimoji="0" lang="en-US" altLang="zh-TW" dirty="0" smtClean="0"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kumimoji="0" lang="zh-TW" altLang="en-US" dirty="0" smtClean="0">
                <a:ea typeface="華康儷中黑" panose="020B0509000000000000" pitchFamily="49" charset="-120"/>
                <a:cs typeface="Times New Roman" panose="02020603050405020304" pitchFamily="18" charset="0"/>
              </a:rPr>
              <a:t>（真實表現水準</a:t>
            </a:r>
            <a:r>
              <a:rPr kumimoji="0" lang="zh-TW" altLang="en-US" dirty="0">
                <a:ea typeface="華康儷中黑" panose="020B0509000000000000" pitchFamily="49" charset="-120"/>
                <a:cs typeface="Times New Roman" panose="02020603050405020304" pitchFamily="18" charset="0"/>
              </a:rPr>
              <a:t>）</a:t>
            </a:r>
            <a:r>
              <a:rPr kumimoji="0" lang="en-US" altLang="zh-TW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/>
            </a:r>
            <a:br>
              <a:rPr kumimoji="0" lang="en-US" altLang="zh-TW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</a:br>
            <a:endParaRPr kumimoji="0" lang="zh-TW" altLang="en-US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5615483" y="5300464"/>
            <a:ext cx="3132906" cy="936848"/>
          </a:xfrm>
          <a:prstGeom prst="wedgeRoundRectCallout">
            <a:avLst>
              <a:gd name="adj1" fmla="val -73517"/>
              <a:gd name="adj2" fmla="val -48586"/>
              <a:gd name="adj3" fmla="val 16667"/>
            </a:avLst>
          </a:prstGeom>
          <a:solidFill>
            <a:srgbClr val="F79646"/>
          </a:solidFill>
          <a:ln w="9525">
            <a:solidFill>
              <a:srgbClr val="F79646"/>
            </a:solidFill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學習任務</a:t>
            </a:r>
            <a:r>
              <a:rPr kumimoji="0"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超過學習者</a:t>
            </a:r>
            <a:r>
              <a:rPr kumimoji="0" lang="en-US" altLang="zh-TW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kumimoji="0" lang="en-US" altLang="zh-TW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kumimoji="0"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現階段</a:t>
            </a:r>
            <a:r>
              <a:rPr kumimoji="0"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的能力</a:t>
            </a:r>
          </a:p>
        </p:txBody>
      </p:sp>
      <p:sp>
        <p:nvSpPr>
          <p:cNvPr id="17414" name="AutoShape 6"/>
          <p:cNvSpPr>
            <a:spLocks/>
          </p:cNvSpPr>
          <p:nvPr/>
        </p:nvSpPr>
        <p:spPr bwMode="auto">
          <a:xfrm>
            <a:off x="179512" y="949921"/>
            <a:ext cx="5437162" cy="1372890"/>
          </a:xfrm>
          <a:prstGeom prst="roundRect">
            <a:avLst/>
          </a:prstGeom>
          <a:solidFill>
            <a:srgbClr val="7030A0"/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近側發展區</a:t>
            </a:r>
            <a:r>
              <a:rPr lang="en-US" altLang="zh-TW" sz="2000" dirty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en-US" altLang="zh-TW" sz="2000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Zone </a:t>
            </a:r>
            <a:r>
              <a:rPr lang="en-US" altLang="zh-TW" sz="2000" dirty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of Proximal </a:t>
            </a:r>
            <a:r>
              <a:rPr lang="en-US" altLang="zh-TW" sz="2000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Development</a:t>
            </a:r>
            <a:r>
              <a:rPr lang="zh-TW" altLang="en-US" sz="2000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，</a:t>
            </a:r>
            <a:r>
              <a:rPr lang="en-US" altLang="zh-TW" sz="2000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en-US" sz="2000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簡稱</a:t>
            </a:r>
            <a:r>
              <a:rPr lang="en-US" altLang="zh-TW" sz="2000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ZPD</a:t>
            </a:r>
            <a:r>
              <a:rPr lang="en-US" altLang="zh-TW" sz="2000" dirty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en-US" sz="2000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：</a:t>
            </a:r>
            <a:r>
              <a:rPr kumimoji="0" lang="zh-TW" altLang="en-US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學生</a:t>
            </a:r>
            <a:r>
              <a:rPr kumimoji="0" lang="zh-TW" altLang="en-AU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在</a:t>
            </a:r>
            <a:r>
              <a:rPr kumimoji="0" lang="zh-TW" altLang="en-US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教師</a:t>
            </a:r>
            <a:r>
              <a:rPr kumimoji="0" lang="zh-TW" altLang="en-US" dirty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（</a:t>
            </a:r>
            <a:r>
              <a:rPr kumimoji="0" lang="zh-TW" altLang="en-US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或能力較佳者</a:t>
            </a:r>
            <a:r>
              <a:rPr kumimoji="0" lang="zh-TW" altLang="en-US" dirty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）</a:t>
            </a:r>
            <a:r>
              <a:rPr kumimoji="0" lang="zh-TW" altLang="en-AU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協助</a:t>
            </a:r>
            <a:r>
              <a:rPr kumimoji="0" lang="zh-TW" altLang="en-AU" dirty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下</a:t>
            </a:r>
            <a:r>
              <a:rPr kumimoji="0" lang="zh-TW" altLang="en-AU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能</a:t>
            </a:r>
            <a:r>
              <a:rPr kumimoji="0" lang="zh-TW" altLang="en-US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達成的</a:t>
            </a:r>
            <a:r>
              <a:rPr kumimoji="0" lang="zh-TW" altLang="en-US" dirty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（</a:t>
            </a:r>
            <a:r>
              <a:rPr kumimoji="0" lang="zh-TW" altLang="en-US" dirty="0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anose="02020603050405020304" pitchFamily="18" charset="0"/>
              </a:rPr>
              <a:t>潛在表現水準）</a:t>
            </a:r>
            <a:endParaRPr kumimoji="0" lang="zh-TW" altLang="en-US" dirty="0">
              <a:solidFill>
                <a:schemeClr val="bg1"/>
              </a:solidFill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3646464" y="2912496"/>
            <a:ext cx="1870396" cy="1872000"/>
          </a:xfrm>
          <a:prstGeom prst="ellipse">
            <a:avLst/>
          </a:prstGeom>
          <a:solidFill>
            <a:srgbClr val="D9FFE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lvl="1">
              <a:spcBef>
                <a:spcPts val="300"/>
              </a:spcBef>
              <a:buClr>
                <a:srgbClr val="00B050"/>
              </a:buClr>
              <a:buSzPct val="80000"/>
              <a:tabLst>
                <a:tab pos="266700" algn="l"/>
              </a:tabLst>
            </a:pPr>
            <a:endParaRPr lang="en-US" altLang="zh-TW" sz="22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2898093" y="2276128"/>
            <a:ext cx="630349" cy="108012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H="1">
            <a:off x="4581662" y="2276128"/>
            <a:ext cx="1611077" cy="15121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190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41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線上即時測驗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4056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sz="3600" dirty="0" smtClean="0"/>
              <a:t>步驟一：登入 </a:t>
            </a:r>
            <a:r>
              <a:rPr lang="en-US" altLang="zh-TW" sz="3600" dirty="0" smtClean="0">
                <a:hlinkClick r:id="rId2"/>
              </a:rPr>
              <a:t>https</a:t>
            </a:r>
            <a:r>
              <a:rPr lang="en-US" altLang="zh-TW" sz="3600" dirty="0">
                <a:hlinkClick r:id="rId2"/>
              </a:rPr>
              <a:t>://</a:t>
            </a:r>
            <a:r>
              <a:rPr lang="en-US" altLang="zh-TW" sz="3600" dirty="0" smtClean="0">
                <a:hlinkClick r:id="rId2"/>
              </a:rPr>
              <a:t>kahoot.it</a:t>
            </a:r>
            <a:endParaRPr lang="en-US" altLang="zh-TW" sz="3600" dirty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sz="3600" dirty="0" smtClean="0"/>
              <a:t>步驟二：輸入</a:t>
            </a:r>
            <a:r>
              <a:rPr lang="en-US" altLang="zh-TW" sz="3600" dirty="0" smtClean="0"/>
              <a:t>Game pin</a:t>
            </a:r>
            <a:endParaRPr lang="en-US" altLang="zh-TW" sz="3600" dirty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sz="3600" dirty="0" smtClean="0"/>
              <a:t>步驟三：輸入名字（代碼）</a:t>
            </a:r>
            <a:endParaRPr lang="en-US" altLang="zh-TW" sz="3600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sz="3600" dirty="0" smtClean="0"/>
              <a:t>步驟四：開始測驗</a:t>
            </a:r>
            <a:endParaRPr lang="en-US" altLang="zh-TW" sz="3600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191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26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685800" y="231901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提問與討論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192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806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多元智能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代表者：葛敦納（</a:t>
            </a:r>
            <a:r>
              <a:rPr lang="en-US" altLang="zh-TW" dirty="0"/>
              <a:t> Howard Gardner）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涵義</a:t>
            </a:r>
            <a:r>
              <a:rPr lang="zh-TW" altLang="en-US" dirty="0" smtClean="0"/>
              <a:t>：人類</a:t>
            </a:r>
            <a:r>
              <a:rPr lang="zh-TW" altLang="en-US" dirty="0"/>
              <a:t>的心理能力中至少包含八</a:t>
            </a:r>
            <a:r>
              <a:rPr lang="zh-TW" altLang="en-US" dirty="0" smtClean="0"/>
              <a:t>種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不同智</a:t>
            </a:r>
            <a:r>
              <a:rPr lang="zh-TW" altLang="en-US" dirty="0"/>
              <a:t>能</a:t>
            </a:r>
          </a:p>
          <a:p>
            <a:pPr marL="0" indent="0">
              <a:spcBef>
                <a:spcPts val="1800"/>
              </a:spcBef>
              <a:buClr>
                <a:srgbClr val="FF0000"/>
              </a:buClr>
              <a:buSzPct val="80000"/>
              <a:buNone/>
            </a:pPr>
            <a:r>
              <a:rPr lang="zh-TW" altLang="en-US" dirty="0">
                <a:sym typeface="Wingdings" panose="05000000000000000000" pitchFamily="2" charset="2"/>
              </a:rPr>
              <a:t>   </a:t>
            </a:r>
            <a:r>
              <a:rPr lang="zh-TW" altLang="en-US" dirty="0" smtClean="0">
                <a:sym typeface="Wingdings" panose="05000000000000000000" pitchFamily="2" charset="2"/>
              </a:rPr>
              <a:t>　 </a:t>
            </a:r>
            <a:r>
              <a:rPr lang="zh-TW" altLang="en-US" dirty="0" smtClean="0"/>
              <a:t> </a:t>
            </a:r>
            <a:r>
              <a:rPr lang="zh-TW" altLang="en-US" dirty="0"/>
              <a:t>語文</a:t>
            </a:r>
            <a:r>
              <a:rPr lang="zh-TW" altLang="en-US" dirty="0" smtClean="0"/>
              <a:t>智能           </a:t>
            </a:r>
            <a:r>
              <a:rPr lang="zh-TW" altLang="en-US" dirty="0" smtClean="0">
                <a:sym typeface="Wingdings" panose="05000000000000000000" pitchFamily="2" charset="2"/>
              </a:rPr>
              <a:t> </a:t>
            </a:r>
            <a:r>
              <a:rPr lang="zh-TW" altLang="en-US" dirty="0" smtClean="0"/>
              <a:t>自然</a:t>
            </a:r>
            <a:r>
              <a:rPr lang="zh-TW" altLang="en-US" dirty="0"/>
              <a:t>觀察者</a:t>
            </a:r>
            <a:r>
              <a:rPr lang="zh-TW" altLang="en-US" dirty="0" smtClean="0"/>
              <a:t>智能</a:t>
            </a:r>
            <a:endParaRPr lang="en-US" altLang="zh-TW" dirty="0" smtClean="0"/>
          </a:p>
          <a:p>
            <a:pPr marL="0" indent="0">
              <a:spcBef>
                <a:spcPts val="1800"/>
              </a:spcBef>
              <a:buClr>
                <a:srgbClr val="FF0000"/>
              </a:buClr>
              <a:buSzPct val="80000"/>
              <a:buNone/>
            </a:pPr>
            <a:r>
              <a:rPr lang="zh-TW" altLang="en-US" dirty="0" smtClean="0">
                <a:sym typeface="Wingdings" panose="05000000000000000000" pitchFamily="2" charset="2"/>
              </a:rPr>
              <a:t>　　</a:t>
            </a:r>
            <a:r>
              <a:rPr lang="zh-TW" altLang="en-US" dirty="0" smtClean="0"/>
              <a:t> 邏輯數學智能   </a:t>
            </a:r>
            <a:r>
              <a:rPr lang="zh-TW" altLang="en-US" dirty="0" smtClean="0">
                <a:sym typeface="Wingdings" panose="05000000000000000000" pitchFamily="2" charset="2"/>
              </a:rPr>
              <a:t> </a:t>
            </a:r>
            <a:r>
              <a:rPr lang="zh-TW" altLang="en-US" dirty="0" smtClean="0"/>
              <a:t>音樂智能</a:t>
            </a:r>
            <a:r>
              <a:rPr lang="zh-TW" altLang="en-US" dirty="0" smtClean="0">
                <a:sym typeface="Wingdings" panose="05000000000000000000" pitchFamily="2" charset="2"/>
              </a:rPr>
              <a:t>　　</a:t>
            </a:r>
            <a:endParaRPr lang="en-US" altLang="zh-TW" dirty="0" smtClean="0">
              <a:sym typeface="Wingdings" panose="05000000000000000000" pitchFamily="2" charset="2"/>
            </a:endParaRPr>
          </a:p>
          <a:p>
            <a:pPr marL="0" indent="0">
              <a:spcBef>
                <a:spcPts val="1800"/>
              </a:spcBef>
              <a:buClr>
                <a:srgbClr val="FF0000"/>
              </a:buClr>
              <a:buSzPct val="80000"/>
              <a:buNone/>
            </a:pPr>
            <a:r>
              <a:rPr lang="zh-TW" altLang="en-US" dirty="0" smtClean="0">
                <a:sym typeface="Wingdings" panose="05000000000000000000" pitchFamily="2" charset="2"/>
              </a:rPr>
              <a:t>        </a:t>
            </a:r>
            <a:r>
              <a:rPr lang="zh-TW" altLang="en-US" dirty="0" smtClean="0"/>
              <a:t> 視覺空間智能   </a:t>
            </a:r>
            <a:r>
              <a:rPr lang="zh-TW" altLang="en-US" dirty="0" smtClean="0">
                <a:sym typeface="Wingdings" panose="05000000000000000000" pitchFamily="2" charset="2"/>
              </a:rPr>
              <a:t> </a:t>
            </a:r>
            <a:r>
              <a:rPr lang="zh-TW" altLang="en-US" dirty="0" smtClean="0"/>
              <a:t>人際智能</a:t>
            </a:r>
            <a:endParaRPr lang="en-US" altLang="zh-TW" dirty="0" smtClean="0"/>
          </a:p>
          <a:p>
            <a:pPr marL="0" indent="0">
              <a:spcBef>
                <a:spcPts val="1800"/>
              </a:spcBef>
              <a:buClr>
                <a:srgbClr val="FF0000"/>
              </a:buClr>
              <a:buSzPct val="80000"/>
              <a:buNone/>
            </a:pPr>
            <a:r>
              <a:rPr lang="zh-TW" altLang="en-US" dirty="0" smtClean="0">
                <a:sym typeface="Wingdings" panose="05000000000000000000" pitchFamily="2" charset="2"/>
              </a:rPr>
              <a:t>         </a:t>
            </a:r>
            <a:r>
              <a:rPr lang="zh-TW" altLang="en-US" dirty="0" smtClean="0"/>
              <a:t>肢體</a:t>
            </a:r>
            <a:r>
              <a:rPr lang="zh-TW" altLang="en-US" dirty="0"/>
              <a:t>動覺</a:t>
            </a:r>
            <a:r>
              <a:rPr lang="zh-TW" altLang="en-US" dirty="0" smtClean="0"/>
              <a:t>智能   </a:t>
            </a:r>
            <a:r>
              <a:rPr lang="zh-TW" altLang="en-US" dirty="0" smtClean="0">
                <a:sym typeface="Wingdings" panose="05000000000000000000" pitchFamily="2" charset="2"/>
              </a:rPr>
              <a:t> </a:t>
            </a:r>
            <a:r>
              <a:rPr lang="zh-TW" altLang="en-US" dirty="0" smtClean="0"/>
              <a:t>內省</a:t>
            </a:r>
            <a:r>
              <a:rPr lang="zh-TW" altLang="en-US" dirty="0"/>
              <a:t>智能</a:t>
            </a:r>
            <a:endParaRPr lang="zh-TW" alt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472625" y="6196873"/>
            <a:ext cx="83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  <a:hlinkClick r:id="rId2" action="ppaction://hlinksldjump"/>
              </a:rPr>
              <a:t>返回</a:t>
            </a:r>
            <a:endParaRPr lang="zh-TW" altLang="en-US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90528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193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91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學習</a:t>
            </a:r>
            <a:r>
              <a:rPr lang="zh-TW" altLang="zh-TW" dirty="0" smtClean="0"/>
              <a:t>風格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9970" y="1269048"/>
            <a:ext cx="8776526" cy="5040560"/>
          </a:xfrm>
        </p:spPr>
        <p:txBody>
          <a:bodyPr/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指學習者在學習情境中獲得與處理訊息的本質或習慣。不同學者，對學習風格分類不同。</a:t>
            </a:r>
            <a:endParaRPr lang="en-US" altLang="zh-TW" sz="3000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以學者</a:t>
            </a:r>
            <a:r>
              <a:rPr lang="en-US" altLang="zh-TW" sz="3000" dirty="0" smtClean="0"/>
              <a:t>Neil D. Fleming(1992)</a:t>
            </a:r>
            <a:r>
              <a:rPr lang="zh-TW" altLang="en-US" sz="3000" dirty="0" smtClean="0"/>
              <a:t>為例，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使用</a:t>
            </a:r>
            <a:r>
              <a:rPr lang="en-US" altLang="zh-TW" sz="3000" dirty="0" smtClean="0"/>
              <a:t>VARK</a:t>
            </a:r>
            <a:r>
              <a:rPr lang="zh-TW" altLang="en-US" sz="3000" dirty="0" smtClean="0"/>
              <a:t>問卷</a:t>
            </a:r>
            <a:endParaRPr lang="en-US" altLang="zh-TW" sz="3000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將</a:t>
            </a:r>
            <a:r>
              <a:rPr lang="zh-TW" altLang="zh-TW" sz="3000" dirty="0"/>
              <a:t>學習風格分類</a:t>
            </a:r>
            <a:r>
              <a:rPr lang="zh-TW" altLang="en-US" sz="3000" dirty="0" smtClean="0"/>
              <a:t>為：</a:t>
            </a:r>
            <a:r>
              <a:rPr lang="zh-TW" altLang="zh-TW" sz="3000" dirty="0" smtClean="0"/>
              <a:t>視覺、聽覺、讀寫以及動態型等</a:t>
            </a:r>
            <a:r>
              <a:rPr lang="zh-TW" altLang="zh-TW" sz="3000" dirty="0"/>
              <a:t>四大</a:t>
            </a:r>
            <a:r>
              <a:rPr lang="zh-TW" altLang="zh-TW" sz="3000" dirty="0" smtClean="0"/>
              <a:t>類</a:t>
            </a:r>
            <a:endParaRPr lang="en-US" altLang="zh-TW" sz="3000" dirty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/>
              <a:t>不同的學生都可以分別使用他／她善長的學習風格，來學習同一項材料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72625" y="6196873"/>
            <a:ext cx="83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  <a:hlinkClick r:id="rId2" action="ppaction://hlinksldjump"/>
              </a:rPr>
              <a:t>返回</a:t>
            </a:r>
            <a:endParaRPr lang="zh-TW" altLang="en-US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635896" y="6453336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194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50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400" dirty="0"/>
              <a:t>學習風格</a:t>
            </a:r>
            <a:r>
              <a:rPr lang="zh-TW" altLang="en-US" sz="4400" dirty="0" smtClean="0"/>
              <a:t>測驗（體驗）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40560"/>
          </a:xfrm>
        </p:spPr>
        <p:txBody>
          <a:bodyPr/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en-US" altLang="zh-TW" sz="3600" dirty="0" smtClean="0"/>
              <a:t>Google </a:t>
            </a:r>
            <a:r>
              <a:rPr lang="zh-TW" altLang="en-US" sz="3600" dirty="0" smtClean="0"/>
              <a:t>輸入</a:t>
            </a:r>
            <a:r>
              <a:rPr lang="en-US" altLang="zh-TW" sz="3600" dirty="0"/>
              <a:t>【</a:t>
            </a:r>
            <a:r>
              <a:rPr lang="zh-TW" altLang="en-US" sz="3600" dirty="0" smtClean="0"/>
              <a:t>學習</a:t>
            </a:r>
            <a:r>
              <a:rPr lang="zh-TW" altLang="en-US" sz="3600" dirty="0"/>
              <a:t>風格</a:t>
            </a:r>
            <a:r>
              <a:rPr lang="zh-TW" altLang="en-US" sz="3600" dirty="0" smtClean="0"/>
              <a:t>測驗</a:t>
            </a:r>
            <a:r>
              <a:rPr lang="en-US" altLang="zh-TW" sz="3600" dirty="0"/>
              <a:t>】</a:t>
            </a:r>
            <a:r>
              <a:rPr lang="zh-TW" altLang="en-US" sz="3600" dirty="0" smtClean="0"/>
              <a:t>搜尋</a:t>
            </a:r>
            <a:endParaRPr lang="en-US" altLang="zh-TW" sz="3600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sz="3600" dirty="0" smtClean="0"/>
              <a:t>選擇第一項</a:t>
            </a:r>
            <a:r>
              <a:rPr lang="zh-TW" altLang="en-US" sz="3600" dirty="0" smtClean="0">
                <a:hlinkClick r:id="rId2"/>
              </a:rPr>
              <a:t>連結</a:t>
            </a:r>
            <a:endParaRPr lang="en-US" altLang="zh-TW" sz="3600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sz="3600" dirty="0" smtClean="0"/>
              <a:t>進行測驗</a:t>
            </a:r>
            <a:endParaRPr lang="en-US" altLang="zh-TW" sz="3600" dirty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sz="3600" dirty="0" smtClean="0"/>
              <a:t>看測驗結果</a:t>
            </a:r>
            <a:endParaRPr lang="en-US" altLang="zh-TW" sz="36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195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72625" y="6196873"/>
            <a:ext cx="83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  <a:hlinkClick r:id="rId3" action="ppaction://hlinksldjump"/>
              </a:rPr>
              <a:t>返回</a:t>
            </a:r>
            <a:endParaRPr lang="zh-TW" altLang="en-US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32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sz="2800" dirty="0"/>
              <a:t>Tomlinson, C. A. (2012). How to differentiate</a:t>
            </a:r>
            <a:r>
              <a:rPr lang="zh-TW" altLang="en-US" sz="2800" dirty="0"/>
              <a:t> </a:t>
            </a:r>
            <a:r>
              <a:rPr lang="en-US" altLang="zh-TW" sz="2800" dirty="0"/>
              <a:t>instruction in mixed-ability classroom, 2nd ed.. Alexandra, VA: ASCD.</a:t>
            </a:r>
          </a:p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/>
              <a:t>甄</a:t>
            </a:r>
            <a:r>
              <a:rPr lang="zh-TW" altLang="en-US" sz="2800" dirty="0"/>
              <a:t>曉蘭 </a:t>
            </a:r>
            <a:r>
              <a:rPr lang="en-US" altLang="zh-TW" sz="2800" dirty="0"/>
              <a:t>(2012)</a:t>
            </a:r>
            <a:r>
              <a:rPr lang="zh-TW" altLang="en-US" sz="2800" dirty="0"/>
              <a:t>。差異化教學策略研習手冊。台灣師範大學教育評鑑與研究中心。</a:t>
            </a:r>
          </a:p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/>
              <a:t>吳清山</a:t>
            </a:r>
            <a:r>
              <a:rPr lang="en-US" altLang="zh-TW" sz="2800" dirty="0" smtClean="0"/>
              <a:t>(2012)</a:t>
            </a:r>
            <a:r>
              <a:rPr lang="zh-TW" altLang="en-US" sz="2800" dirty="0" smtClean="0"/>
              <a:t>。差異化教學與學生學習。國家教育研究院電子報，</a:t>
            </a:r>
            <a:r>
              <a:rPr lang="en-US" altLang="zh-TW" sz="2800" dirty="0" smtClean="0"/>
              <a:t>38</a:t>
            </a:r>
            <a:r>
              <a:rPr lang="zh-TW" altLang="en-US" sz="2800" dirty="0" smtClean="0"/>
              <a:t>。</a:t>
            </a:r>
            <a:r>
              <a:rPr lang="en-US" altLang="zh-TW" sz="2800" dirty="0">
                <a:hlinkClick r:id="rId2"/>
              </a:rPr>
              <a:t>http://</a:t>
            </a:r>
            <a:r>
              <a:rPr lang="en-US" altLang="zh-TW" sz="2800" dirty="0" smtClean="0">
                <a:hlinkClick r:id="rId2"/>
              </a:rPr>
              <a:t>epaper.naer.edu.tw/index.php?edm_no=38&amp;content_no=1011</a:t>
            </a:r>
            <a:endParaRPr lang="en-US" altLang="zh-TW" sz="28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196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484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347" y="227687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buClr>
                <a:srgbClr val="FF0000"/>
              </a:buClr>
              <a:buSzPct val="80000"/>
              <a:tabLst>
                <a:tab pos="715963" algn="l"/>
              </a:tabLst>
            </a:pPr>
            <a:r>
              <a:rPr lang="zh-TW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我還有哪些以分組合作學習實踐差異化教學</a:t>
            </a:r>
            <a:r>
              <a:rPr lang="zh-TW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的有效</a:t>
            </a:r>
            <a:r>
              <a:rPr lang="zh-TW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作法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或構想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0076" y="850464"/>
            <a:ext cx="8156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「分組合作學習咖啡館」</a:t>
            </a:r>
            <a:r>
              <a:rPr lang="en-US" altLang="zh-TW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~</a:t>
            </a:r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私房分享</a:t>
            </a:r>
            <a:endParaRPr lang="zh-TW" altLang="en-US" sz="4000" dirty="0">
              <a:solidFill>
                <a:srgbClr val="3333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7704" y="364502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歡迎動動腦、無私分享 ！</a:t>
            </a:r>
            <a:endParaRPr lang="en-US" altLang="zh-TW" sz="36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1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分組合作學習咖啡館</a:t>
            </a:r>
            <a:r>
              <a:rPr lang="zh-TW" altLang="en-US" dirty="0" smtClean="0"/>
              <a:t>～</a:t>
            </a:r>
            <a:r>
              <a:rPr lang="zh-TW" altLang="en-US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私房</a:t>
            </a:r>
            <a:r>
              <a:rPr lang="zh-TW" altLang="en-US" dirty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分享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525963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5</a:t>
            </a: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個主題，每主題有</a:t>
            </a: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1~3</a:t>
            </a: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桌</a:t>
            </a:r>
            <a:endParaRPr lang="en-US" altLang="zh-TW" dirty="0" smtClean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每桌成員：桌長</a:t>
            </a: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1</a:t>
            </a: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名</a:t>
            </a: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(</a:t>
            </a: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不更動位置</a:t>
            </a: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)</a:t>
            </a: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，組員</a:t>
            </a: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3~6</a:t>
            </a: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名</a:t>
            </a: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(</a:t>
            </a: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每位組員可</a:t>
            </a:r>
            <a:r>
              <a:rPr lang="zh-TW" altLang="en-US" dirty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有</a:t>
            </a: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2</a:t>
            </a: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次機會選擇不同主題</a:t>
            </a: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)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時間：每桌分享</a:t>
            </a:r>
            <a:r>
              <a: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15</a:t>
            </a:r>
            <a:r>
              <a:rPr lang="zh-TW" altLang="en-US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分鐘後換桌</a:t>
            </a:r>
            <a:endParaRPr lang="en-US" altLang="zh-TW" dirty="0" smtClean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  <a:p>
            <a:pPr>
              <a:buClr>
                <a:srgbClr val="FF0000"/>
              </a:buClr>
              <a:buSzPct val="80000"/>
              <a:buFont typeface="Wingdings" pitchFamily="2" charset="2"/>
              <a:buChar char="n"/>
            </a:pPr>
            <a:endParaRPr lang="zh-TW" altLang="en-US" dirty="0">
              <a:latin typeface="Times New Roman" pitchFamily="18" charset="0"/>
              <a:ea typeface="華康儷中黑" pitchFamily="49" charset="-120"/>
              <a:cs typeface="Times New Roman" pitchFamily="18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066423" y="3871156"/>
            <a:ext cx="2304176" cy="2304296"/>
            <a:chOff x="395536" y="3933056"/>
            <a:chExt cx="2304176" cy="2304296"/>
          </a:xfrm>
        </p:grpSpPr>
        <p:sp>
          <p:nvSpPr>
            <p:cNvPr id="6" name="矩形 5"/>
            <p:cNvSpPr/>
            <p:nvPr/>
          </p:nvSpPr>
          <p:spPr>
            <a:xfrm>
              <a:off x="1219579" y="3995076"/>
              <a:ext cx="688125" cy="2180376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主</a:t>
              </a:r>
              <a:endParaRPr lang="en-US" altLang="zh-TW" sz="2800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zh-TW" altLang="en-US" sz="28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題</a:t>
              </a:r>
              <a:endParaRPr lang="en-US" altLang="zh-TW" sz="2800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28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1</a:t>
              </a:r>
              <a:endParaRPr lang="zh-TW" altLang="en-US" sz="28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395536" y="3933056"/>
              <a:ext cx="720000" cy="2304256"/>
              <a:chOff x="395536" y="3933056"/>
              <a:chExt cx="720000" cy="2304256"/>
            </a:xfrm>
          </p:grpSpPr>
          <p:sp>
            <p:nvSpPr>
              <p:cNvPr id="7" name="橢圓 6"/>
              <p:cNvSpPr/>
              <p:nvPr/>
            </p:nvSpPr>
            <p:spPr>
              <a:xfrm>
                <a:off x="395536" y="3933056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solidFill>
                      <a:srgbClr val="FF0000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桌長</a:t>
                </a:r>
                <a:endParaRPr lang="zh-TW" altLang="en-US" sz="20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  <p:sp>
            <p:nvSpPr>
              <p:cNvPr id="8" name="橢圓 7"/>
              <p:cNvSpPr/>
              <p:nvPr/>
            </p:nvSpPr>
            <p:spPr>
              <a:xfrm>
                <a:off x="395536" y="4725224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  <p:sp>
            <p:nvSpPr>
              <p:cNvPr id="9" name="橢圓 8"/>
              <p:cNvSpPr/>
              <p:nvPr/>
            </p:nvSpPr>
            <p:spPr>
              <a:xfrm>
                <a:off x="395536" y="5517312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1979712" y="3933096"/>
              <a:ext cx="720000" cy="2304256"/>
              <a:chOff x="395536" y="3933056"/>
              <a:chExt cx="720000" cy="2304256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395536" y="3933056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solidFill>
                      <a:schemeClr val="tx1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solidFill>
                    <a:schemeClr val="tx1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  <p:sp>
            <p:nvSpPr>
              <p:cNvPr id="13" name="橢圓 12"/>
              <p:cNvSpPr/>
              <p:nvPr/>
            </p:nvSpPr>
            <p:spPr>
              <a:xfrm>
                <a:off x="395536" y="4725224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  <p:sp>
            <p:nvSpPr>
              <p:cNvPr id="14" name="橢圓 13"/>
              <p:cNvSpPr/>
              <p:nvPr/>
            </p:nvSpPr>
            <p:spPr>
              <a:xfrm>
                <a:off x="395536" y="5517312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6" name="群組 15"/>
          <p:cNvGrpSpPr/>
          <p:nvPr/>
        </p:nvGrpSpPr>
        <p:grpSpPr>
          <a:xfrm>
            <a:off x="5508104" y="3871116"/>
            <a:ext cx="2304176" cy="2304296"/>
            <a:chOff x="395536" y="3933056"/>
            <a:chExt cx="2304176" cy="2304296"/>
          </a:xfrm>
        </p:grpSpPr>
        <p:sp>
          <p:nvSpPr>
            <p:cNvPr id="17" name="矩形 16"/>
            <p:cNvSpPr/>
            <p:nvPr/>
          </p:nvSpPr>
          <p:spPr>
            <a:xfrm>
              <a:off x="1219579" y="3995076"/>
              <a:ext cx="688125" cy="2180376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主題</a:t>
              </a:r>
              <a:r>
                <a:rPr lang="en-US" altLang="zh-TW" sz="28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2</a:t>
              </a:r>
              <a:endParaRPr lang="zh-TW" altLang="en-US" sz="28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95536" y="3933056"/>
              <a:ext cx="720000" cy="2304256"/>
              <a:chOff x="395536" y="3933056"/>
              <a:chExt cx="720000" cy="2304256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395536" y="3933056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solidFill>
                      <a:srgbClr val="FF0000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桌長</a:t>
                </a:r>
                <a:endParaRPr lang="zh-TW" altLang="en-US" sz="20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  <p:sp>
            <p:nvSpPr>
              <p:cNvPr id="24" name="橢圓 23"/>
              <p:cNvSpPr/>
              <p:nvPr/>
            </p:nvSpPr>
            <p:spPr>
              <a:xfrm>
                <a:off x="395536" y="4725224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  <p:sp>
            <p:nvSpPr>
              <p:cNvPr id="25" name="橢圓 24"/>
              <p:cNvSpPr/>
              <p:nvPr/>
            </p:nvSpPr>
            <p:spPr>
              <a:xfrm>
                <a:off x="395536" y="5517312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>
              <a:off x="1979712" y="3933096"/>
              <a:ext cx="720000" cy="2304256"/>
              <a:chOff x="395536" y="3933056"/>
              <a:chExt cx="720000" cy="2304256"/>
            </a:xfrm>
          </p:grpSpPr>
          <p:sp>
            <p:nvSpPr>
              <p:cNvPr id="20" name="橢圓 19"/>
              <p:cNvSpPr/>
              <p:nvPr/>
            </p:nvSpPr>
            <p:spPr>
              <a:xfrm>
                <a:off x="395536" y="3933056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solidFill>
                      <a:schemeClr val="tx1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solidFill>
                    <a:schemeClr val="tx1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395536" y="4725224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  <p:sp>
            <p:nvSpPr>
              <p:cNvPr id="22" name="橢圓 21"/>
              <p:cNvSpPr/>
              <p:nvPr/>
            </p:nvSpPr>
            <p:spPr>
              <a:xfrm>
                <a:off x="395536" y="5517312"/>
                <a:ext cx="720000" cy="7200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dirty="0" smtClean="0"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rPr>
                  <a:t>組員</a:t>
                </a:r>
                <a:endParaRPr lang="zh-TW" altLang="en-US" sz="20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198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257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「分組合作學習咖啡館」</a:t>
            </a:r>
            <a:r>
              <a:rPr lang="en-US" altLang="zh-TW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/>
            </a:r>
            <a:br>
              <a:rPr lang="en-US" altLang="zh-TW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</a:br>
            <a:r>
              <a:rPr lang="zh-TW" altLang="en-US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流程（</a:t>
            </a:r>
            <a:r>
              <a:rPr lang="en-US" altLang="zh-TW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70</a:t>
            </a:r>
            <a:r>
              <a:rPr lang="zh-TW" altLang="en-US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分鐘）</a:t>
            </a:r>
            <a:endParaRPr lang="zh-TW" altLang="en-US" dirty="0">
              <a:latin typeface="Times New Roman" pitchFamily="18" charset="0"/>
              <a:ea typeface="華康正顏楷體W5" pitchFamily="65" charset="-120"/>
              <a:cs typeface="Times New Roman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75394"/>
              </p:ext>
            </p:extLst>
          </p:nvPr>
        </p:nvGraphicFramePr>
        <p:xfrm>
          <a:off x="107504" y="1637496"/>
          <a:ext cx="8928991" cy="48158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907904"/>
                <a:gridCol w="1236106"/>
                <a:gridCol w="5784981"/>
              </a:tblGrid>
              <a:tr h="21602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時間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進行內容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7536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kern="1200" dirty="0" smtClean="0"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15:20-15:23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3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分鐘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桌長就定位、學員選桌</a:t>
                      </a:r>
                      <a:endParaRPr lang="en-US" altLang="zh-TW" sz="2400" dirty="0" smtClean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7536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kern="1200" dirty="0" smtClean="0"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15:23-15:55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32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分鐘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buClr>
                          <a:srgbClr val="FF0000"/>
                        </a:buClr>
                        <a:buSzPct val="80000"/>
                        <a:buFont typeface="Wingdings" pitchFamily="2" charset="2"/>
                        <a:buNone/>
                      </a:pP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以便利貼進行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次私房分享</a:t>
                      </a:r>
                      <a:endParaRPr lang="en-US" altLang="zh-TW" sz="2400" dirty="0" smtClean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  <a:p>
                      <a:pPr marL="0" indent="0" algn="l">
                        <a:spcBef>
                          <a:spcPts val="1200"/>
                        </a:spcBef>
                        <a:buClr>
                          <a:srgbClr val="FF0000"/>
                        </a:buClr>
                        <a:buSzPct val="80000"/>
                        <a:buNone/>
                      </a:pP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（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15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分鐘*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次，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分鐘換桌）</a:t>
                      </a:r>
                      <a:endParaRPr lang="en-US" altLang="zh-TW" sz="2400" dirty="0" smtClean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75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200" dirty="0" smtClean="0"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15:55-16:05</a:t>
                      </a:r>
                      <a:endParaRPr lang="zh-TW" altLang="en-US" sz="2400" dirty="0" smtClean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10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分鐘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桌長進行主題統整／組員個人統整</a:t>
                      </a:r>
                      <a:endParaRPr lang="en-US" altLang="zh-TW" sz="2400" dirty="0" smtClean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75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200" dirty="0" smtClean="0">
                          <a:effectLst/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16:05-16:30</a:t>
                      </a:r>
                      <a:endParaRPr lang="zh-TW" altLang="en-US" sz="2400" dirty="0" smtClean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25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分鐘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主題分享與回應</a:t>
                      </a:r>
                      <a:endParaRPr lang="en-US" altLang="zh-TW" sz="2400" dirty="0" smtClean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（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3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分鐘分享、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2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分鐘回應）*</a:t>
                      </a:r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5</a:t>
                      </a:r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主題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77864"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16:30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 smtClean="0">
                          <a:latin typeface="Times New Roman" pitchFamily="18" charset="0"/>
                          <a:ea typeface="華康儷中黑" pitchFamily="49" charset="-120"/>
                          <a:cs typeface="Times New Roman" pitchFamily="18" charset="0"/>
                        </a:rPr>
                        <a:t>散會</a:t>
                      </a:r>
                      <a:endParaRPr lang="zh-TW" altLang="en-US" sz="2400" dirty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563888" y="6453336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199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76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一宗化萬</a:t>
            </a:r>
            <a:r>
              <a:rPr lang="zh-TW" altLang="en-US" dirty="0" smtClean="0"/>
              <a:t>法、萬法歸宗～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>
                <a:solidFill>
                  <a:srgbClr val="FF0000"/>
                </a:solidFill>
              </a:rPr>
              <a:t>合作學習策略的變與不變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撰稿</a:t>
            </a:r>
            <a:r>
              <a:rPr lang="zh-TW" altLang="en-US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</a:t>
            </a: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張新仁　校長</a:t>
            </a:r>
            <a:endParaRPr lang="zh-TW" altLang="en-US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707904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10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21"/>
          <p:cNvSpPr/>
          <p:nvPr/>
        </p:nvSpPr>
        <p:spPr>
          <a:xfrm>
            <a:off x="1863201" y="2374712"/>
            <a:ext cx="7235617" cy="44144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796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000" dirty="0"/>
          </a:p>
        </p:txBody>
      </p:sp>
      <p:sp>
        <p:nvSpPr>
          <p:cNvPr id="13" name="向右箭號 12"/>
          <p:cNvSpPr/>
          <p:nvPr/>
        </p:nvSpPr>
        <p:spPr>
          <a:xfrm>
            <a:off x="1259632" y="4277086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0" y="6448251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sp>
        <p:nvSpPr>
          <p:cNvPr id="103" name="文字方塊 102"/>
          <p:cNvSpPr txBox="1"/>
          <p:nvPr/>
        </p:nvSpPr>
        <p:spPr>
          <a:xfrm>
            <a:off x="4313118" y="980728"/>
            <a:ext cx="4830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拼圖</a:t>
            </a:r>
            <a:r>
              <a:rPr lang="zh-TW" altLang="en-US" sz="32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法變化</a:t>
            </a: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式 </a:t>
            </a:r>
            <a:r>
              <a:rPr lang="en-US" altLang="zh-TW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Jigsaw</a:t>
            </a:r>
            <a:endParaRPr lang="zh-TW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355600" indent="-355600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sz="3200" dirty="0" smtClean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6870" y="3865354"/>
            <a:ext cx="1240832" cy="1152000"/>
            <a:chOff x="251520" y="3286610"/>
            <a:chExt cx="1240832" cy="1152000"/>
          </a:xfrm>
        </p:grpSpPr>
        <p:sp>
          <p:nvSpPr>
            <p:cNvPr id="69" name="橢圓 68"/>
            <p:cNvSpPr/>
            <p:nvPr/>
          </p:nvSpPr>
          <p:spPr>
            <a:xfrm>
              <a:off x="295936" y="3286610"/>
              <a:ext cx="1152000" cy="1152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51520" y="3359894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TW" sz="3200" b="1" dirty="0">
                  <a:ln w="31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t</a:t>
              </a:r>
              <a:endParaRPr lang="en-US" altLang="zh-TW" sz="32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2136599" y="2383525"/>
            <a:ext cx="68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TW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" name="群組 107"/>
          <p:cNvGrpSpPr/>
          <p:nvPr/>
        </p:nvGrpSpPr>
        <p:grpSpPr>
          <a:xfrm>
            <a:off x="1866583" y="4694212"/>
            <a:ext cx="7081454" cy="1827758"/>
            <a:chOff x="1866583" y="4544944"/>
            <a:chExt cx="7081454" cy="1827758"/>
          </a:xfrm>
        </p:grpSpPr>
        <p:sp>
          <p:nvSpPr>
            <p:cNvPr id="6" name="矩形 5"/>
            <p:cNvSpPr/>
            <p:nvPr/>
          </p:nvSpPr>
          <p:spPr>
            <a:xfrm>
              <a:off x="2674778" y="5972592"/>
              <a:ext cx="40488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0825" indent="-250825">
                <a:buBlip>
                  <a:blip r:embed="rId2"/>
                </a:buBlip>
              </a:pPr>
              <a:r>
                <a:rPr lang="zh-TW" altLang="en-US" sz="2000" dirty="0" smtClean="0">
                  <a:latin typeface="Times New Roman" panose="02020603050405020304" pitchFamily="18" charset="0"/>
                  <a:ea typeface="華康儷中黑" pitchFamily="49" charset="-120"/>
                  <a:cs typeface="Times New Roman" panose="02020603050405020304" pitchFamily="18" charset="0"/>
                </a:rPr>
                <a:t>到</a:t>
              </a:r>
              <a:r>
                <a:rPr lang="zh-TW" altLang="en-US" sz="2000" dirty="0">
                  <a:latin typeface="Times New Roman" panose="02020603050405020304" pitchFamily="18" charset="0"/>
                  <a:ea typeface="華康儷中黑" pitchFamily="49" charset="-120"/>
                  <a:cs typeface="Times New Roman" panose="02020603050405020304" pitchFamily="18" charset="0"/>
                </a:rPr>
                <a:t>不同子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華康儷中黑" pitchFamily="49" charset="-120"/>
                  <a:cs typeface="Times New Roman" panose="02020603050405020304" pitchFamily="18" charset="0"/>
                </a:rPr>
                <a:t>題學生小組互教互學</a:t>
              </a:r>
              <a:endParaRPr lang="zh-TW" altLang="en-US" sz="2000" dirty="0">
                <a:latin typeface="Times New Roman" panose="02020603050405020304" pitchFamily="18" charset="0"/>
                <a:ea typeface="華康儷中黑" pitchFamily="49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07" name="群組 106"/>
            <p:cNvGrpSpPr/>
            <p:nvPr/>
          </p:nvGrpSpPr>
          <p:grpSpPr>
            <a:xfrm>
              <a:off x="1866583" y="4544944"/>
              <a:ext cx="7081454" cy="1350281"/>
              <a:chOff x="1866583" y="4544944"/>
              <a:chExt cx="7081454" cy="1350281"/>
            </a:xfrm>
          </p:grpSpPr>
          <p:sp>
            <p:nvSpPr>
              <p:cNvPr id="21" name="文字方塊 20"/>
              <p:cNvSpPr txBox="1"/>
              <p:nvPr/>
            </p:nvSpPr>
            <p:spPr>
              <a:xfrm>
                <a:off x="1866583" y="4544944"/>
                <a:ext cx="461665" cy="129614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rgbClr val="0000FF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【</a:t>
                </a:r>
                <a:r>
                  <a:rPr lang="zh-TW" altLang="en-US" dirty="0">
                    <a:solidFill>
                      <a:srgbClr val="0000FF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異</a:t>
                </a:r>
                <a:r>
                  <a:rPr lang="zh-TW" altLang="en-US" dirty="0" smtClean="0">
                    <a:solidFill>
                      <a:srgbClr val="0000FF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質分組</a:t>
                </a:r>
                <a:r>
                  <a:rPr lang="en-US" altLang="zh-TW" dirty="0">
                    <a:solidFill>
                      <a:srgbClr val="0000FF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】</a:t>
                </a:r>
                <a:endParaRPr lang="zh-TW" altLang="en-US" dirty="0">
                  <a:solidFill>
                    <a:srgbClr val="0000FF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>
                <a:off x="2169498" y="4548134"/>
                <a:ext cx="6778539" cy="1347091"/>
                <a:chOff x="947836" y="2750778"/>
                <a:chExt cx="6778539" cy="1347091"/>
              </a:xfrm>
            </p:grpSpPr>
            <p:grpSp>
              <p:nvGrpSpPr>
                <p:cNvPr id="32" name="群組 169"/>
                <p:cNvGrpSpPr/>
                <p:nvPr/>
              </p:nvGrpSpPr>
              <p:grpSpPr>
                <a:xfrm>
                  <a:off x="1445904" y="2766814"/>
                  <a:ext cx="1396866" cy="1280460"/>
                  <a:chOff x="1691680" y="4149080"/>
                  <a:chExt cx="1728192" cy="1584176"/>
                </a:xfrm>
              </p:grpSpPr>
              <p:sp>
                <p:nvSpPr>
                  <p:cNvPr id="52" name="橢圓 51"/>
                  <p:cNvSpPr/>
                  <p:nvPr/>
                </p:nvSpPr>
                <p:spPr>
                  <a:xfrm>
                    <a:off x="1691680" y="4149080"/>
                    <a:ext cx="1728192" cy="158417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53" name="橢圓 52"/>
                  <p:cNvSpPr/>
                  <p:nvPr/>
                </p:nvSpPr>
                <p:spPr>
                  <a:xfrm>
                    <a:off x="1979712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1</a:t>
                    </a:r>
                    <a:endParaRPr lang="zh-TW" altLang="en-US" dirty="0"/>
                  </a:p>
                </p:txBody>
              </p:sp>
              <p:sp>
                <p:nvSpPr>
                  <p:cNvPr id="54" name="橢圓 53"/>
                  <p:cNvSpPr/>
                  <p:nvPr/>
                </p:nvSpPr>
                <p:spPr>
                  <a:xfrm>
                    <a:off x="2627784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2</a:t>
                    </a:r>
                    <a:endParaRPr lang="zh-TW" altLang="en-US" dirty="0"/>
                  </a:p>
                </p:txBody>
              </p:sp>
              <p:sp>
                <p:nvSpPr>
                  <p:cNvPr id="55" name="橢圓 54"/>
                  <p:cNvSpPr/>
                  <p:nvPr/>
                </p:nvSpPr>
                <p:spPr>
                  <a:xfrm>
                    <a:off x="1979712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3</a:t>
                    </a:r>
                    <a:endParaRPr lang="zh-TW" altLang="en-US" dirty="0"/>
                  </a:p>
                </p:txBody>
              </p:sp>
              <p:sp>
                <p:nvSpPr>
                  <p:cNvPr id="56" name="橢圓 55"/>
                  <p:cNvSpPr/>
                  <p:nvPr/>
                </p:nvSpPr>
                <p:spPr>
                  <a:xfrm>
                    <a:off x="2627784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4</a:t>
                    </a:r>
                    <a:endParaRPr lang="zh-TW" altLang="en-US" dirty="0"/>
                  </a:p>
                </p:txBody>
              </p:sp>
            </p:grpSp>
            <p:grpSp>
              <p:nvGrpSpPr>
                <p:cNvPr id="33" name="群組 169"/>
                <p:cNvGrpSpPr/>
                <p:nvPr/>
              </p:nvGrpSpPr>
              <p:grpSpPr>
                <a:xfrm>
                  <a:off x="3056404" y="2760757"/>
                  <a:ext cx="1396866" cy="1280460"/>
                  <a:chOff x="1663399" y="4149080"/>
                  <a:chExt cx="1728192" cy="1584176"/>
                </a:xfrm>
              </p:grpSpPr>
              <p:sp>
                <p:nvSpPr>
                  <p:cNvPr id="47" name="橢圓 46"/>
                  <p:cNvSpPr/>
                  <p:nvPr/>
                </p:nvSpPr>
                <p:spPr>
                  <a:xfrm>
                    <a:off x="1663399" y="4149080"/>
                    <a:ext cx="1728192" cy="158417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8" name="橢圓 47"/>
                  <p:cNvSpPr/>
                  <p:nvPr/>
                </p:nvSpPr>
                <p:spPr>
                  <a:xfrm>
                    <a:off x="1979712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1</a:t>
                    </a:r>
                    <a:endParaRPr lang="zh-TW" altLang="en-US" dirty="0"/>
                  </a:p>
                </p:txBody>
              </p:sp>
              <p:sp>
                <p:nvSpPr>
                  <p:cNvPr id="49" name="橢圓 48"/>
                  <p:cNvSpPr/>
                  <p:nvPr/>
                </p:nvSpPr>
                <p:spPr>
                  <a:xfrm>
                    <a:off x="2627784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2</a:t>
                    </a:r>
                    <a:endParaRPr lang="zh-TW" altLang="en-US" dirty="0"/>
                  </a:p>
                </p:txBody>
              </p:sp>
              <p:sp>
                <p:nvSpPr>
                  <p:cNvPr id="50" name="橢圓 49"/>
                  <p:cNvSpPr/>
                  <p:nvPr/>
                </p:nvSpPr>
                <p:spPr>
                  <a:xfrm>
                    <a:off x="1979712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3</a:t>
                    </a:r>
                    <a:endParaRPr lang="zh-TW" altLang="en-US" dirty="0"/>
                  </a:p>
                </p:txBody>
              </p:sp>
              <p:sp>
                <p:nvSpPr>
                  <p:cNvPr id="51" name="橢圓 50"/>
                  <p:cNvSpPr/>
                  <p:nvPr/>
                </p:nvSpPr>
                <p:spPr>
                  <a:xfrm>
                    <a:off x="2627784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4</a:t>
                    </a:r>
                    <a:endParaRPr lang="zh-TW" altLang="en-US" dirty="0"/>
                  </a:p>
                </p:txBody>
              </p:sp>
            </p:grpSp>
            <p:grpSp>
              <p:nvGrpSpPr>
                <p:cNvPr id="34" name="群組 169"/>
                <p:cNvGrpSpPr/>
                <p:nvPr/>
              </p:nvGrpSpPr>
              <p:grpSpPr>
                <a:xfrm>
                  <a:off x="4710121" y="2752956"/>
                  <a:ext cx="1396866" cy="1280460"/>
                  <a:chOff x="1691680" y="4149080"/>
                  <a:chExt cx="1728192" cy="1584176"/>
                </a:xfrm>
              </p:grpSpPr>
              <p:sp>
                <p:nvSpPr>
                  <p:cNvPr id="42" name="橢圓 41"/>
                  <p:cNvSpPr/>
                  <p:nvPr/>
                </p:nvSpPr>
                <p:spPr>
                  <a:xfrm>
                    <a:off x="1691680" y="4149080"/>
                    <a:ext cx="1728192" cy="158417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3" name="橢圓 42"/>
                  <p:cNvSpPr/>
                  <p:nvPr/>
                </p:nvSpPr>
                <p:spPr>
                  <a:xfrm>
                    <a:off x="1979712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1</a:t>
                    </a:r>
                    <a:endParaRPr lang="zh-TW" altLang="en-US" dirty="0"/>
                  </a:p>
                </p:txBody>
              </p:sp>
              <p:sp>
                <p:nvSpPr>
                  <p:cNvPr id="44" name="橢圓 43"/>
                  <p:cNvSpPr/>
                  <p:nvPr/>
                </p:nvSpPr>
                <p:spPr>
                  <a:xfrm>
                    <a:off x="2627784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2</a:t>
                    </a:r>
                    <a:endParaRPr lang="zh-TW" altLang="en-US" dirty="0"/>
                  </a:p>
                </p:txBody>
              </p:sp>
              <p:sp>
                <p:nvSpPr>
                  <p:cNvPr id="45" name="橢圓 44"/>
                  <p:cNvSpPr/>
                  <p:nvPr/>
                </p:nvSpPr>
                <p:spPr>
                  <a:xfrm>
                    <a:off x="1979712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3</a:t>
                    </a:r>
                    <a:endParaRPr lang="zh-TW" altLang="en-US" dirty="0"/>
                  </a:p>
                </p:txBody>
              </p:sp>
              <p:sp>
                <p:nvSpPr>
                  <p:cNvPr id="46" name="橢圓 45"/>
                  <p:cNvSpPr/>
                  <p:nvPr/>
                </p:nvSpPr>
                <p:spPr>
                  <a:xfrm>
                    <a:off x="2627784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4</a:t>
                    </a:r>
                    <a:endParaRPr lang="zh-TW" altLang="en-US" dirty="0"/>
                  </a:p>
                </p:txBody>
              </p:sp>
            </p:grpSp>
            <p:grpSp>
              <p:nvGrpSpPr>
                <p:cNvPr id="35" name="群組 169"/>
                <p:cNvGrpSpPr/>
                <p:nvPr/>
              </p:nvGrpSpPr>
              <p:grpSpPr>
                <a:xfrm>
                  <a:off x="6329509" y="2750778"/>
                  <a:ext cx="1396866" cy="1280460"/>
                  <a:chOff x="1691680" y="4149080"/>
                  <a:chExt cx="1728192" cy="1584176"/>
                </a:xfrm>
              </p:grpSpPr>
              <p:sp>
                <p:nvSpPr>
                  <p:cNvPr id="37" name="橢圓 36"/>
                  <p:cNvSpPr/>
                  <p:nvPr/>
                </p:nvSpPr>
                <p:spPr>
                  <a:xfrm>
                    <a:off x="1691680" y="4149080"/>
                    <a:ext cx="1728192" cy="158417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38" name="橢圓 37"/>
                  <p:cNvSpPr/>
                  <p:nvPr/>
                </p:nvSpPr>
                <p:spPr>
                  <a:xfrm>
                    <a:off x="1979712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1</a:t>
                    </a:r>
                    <a:endParaRPr lang="zh-TW" altLang="en-US" dirty="0"/>
                  </a:p>
                </p:txBody>
              </p:sp>
              <p:sp>
                <p:nvSpPr>
                  <p:cNvPr id="39" name="橢圓 38"/>
                  <p:cNvSpPr/>
                  <p:nvPr/>
                </p:nvSpPr>
                <p:spPr>
                  <a:xfrm>
                    <a:off x="2627784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2</a:t>
                    </a:r>
                    <a:endParaRPr lang="zh-TW" altLang="en-US" dirty="0"/>
                  </a:p>
                </p:txBody>
              </p:sp>
              <p:sp>
                <p:nvSpPr>
                  <p:cNvPr id="40" name="橢圓 39"/>
                  <p:cNvSpPr/>
                  <p:nvPr/>
                </p:nvSpPr>
                <p:spPr>
                  <a:xfrm>
                    <a:off x="1979712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3</a:t>
                    </a:r>
                    <a:endParaRPr lang="zh-TW" altLang="en-US" dirty="0"/>
                  </a:p>
                </p:txBody>
              </p:sp>
              <p:sp>
                <p:nvSpPr>
                  <p:cNvPr id="41" name="橢圓 40"/>
                  <p:cNvSpPr/>
                  <p:nvPr/>
                </p:nvSpPr>
                <p:spPr>
                  <a:xfrm>
                    <a:off x="2627784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4</a:t>
                    </a:r>
                    <a:endParaRPr lang="zh-TW" altLang="en-US" dirty="0"/>
                  </a:p>
                </p:txBody>
              </p:sp>
            </p:grpSp>
            <p:sp>
              <p:nvSpPr>
                <p:cNvPr id="36" name="文字方塊 35"/>
                <p:cNvSpPr txBox="1"/>
                <p:nvPr/>
              </p:nvSpPr>
              <p:spPr>
                <a:xfrm>
                  <a:off x="947836" y="2774430"/>
                  <a:ext cx="320115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000" dirty="0" smtClean="0">
                      <a:latin typeface="華康儷中黑" pitchFamily="49" charset="-120"/>
                      <a:ea typeface="華康儷中黑" pitchFamily="49" charset="-120"/>
                    </a:rPr>
                    <a:t>學習小組</a:t>
                  </a:r>
                  <a:endParaRPr lang="zh-TW" altLang="en-US" sz="2000" dirty="0">
                    <a:latin typeface="華康儷中黑" pitchFamily="49" charset="-120"/>
                    <a:ea typeface="華康儷中黑" pitchFamily="49" charset="-120"/>
                  </a:endParaRPr>
                </a:p>
              </p:txBody>
            </p:sp>
          </p:grpSp>
        </p:grpSp>
      </p:grpSp>
      <p:grpSp>
        <p:nvGrpSpPr>
          <p:cNvPr id="106" name="群組 105"/>
          <p:cNvGrpSpPr/>
          <p:nvPr/>
        </p:nvGrpSpPr>
        <p:grpSpPr>
          <a:xfrm>
            <a:off x="1866584" y="2445431"/>
            <a:ext cx="7089278" cy="1822726"/>
            <a:chOff x="1866584" y="2296163"/>
            <a:chExt cx="7089278" cy="1822726"/>
          </a:xfrm>
        </p:grpSpPr>
        <p:sp>
          <p:nvSpPr>
            <p:cNvPr id="166" name="矩形 165"/>
            <p:cNvSpPr/>
            <p:nvPr/>
          </p:nvSpPr>
          <p:spPr>
            <a:xfrm>
              <a:off x="2666153" y="2296163"/>
              <a:ext cx="40324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06375" indent="-206375">
                <a:buBlip>
                  <a:blip r:embed="rId2"/>
                </a:buBlip>
              </a:pPr>
              <a:r>
                <a:rPr lang="zh-TW" altLang="en-US" sz="2000" dirty="0" smtClean="0">
                  <a:latin typeface="Times New Roman" panose="02020603050405020304" pitchFamily="18" charset="0"/>
                  <a:ea typeface="華康儷中黑" pitchFamily="49" charset="-120"/>
                  <a:cs typeface="Times New Roman" panose="02020603050405020304" pitchFamily="18" charset="0"/>
                </a:rPr>
                <a:t>同一</a:t>
              </a:r>
              <a:r>
                <a:rPr lang="zh-TW" altLang="en-US" sz="2000" dirty="0">
                  <a:latin typeface="Times New Roman" panose="02020603050405020304" pitchFamily="18" charset="0"/>
                  <a:ea typeface="華康儷中黑" pitchFamily="49" charset="-120"/>
                  <a:cs typeface="Times New Roman" panose="02020603050405020304" pitchFamily="18" charset="0"/>
                </a:rPr>
                <a:t>子題專家</a:t>
              </a:r>
              <a:r>
                <a:rPr lang="zh-TW" altLang="en-US" sz="2000" dirty="0" smtClean="0">
                  <a:latin typeface="Times New Roman" panose="02020603050405020304" pitchFamily="18" charset="0"/>
                  <a:ea typeface="華康儷中黑" pitchFamily="49" charset="-120"/>
                  <a:cs typeface="Times New Roman" panose="02020603050405020304" pitchFamily="18" charset="0"/>
                </a:rPr>
                <a:t>小組</a:t>
              </a:r>
              <a:r>
                <a:rPr lang="zh-TW" altLang="en-US" sz="2000" dirty="0">
                  <a:latin typeface="Times New Roman" panose="02020603050405020304" pitchFamily="18" charset="0"/>
                  <a:ea typeface="華康儷中黑" pitchFamily="49" charset="-120"/>
                  <a:cs typeface="Times New Roman" panose="02020603050405020304" pitchFamily="18" charset="0"/>
                </a:rPr>
                <a:t>討論與學習</a:t>
              </a:r>
            </a:p>
          </p:txBody>
        </p:sp>
        <p:grpSp>
          <p:nvGrpSpPr>
            <p:cNvPr id="105" name="群組 104"/>
            <p:cNvGrpSpPr/>
            <p:nvPr/>
          </p:nvGrpSpPr>
          <p:grpSpPr>
            <a:xfrm>
              <a:off x="1866584" y="2746902"/>
              <a:ext cx="7089278" cy="1371987"/>
              <a:chOff x="1866584" y="2746902"/>
              <a:chExt cx="7089278" cy="1371987"/>
            </a:xfrm>
          </p:grpSpPr>
          <p:sp>
            <p:nvSpPr>
              <p:cNvPr id="7" name="文字方塊 6"/>
              <p:cNvSpPr txBox="1"/>
              <p:nvPr/>
            </p:nvSpPr>
            <p:spPr>
              <a:xfrm>
                <a:off x="1866584" y="2746902"/>
                <a:ext cx="461665" cy="12795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rgbClr val="0000FF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【</a:t>
                </a:r>
                <a:r>
                  <a:rPr lang="zh-TW" altLang="en-US" dirty="0">
                    <a:solidFill>
                      <a:srgbClr val="0000FF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同</a:t>
                </a:r>
                <a:r>
                  <a:rPr lang="zh-TW" altLang="en-US" dirty="0" smtClean="0">
                    <a:solidFill>
                      <a:srgbClr val="0000FF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質分組</a:t>
                </a:r>
                <a:r>
                  <a:rPr lang="en-US" altLang="zh-TW" dirty="0">
                    <a:solidFill>
                      <a:srgbClr val="0000FF"/>
                    </a:solidFill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】</a:t>
                </a:r>
                <a:endParaRPr lang="zh-TW" altLang="en-US" dirty="0">
                  <a:solidFill>
                    <a:srgbClr val="0000FF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  <p:grpSp>
            <p:nvGrpSpPr>
              <p:cNvPr id="57" name="群組 56"/>
              <p:cNvGrpSpPr/>
              <p:nvPr/>
            </p:nvGrpSpPr>
            <p:grpSpPr>
              <a:xfrm>
                <a:off x="2177323" y="2771798"/>
                <a:ext cx="6778539" cy="1347091"/>
                <a:chOff x="947836" y="2750778"/>
                <a:chExt cx="6778539" cy="1347091"/>
              </a:xfrm>
            </p:grpSpPr>
            <p:grpSp>
              <p:nvGrpSpPr>
                <p:cNvPr id="58" name="群組 169"/>
                <p:cNvGrpSpPr/>
                <p:nvPr/>
              </p:nvGrpSpPr>
              <p:grpSpPr>
                <a:xfrm>
                  <a:off x="1445904" y="2766814"/>
                  <a:ext cx="1396866" cy="1280460"/>
                  <a:chOff x="1691680" y="4149080"/>
                  <a:chExt cx="1728192" cy="1584176"/>
                </a:xfrm>
              </p:grpSpPr>
              <p:sp>
                <p:nvSpPr>
                  <p:cNvPr id="79" name="橢圓 78"/>
                  <p:cNvSpPr/>
                  <p:nvPr/>
                </p:nvSpPr>
                <p:spPr>
                  <a:xfrm>
                    <a:off x="1691680" y="4149080"/>
                    <a:ext cx="1728192" cy="158417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80" name="橢圓 79"/>
                  <p:cNvSpPr/>
                  <p:nvPr/>
                </p:nvSpPr>
                <p:spPr>
                  <a:xfrm>
                    <a:off x="1979712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1</a:t>
                    </a:r>
                    <a:endParaRPr lang="zh-TW" altLang="en-US" dirty="0"/>
                  </a:p>
                </p:txBody>
              </p:sp>
              <p:sp>
                <p:nvSpPr>
                  <p:cNvPr id="81" name="橢圓 80"/>
                  <p:cNvSpPr/>
                  <p:nvPr/>
                </p:nvSpPr>
                <p:spPr>
                  <a:xfrm>
                    <a:off x="2627784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1</a:t>
                    </a:r>
                    <a:endParaRPr lang="zh-TW" altLang="en-US" dirty="0"/>
                  </a:p>
                </p:txBody>
              </p:sp>
              <p:sp>
                <p:nvSpPr>
                  <p:cNvPr id="82" name="橢圓 81"/>
                  <p:cNvSpPr/>
                  <p:nvPr/>
                </p:nvSpPr>
                <p:spPr>
                  <a:xfrm>
                    <a:off x="1979712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1</a:t>
                    </a:r>
                    <a:endParaRPr lang="zh-TW" altLang="en-US" dirty="0"/>
                  </a:p>
                </p:txBody>
              </p:sp>
              <p:sp>
                <p:nvSpPr>
                  <p:cNvPr id="83" name="橢圓 82"/>
                  <p:cNvSpPr/>
                  <p:nvPr/>
                </p:nvSpPr>
                <p:spPr>
                  <a:xfrm>
                    <a:off x="2627784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1</a:t>
                    </a:r>
                    <a:endParaRPr lang="zh-TW" altLang="en-US" dirty="0"/>
                  </a:p>
                </p:txBody>
              </p:sp>
            </p:grpSp>
            <p:grpSp>
              <p:nvGrpSpPr>
                <p:cNvPr id="59" name="群組 169"/>
                <p:cNvGrpSpPr/>
                <p:nvPr/>
              </p:nvGrpSpPr>
              <p:grpSpPr>
                <a:xfrm>
                  <a:off x="3056404" y="2760757"/>
                  <a:ext cx="1396866" cy="1280460"/>
                  <a:chOff x="1663399" y="4149080"/>
                  <a:chExt cx="1728192" cy="1584176"/>
                </a:xfrm>
              </p:grpSpPr>
              <p:sp>
                <p:nvSpPr>
                  <p:cNvPr id="74" name="橢圓 73"/>
                  <p:cNvSpPr/>
                  <p:nvPr/>
                </p:nvSpPr>
                <p:spPr>
                  <a:xfrm>
                    <a:off x="1663399" y="4149080"/>
                    <a:ext cx="1728192" cy="158417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75" name="橢圓 74"/>
                  <p:cNvSpPr/>
                  <p:nvPr/>
                </p:nvSpPr>
                <p:spPr>
                  <a:xfrm>
                    <a:off x="1979712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2</a:t>
                    </a:r>
                    <a:endParaRPr lang="zh-TW" altLang="en-US" dirty="0"/>
                  </a:p>
                </p:txBody>
              </p:sp>
              <p:sp>
                <p:nvSpPr>
                  <p:cNvPr id="76" name="橢圓 75"/>
                  <p:cNvSpPr/>
                  <p:nvPr/>
                </p:nvSpPr>
                <p:spPr>
                  <a:xfrm>
                    <a:off x="2627784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2</a:t>
                    </a:r>
                    <a:endParaRPr lang="zh-TW" altLang="en-US" dirty="0"/>
                  </a:p>
                </p:txBody>
              </p:sp>
              <p:sp>
                <p:nvSpPr>
                  <p:cNvPr id="77" name="橢圓 76"/>
                  <p:cNvSpPr/>
                  <p:nvPr/>
                </p:nvSpPr>
                <p:spPr>
                  <a:xfrm>
                    <a:off x="1979712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2</a:t>
                    </a:r>
                    <a:endParaRPr lang="zh-TW" altLang="en-US" dirty="0"/>
                  </a:p>
                </p:txBody>
              </p:sp>
              <p:sp>
                <p:nvSpPr>
                  <p:cNvPr id="78" name="橢圓 77"/>
                  <p:cNvSpPr/>
                  <p:nvPr/>
                </p:nvSpPr>
                <p:spPr>
                  <a:xfrm>
                    <a:off x="2627784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2</a:t>
                    </a:r>
                    <a:endParaRPr lang="zh-TW" altLang="en-US" dirty="0"/>
                  </a:p>
                </p:txBody>
              </p:sp>
            </p:grpSp>
            <p:grpSp>
              <p:nvGrpSpPr>
                <p:cNvPr id="60" name="群組 169"/>
                <p:cNvGrpSpPr/>
                <p:nvPr/>
              </p:nvGrpSpPr>
              <p:grpSpPr>
                <a:xfrm>
                  <a:off x="4710121" y="2752956"/>
                  <a:ext cx="1396866" cy="1280460"/>
                  <a:chOff x="1691680" y="4149080"/>
                  <a:chExt cx="1728192" cy="1584176"/>
                </a:xfrm>
              </p:grpSpPr>
              <p:sp>
                <p:nvSpPr>
                  <p:cNvPr id="68" name="橢圓 67"/>
                  <p:cNvSpPr/>
                  <p:nvPr/>
                </p:nvSpPr>
                <p:spPr>
                  <a:xfrm>
                    <a:off x="1691680" y="4149080"/>
                    <a:ext cx="1728192" cy="158417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70" name="橢圓 69"/>
                  <p:cNvSpPr/>
                  <p:nvPr/>
                </p:nvSpPr>
                <p:spPr>
                  <a:xfrm>
                    <a:off x="1979712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3</a:t>
                    </a:r>
                    <a:endParaRPr lang="zh-TW" altLang="en-US" dirty="0"/>
                  </a:p>
                </p:txBody>
              </p:sp>
              <p:sp>
                <p:nvSpPr>
                  <p:cNvPr id="71" name="橢圓 70"/>
                  <p:cNvSpPr/>
                  <p:nvPr/>
                </p:nvSpPr>
                <p:spPr>
                  <a:xfrm>
                    <a:off x="2627784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3</a:t>
                    </a:r>
                    <a:endParaRPr lang="zh-TW" altLang="en-US" dirty="0"/>
                  </a:p>
                </p:txBody>
              </p:sp>
              <p:sp>
                <p:nvSpPr>
                  <p:cNvPr id="72" name="橢圓 71"/>
                  <p:cNvSpPr/>
                  <p:nvPr/>
                </p:nvSpPr>
                <p:spPr>
                  <a:xfrm>
                    <a:off x="1979712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3</a:t>
                    </a:r>
                    <a:endParaRPr lang="zh-TW" altLang="en-US" dirty="0"/>
                  </a:p>
                </p:txBody>
              </p:sp>
              <p:sp>
                <p:nvSpPr>
                  <p:cNvPr id="73" name="橢圓 72"/>
                  <p:cNvSpPr/>
                  <p:nvPr/>
                </p:nvSpPr>
                <p:spPr>
                  <a:xfrm>
                    <a:off x="2627784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3</a:t>
                    </a:r>
                    <a:endParaRPr lang="zh-TW" altLang="en-US" dirty="0"/>
                  </a:p>
                </p:txBody>
              </p:sp>
            </p:grpSp>
            <p:grpSp>
              <p:nvGrpSpPr>
                <p:cNvPr id="61" name="群組 169"/>
                <p:cNvGrpSpPr/>
                <p:nvPr/>
              </p:nvGrpSpPr>
              <p:grpSpPr>
                <a:xfrm>
                  <a:off x="6329509" y="2750778"/>
                  <a:ext cx="1396866" cy="1280460"/>
                  <a:chOff x="1691680" y="4149080"/>
                  <a:chExt cx="1728192" cy="1584176"/>
                </a:xfrm>
              </p:grpSpPr>
              <p:sp>
                <p:nvSpPr>
                  <p:cNvPr id="63" name="橢圓 62"/>
                  <p:cNvSpPr/>
                  <p:nvPr/>
                </p:nvSpPr>
                <p:spPr>
                  <a:xfrm>
                    <a:off x="1691680" y="4149080"/>
                    <a:ext cx="1728192" cy="1584176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64" name="橢圓 63"/>
                  <p:cNvSpPr/>
                  <p:nvPr/>
                </p:nvSpPr>
                <p:spPr>
                  <a:xfrm>
                    <a:off x="1979712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4</a:t>
                    </a:r>
                    <a:endParaRPr lang="zh-TW" altLang="en-US" dirty="0"/>
                  </a:p>
                </p:txBody>
              </p:sp>
              <p:sp>
                <p:nvSpPr>
                  <p:cNvPr id="65" name="橢圓 64"/>
                  <p:cNvSpPr/>
                  <p:nvPr/>
                </p:nvSpPr>
                <p:spPr>
                  <a:xfrm>
                    <a:off x="2627784" y="4437112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4</a:t>
                    </a:r>
                    <a:endParaRPr lang="zh-TW" altLang="en-US" dirty="0"/>
                  </a:p>
                </p:txBody>
              </p:sp>
              <p:sp>
                <p:nvSpPr>
                  <p:cNvPr id="66" name="橢圓 65"/>
                  <p:cNvSpPr/>
                  <p:nvPr/>
                </p:nvSpPr>
                <p:spPr>
                  <a:xfrm>
                    <a:off x="1979712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/>
                      <a:t>4</a:t>
                    </a:r>
                    <a:endParaRPr lang="zh-TW" altLang="en-US" dirty="0"/>
                  </a:p>
                </p:txBody>
              </p:sp>
              <p:sp>
                <p:nvSpPr>
                  <p:cNvPr id="67" name="橢圓 66"/>
                  <p:cNvSpPr/>
                  <p:nvPr/>
                </p:nvSpPr>
                <p:spPr>
                  <a:xfrm>
                    <a:off x="2627784" y="5013176"/>
                    <a:ext cx="504056" cy="504056"/>
                  </a:xfrm>
                  <a:prstGeom prst="ellipse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dirty="0" smtClean="0"/>
                      <a:t>4</a:t>
                    </a:r>
                    <a:endParaRPr lang="zh-TW" altLang="en-US" dirty="0"/>
                  </a:p>
                </p:txBody>
              </p:sp>
            </p:grpSp>
            <p:sp>
              <p:nvSpPr>
                <p:cNvPr id="62" name="文字方塊 61"/>
                <p:cNvSpPr txBox="1"/>
                <p:nvPr/>
              </p:nvSpPr>
              <p:spPr>
                <a:xfrm>
                  <a:off x="947836" y="2774430"/>
                  <a:ext cx="320115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000" dirty="0" smtClean="0">
                      <a:latin typeface="華康儷中黑" pitchFamily="49" charset="-120"/>
                      <a:ea typeface="華康儷中黑" pitchFamily="49" charset="-120"/>
                    </a:rPr>
                    <a:t>專</a:t>
                  </a:r>
                  <a:r>
                    <a:rPr lang="zh-TW" altLang="en-US" sz="2000" dirty="0">
                      <a:latin typeface="華康儷中黑" pitchFamily="49" charset="-120"/>
                      <a:ea typeface="華康儷中黑" pitchFamily="49" charset="-120"/>
                    </a:rPr>
                    <a:t>家</a:t>
                  </a:r>
                  <a:r>
                    <a:rPr lang="zh-TW" altLang="en-US" sz="2000" dirty="0" smtClean="0">
                      <a:latin typeface="華康儷中黑" pitchFamily="49" charset="-120"/>
                      <a:ea typeface="華康儷中黑" pitchFamily="49" charset="-120"/>
                    </a:rPr>
                    <a:t>小組</a:t>
                  </a:r>
                  <a:endParaRPr lang="zh-TW" altLang="en-US" sz="2000" dirty="0">
                    <a:latin typeface="華康儷中黑" pitchFamily="49" charset="-120"/>
                    <a:ea typeface="華康儷中黑" pitchFamily="49" charset="-120"/>
                  </a:endParaRPr>
                </a:p>
              </p:txBody>
            </p:sp>
          </p:grpSp>
        </p:grpSp>
      </p:grpSp>
      <p:grpSp>
        <p:nvGrpSpPr>
          <p:cNvPr id="104" name="群組 103"/>
          <p:cNvGrpSpPr/>
          <p:nvPr/>
        </p:nvGrpSpPr>
        <p:grpSpPr>
          <a:xfrm>
            <a:off x="2893444" y="2398568"/>
            <a:ext cx="5356492" cy="2959846"/>
            <a:chOff x="2893444" y="2249300"/>
            <a:chExt cx="5356492" cy="2959846"/>
          </a:xfrm>
        </p:grpSpPr>
        <p:sp>
          <p:nvSpPr>
            <p:cNvPr id="14" name="弧形 13"/>
            <p:cNvSpPr/>
            <p:nvPr/>
          </p:nvSpPr>
          <p:spPr>
            <a:xfrm rot="12580540">
              <a:off x="2893444" y="2936187"/>
              <a:ext cx="1606167" cy="2272959"/>
            </a:xfrm>
            <a:prstGeom prst="arc">
              <a:avLst>
                <a:gd name="adj1" fmla="val 16617085"/>
                <a:gd name="adj2" fmla="val 21160711"/>
              </a:avLst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弧形 85"/>
            <p:cNvSpPr/>
            <p:nvPr/>
          </p:nvSpPr>
          <p:spPr>
            <a:xfrm rot="11209830">
              <a:off x="3202642" y="2249300"/>
              <a:ext cx="2993108" cy="2586670"/>
            </a:xfrm>
            <a:prstGeom prst="arc">
              <a:avLst>
                <a:gd name="adj1" fmla="val 15888940"/>
                <a:gd name="adj2" fmla="val 0"/>
              </a:avLst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弧形 108"/>
            <p:cNvSpPr/>
            <p:nvPr/>
          </p:nvSpPr>
          <p:spPr>
            <a:xfrm rot="11834757">
              <a:off x="2946952" y="3496331"/>
              <a:ext cx="5302984" cy="919017"/>
            </a:xfrm>
            <a:prstGeom prst="arc">
              <a:avLst>
                <a:gd name="adj1" fmla="val 11078614"/>
                <a:gd name="adj2" fmla="val 20913489"/>
              </a:avLst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1" name="直線單箭頭接點 110"/>
            <p:cNvCxnSpPr/>
            <p:nvPr/>
          </p:nvCxnSpPr>
          <p:spPr>
            <a:xfrm>
              <a:off x="3797857" y="3386652"/>
              <a:ext cx="2439553" cy="159800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87" name="流程圖: 替代處理程序 86"/>
          <p:cNvSpPr/>
          <p:nvPr/>
        </p:nvSpPr>
        <p:spPr>
          <a:xfrm>
            <a:off x="1921445" y="1098371"/>
            <a:ext cx="1861463" cy="527804"/>
          </a:xfrm>
          <a:prstGeom prst="flowChartAlternateProcess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探究學習</a:t>
            </a:r>
            <a:endParaRPr lang="en-US" altLang="zh-TW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67235" y="1857007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</a:p>
        </p:txBody>
      </p:sp>
      <p:sp>
        <p:nvSpPr>
          <p:cNvPr id="89" name="標題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600" smtClean="0"/>
              <a:t>一宗化萬法～靈活運用</a:t>
            </a:r>
            <a:r>
              <a:rPr lang="zh-TW" altLang="en-US" sz="2800" smtClean="0"/>
              <a:t>「</a:t>
            </a:r>
            <a:r>
              <a:rPr lang="zh-TW" altLang="en-US" sz="3600" smtClean="0"/>
              <a:t>分組合作學習</a:t>
            </a:r>
            <a:r>
              <a:rPr lang="zh-TW" altLang="en-US" sz="2400" smtClean="0"/>
              <a:t>」</a:t>
            </a:r>
            <a:r>
              <a:rPr lang="zh-TW" altLang="en-US" sz="3600" smtClean="0"/>
              <a:t>要素</a:t>
            </a:r>
            <a:endParaRPr lang="zh-TW" altLang="en-US" sz="3600" dirty="0"/>
          </a:p>
        </p:txBody>
      </p:sp>
      <p:sp>
        <p:nvSpPr>
          <p:cNvPr id="85" name="文字方塊 84"/>
          <p:cNvSpPr txBox="1"/>
          <p:nvPr/>
        </p:nvSpPr>
        <p:spPr>
          <a:xfrm>
            <a:off x="71292" y="1072301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目的：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81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各主題私房分享</a:t>
            </a:r>
            <a:endParaRPr lang="zh-TW" altLang="en-US" dirty="0">
              <a:latin typeface="Times New Roman" pitchFamily="18" charset="0"/>
              <a:ea typeface="華康正顏楷體W5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980728"/>
            <a:ext cx="8748464" cy="5668380"/>
          </a:xfrm>
        </p:spPr>
        <p:txBody>
          <a:bodyPr>
            <a:normAutofit/>
          </a:bodyPr>
          <a:lstStyle/>
          <a:p>
            <a:pPr marL="293688" lvl="0" indent="-293688">
              <a:lnSpc>
                <a:spcPts val="29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一宗化萬法、萬法歸宗</a:t>
            </a:r>
            <a:r>
              <a:rPr lang="en-US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~</a:t>
            </a: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合作學習策略的變與不變</a:t>
            </a:r>
          </a:p>
          <a:p>
            <a:pPr marL="534988" lvl="0" indent="-261938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  <a:tabLst>
                <a:tab pos="715963" algn="l"/>
              </a:tabLst>
            </a:pPr>
            <a:r>
              <a:rPr lang="zh-TW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我還有哪些有效的合作學習策略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2800" dirty="0">
                <a:solidFill>
                  <a:srgbClr val="FF0000"/>
                </a:solidFill>
              </a:rPr>
              <a:t>或構想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</a:rPr>
              <a:t>?</a:t>
            </a:r>
            <a:endParaRPr lang="zh-TW" altLang="zh-TW" sz="2800" dirty="0" smtClean="0">
              <a:solidFill>
                <a:srgbClr val="FF0000"/>
              </a:solidFill>
            </a:endParaRPr>
          </a:p>
          <a:p>
            <a:pPr marL="293688" lvl="0" indent="-293688">
              <a:lnSpc>
                <a:spcPts val="2900"/>
              </a:lnSpc>
              <a:spcBef>
                <a:spcPts val="1200"/>
              </a:spcBef>
              <a:buFont typeface="+mj-lt"/>
              <a:buAutoNum type="arabicPeriod" startAt="2"/>
            </a:pPr>
            <a:r>
              <a:rPr lang="zh-TW" altLang="en-US" sz="2800" dirty="0"/>
              <a:t>扎</a:t>
            </a: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穩馬步功～有效引導課前預習與合作技巧</a:t>
            </a:r>
          </a:p>
          <a:p>
            <a:pPr marL="534988" indent="-261938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我還有哪些有效的課前預習作法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zh-TW" sz="2800" dirty="0">
                <a:solidFill>
                  <a:srgbClr val="FF0000"/>
                </a:solidFill>
              </a:rPr>
              <a:t>或構想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r>
              <a:rPr lang="en-US" altLang="zh-TW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</a:rPr>
              <a:t>?</a:t>
            </a:r>
          </a:p>
          <a:p>
            <a:pPr marL="534988" indent="-261938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我還有哪些有效教導合作技巧的策略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zh-TW" sz="2800" dirty="0">
                <a:solidFill>
                  <a:srgbClr val="FF0000"/>
                </a:solidFill>
              </a:rPr>
              <a:t>或構想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  <a:r>
              <a:rPr lang="zh-TW" altLang="zh-TW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zh-TW" sz="2800" dirty="0" smtClean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93688" lvl="0" indent="-293688">
              <a:lnSpc>
                <a:spcPts val="2900"/>
              </a:lnSpc>
              <a:spcBef>
                <a:spcPts val="1200"/>
              </a:spcBef>
              <a:buFont typeface="+mj-lt"/>
              <a:buAutoNum type="arabicPeriod" startAt="3"/>
            </a:pP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課堂教學的葵花寶典～合作學習的實施訣竅</a:t>
            </a:r>
          </a:p>
          <a:p>
            <a:pPr marL="534988" lvl="0" indent="-261938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我還有哪些合作學習的實施訣竅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zh-TW" sz="2800" dirty="0">
                <a:solidFill>
                  <a:srgbClr val="FF0000"/>
                </a:solidFill>
              </a:rPr>
              <a:t>或構想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  <a:r>
              <a:rPr lang="zh-TW" altLang="zh-TW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zh-TW" sz="2800" dirty="0" smtClean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93688" lvl="0" indent="-293688">
              <a:lnSpc>
                <a:spcPts val="2900"/>
              </a:lnSpc>
              <a:spcBef>
                <a:spcPts val="1200"/>
              </a:spcBef>
              <a:buFont typeface="+mj-lt"/>
              <a:buAutoNum type="arabicPeriod" startAt="4"/>
            </a:pP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武功測試～善用多元學習評量</a:t>
            </a:r>
          </a:p>
          <a:p>
            <a:pPr marL="534988" lvl="0" indent="-261938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我還有哪些評量和獎勵的作法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zh-TW" sz="2800" dirty="0">
                <a:solidFill>
                  <a:srgbClr val="FF0000"/>
                </a:solidFill>
              </a:rPr>
              <a:t>或構想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  <a:r>
              <a:rPr lang="zh-TW" altLang="zh-TW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zh-TW" sz="2800" dirty="0" smtClean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93688" lvl="0" indent="-293688">
              <a:lnSpc>
                <a:spcPts val="2900"/>
              </a:lnSpc>
              <a:spcBef>
                <a:spcPts val="1200"/>
              </a:spcBef>
              <a:buFont typeface="+mj-lt"/>
              <a:buAutoNum type="arabicPeriod" startAt="5"/>
            </a:pPr>
            <a:r>
              <a:rPr lang="zh-TW" altLang="zh-TW" sz="28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降龍十八掌～以分組合作學習實踐差異化教學</a:t>
            </a:r>
          </a:p>
          <a:p>
            <a:pPr marL="534988" indent="-261938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我還有哪些以分組合作學習實踐差異化教學的有效作法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zh-TW" sz="2800" dirty="0">
                <a:solidFill>
                  <a:srgbClr val="FF0000"/>
                </a:solidFill>
              </a:rPr>
              <a:t>或構想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  <a:r>
              <a:rPr lang="zh-TW" altLang="zh-TW" sz="2800" dirty="0">
                <a:solidFill>
                  <a:srgbClr val="FF0000"/>
                </a:solidFill>
              </a:rPr>
              <a:t> </a:t>
            </a:r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200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13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802060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600" dirty="0" smtClean="0"/>
              <a:t>以分組合作學習實踐差異化教學</a:t>
            </a:r>
            <a:r>
              <a:rPr lang="zh-TW" altLang="en-US" sz="2400" dirty="0" smtClean="0"/>
              <a:t>、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3600" dirty="0" smtClean="0"/>
              <a:t>混齡</a:t>
            </a:r>
            <a:r>
              <a:rPr lang="zh-TW" altLang="en-US" sz="3600" dirty="0"/>
              <a:t>教學</a:t>
            </a:r>
            <a:r>
              <a:rPr lang="zh-TW" altLang="en-US" sz="2400" dirty="0" smtClean="0"/>
              <a:t>、</a:t>
            </a:r>
            <a:r>
              <a:rPr lang="zh-TW" altLang="en-US" sz="3600" dirty="0" smtClean="0"/>
              <a:t>補救教學</a:t>
            </a:r>
            <a:endParaRPr lang="zh-TW" altLang="en-US" sz="3600" dirty="0"/>
          </a:p>
        </p:txBody>
      </p:sp>
      <p:sp>
        <p:nvSpPr>
          <p:cNvPr id="13" name="向右箭號 12"/>
          <p:cNvSpPr/>
          <p:nvPr/>
        </p:nvSpPr>
        <p:spPr>
          <a:xfrm>
            <a:off x="1667600" y="283568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9" name="群組 38"/>
          <p:cNvGrpSpPr/>
          <p:nvPr/>
        </p:nvGrpSpPr>
        <p:grpSpPr>
          <a:xfrm>
            <a:off x="5035044" y="2339955"/>
            <a:ext cx="1440000" cy="1440000"/>
            <a:chOff x="827584" y="1412776"/>
            <a:chExt cx="1440000" cy="1440000"/>
          </a:xfrm>
          <a:solidFill>
            <a:srgbClr val="00B050"/>
          </a:solidFill>
        </p:grpSpPr>
        <p:sp>
          <p:nvSpPr>
            <p:cNvPr id="40" name="橢圓 39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1151540" y="1594425"/>
              <a:ext cx="79208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7555164" y="2331708"/>
            <a:ext cx="1440000" cy="1440000"/>
            <a:chOff x="827584" y="1412776"/>
            <a:chExt cx="1440000" cy="1440000"/>
          </a:xfrm>
        </p:grpSpPr>
        <p:sp>
          <p:nvSpPr>
            <p:cNvPr id="43" name="橢圓 4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953490" y="1594425"/>
              <a:ext cx="1188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表揚</a:t>
              </a:r>
              <a:endPara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55592" y="2339955"/>
            <a:ext cx="1440000" cy="1440000"/>
            <a:chOff x="827584" y="1412776"/>
            <a:chExt cx="1440000" cy="1440000"/>
          </a:xfrm>
        </p:grpSpPr>
        <p:sp>
          <p:nvSpPr>
            <p:cNvPr id="53" name="橢圓 5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927168" y="1594167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講述</a:t>
              </a:r>
              <a:endPara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2586612" y="2325638"/>
            <a:ext cx="1440000" cy="1440000"/>
            <a:chOff x="827584" y="1412776"/>
            <a:chExt cx="1440000" cy="1440000"/>
          </a:xfrm>
        </p:grpSpPr>
        <p:sp>
          <p:nvSpPr>
            <p:cNvPr id="63" name="橢圓 6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1034517" y="1594167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向右箭號 28"/>
          <p:cNvSpPr/>
          <p:nvPr/>
        </p:nvSpPr>
        <p:spPr>
          <a:xfrm>
            <a:off x="4231725" y="283568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向右箭號 29"/>
          <p:cNvSpPr/>
          <p:nvPr/>
        </p:nvSpPr>
        <p:spPr>
          <a:xfrm>
            <a:off x="6877984" y="2829614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21</a:t>
            </a:fld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2317841" y="2097402"/>
            <a:ext cx="4480294" cy="2559143"/>
            <a:chOff x="2298791" y="2247520"/>
            <a:chExt cx="4480294" cy="2559143"/>
          </a:xfrm>
        </p:grpSpPr>
        <p:sp>
          <p:nvSpPr>
            <p:cNvPr id="23" name="矩形 22"/>
            <p:cNvSpPr/>
            <p:nvPr/>
          </p:nvSpPr>
          <p:spPr>
            <a:xfrm>
              <a:off x="2324670" y="2247520"/>
              <a:ext cx="4419356" cy="2559143"/>
            </a:xfrm>
            <a:prstGeom prst="rect">
              <a:avLst/>
            </a:prstGeom>
            <a:noFill/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2298791" y="3939490"/>
              <a:ext cx="44802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0000"/>
                </a:buClr>
                <a:buSzPct val="80000"/>
              </a:pPr>
              <a:r>
                <a:rPr lang="zh-TW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分組方式、學習內容</a:t>
              </a:r>
              <a:r>
                <a:rPr lang="zh-TW" alt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、評量方式三個元素做變化</a:t>
              </a:r>
              <a:endPara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2324670" y="2259732"/>
              <a:ext cx="4419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0000"/>
                </a:buClr>
                <a:buSzPct val="80000"/>
              </a:pPr>
              <a:r>
                <a:rPr lang="zh-TW" alt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因材施教</a:t>
              </a:r>
              <a:endParaRPr lang="en-US" altLang="zh-TW" sz="2800" dirty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7235" y="1869207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</a:p>
        </p:txBody>
      </p:sp>
      <p:sp>
        <p:nvSpPr>
          <p:cNvPr id="28" name="標題 1"/>
          <p:cNvSpPr txBox="1">
            <a:spLocks/>
          </p:cNvSpPr>
          <p:nvPr/>
        </p:nvSpPr>
        <p:spPr>
          <a:xfrm>
            <a:off x="14124" y="-99392"/>
            <a:ext cx="91108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defRPr>
            </a:lvl1pPr>
          </a:lstStyle>
          <a:p>
            <a:r>
              <a:rPr lang="zh-TW" altLang="en-US" sz="4000" dirty="0" smtClean="0">
                <a:solidFill>
                  <a:srgbClr val="FF0000"/>
                </a:solidFill>
              </a:rPr>
              <a:t>一宗化萬法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1991274" y="5104234"/>
            <a:ext cx="5171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52475" indent="-295275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直接教導</a:t>
            </a:r>
            <a:r>
              <a:rPr lang="zh-TW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學習策略</a:t>
            </a:r>
            <a:endParaRPr lang="en-US" altLang="zh-TW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52475" indent="-295275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小組同儕教導</a:t>
            </a:r>
            <a:endParaRPr lang="en-US" altLang="zh-TW" sz="2400" b="1" dirty="0">
              <a:solidFill>
                <a:srgbClr val="0000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752475" indent="-295275"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更多</a:t>
            </a:r>
            <a:r>
              <a:rPr lang="zh-TW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練習與精熟時間</a:t>
            </a:r>
            <a:endParaRPr lang="en-US" altLang="zh-TW" sz="2400" b="1" dirty="0">
              <a:solidFill>
                <a:srgbClr val="0000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1919476" y="4725144"/>
            <a:ext cx="5171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SzPct val="80000"/>
            </a:pPr>
            <a:r>
              <a:rPr lang="zh-TW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學習弱勢學生需要提供更多的鷹架</a:t>
            </a:r>
            <a:r>
              <a:rPr lang="zh-TW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：</a:t>
            </a:r>
            <a:endParaRPr lang="en-US" altLang="zh-TW" sz="2400" dirty="0" smtClean="0">
              <a:solidFill>
                <a:srgbClr val="0000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7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圓角矩形 33"/>
          <p:cNvSpPr/>
          <p:nvPr/>
        </p:nvSpPr>
        <p:spPr>
          <a:xfrm>
            <a:off x="0" y="5877272"/>
            <a:ext cx="9152827" cy="980728"/>
          </a:xfrm>
          <a:prstGeom prst="roundRect">
            <a:avLst>
              <a:gd name="adj" fmla="val 91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buClr>
                <a:srgbClr val="FF0000"/>
              </a:buClr>
              <a:buSzPct val="80000"/>
            </a:pPr>
            <a:r>
              <a:rPr lang="zh-TW" altLang="en-US" sz="4400" dirty="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萬法歸</a:t>
            </a:r>
            <a:r>
              <a:rPr lang="zh-TW" altLang="en-US" sz="4400" u="sng" dirty="0" smtClean="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宗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～那麼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，</a:t>
            </a:r>
            <a:r>
              <a:rPr lang="zh-TW" altLang="en-US" sz="4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共同</a:t>
            </a:r>
            <a:r>
              <a:rPr lang="zh-TW" altLang="en-US" sz="4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元素是什麼？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515672" y="-27384"/>
            <a:ext cx="6368696" cy="5877272"/>
            <a:chOff x="1009062" y="-27384"/>
            <a:chExt cx="6916862" cy="6840720"/>
          </a:xfrm>
        </p:grpSpPr>
        <p:grpSp>
          <p:nvGrpSpPr>
            <p:cNvPr id="7" name="群組 6"/>
            <p:cNvGrpSpPr/>
            <p:nvPr/>
          </p:nvGrpSpPr>
          <p:grpSpPr>
            <a:xfrm>
              <a:off x="1009062" y="-27384"/>
              <a:ext cx="6844854" cy="6840720"/>
              <a:chOff x="1009062" y="-27384"/>
              <a:chExt cx="6844854" cy="684072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009062" y="-26664"/>
                <a:ext cx="6840000" cy="6840000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圓形圖 37"/>
              <p:cNvSpPr/>
              <p:nvPr/>
            </p:nvSpPr>
            <p:spPr>
              <a:xfrm>
                <a:off x="1013916" y="-27384"/>
                <a:ext cx="6840000" cy="6840000"/>
              </a:xfrm>
              <a:prstGeom prst="pie">
                <a:avLst>
                  <a:gd name="adj1" fmla="val 19802272"/>
                  <a:gd name="adj2" fmla="val 12578273"/>
                </a:avLst>
              </a:prstGeom>
              <a:solidFill>
                <a:srgbClr val="FCE0C8"/>
              </a:solidFill>
              <a:ln/>
              <a:effectLst>
                <a:outerShdw blurRad="40000" dist="20000" dir="798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圓形圖 38"/>
              <p:cNvSpPr/>
              <p:nvPr/>
            </p:nvSpPr>
            <p:spPr>
              <a:xfrm>
                <a:off x="1009062" y="-27384"/>
                <a:ext cx="6840000" cy="6840000"/>
              </a:xfrm>
              <a:prstGeom prst="pie">
                <a:avLst>
                  <a:gd name="adj1" fmla="val 7221297"/>
                  <a:gd name="adj2" fmla="val 12578273"/>
                </a:avLst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5292080" y="1054477"/>
              <a:ext cx="2376264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相互教學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Reciprocal</a:t>
              </a:r>
              <a:r>
                <a:rPr lang="zh-TW" altLang="en-US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T</a:t>
              </a:r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eaching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777162" y="260648"/>
              <a:ext cx="2739054" cy="969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學生小組</a:t>
              </a:r>
              <a:r>
                <a:rPr lang="zh-TW" altLang="en-US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成就</a:t>
              </a:r>
              <a:endParaRPr lang="en-US" altLang="zh-TW" dirty="0" smtClean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zh-TW" altLang="en-US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區分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STAD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56533" y="1342509"/>
              <a:ext cx="1891331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拼圖</a:t>
              </a:r>
              <a:r>
                <a:rPr lang="zh-TW" altLang="en-US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法第二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式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Jigsaw-II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483767" y="376207"/>
              <a:ext cx="1797449" cy="868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認知學徒制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Cognitive </a:t>
              </a:r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Apprenticeship</a:t>
              </a:r>
              <a:endParaRPr lang="en-US" altLang="zh-TW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533437" y="5553216"/>
              <a:ext cx="2745432" cy="969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</a:t>
              </a:r>
              <a:r>
                <a:rPr lang="zh-TW" altLang="en-US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共同體</a:t>
              </a:r>
              <a:endPara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(</a:t>
              </a:r>
              <a:r>
                <a:rPr lang="zh-TW" altLang="en-US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學習社群</a:t>
              </a:r>
              <a:r>
                <a:rPr lang="en-US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)</a:t>
              </a:r>
            </a:p>
            <a:p>
              <a:pPr algn="ctr"/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Learning Community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186082" y="2240848"/>
              <a:ext cx="1667834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共同學習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zh-TW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Learning Together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462464" y="3464984"/>
              <a:ext cx="1463460" cy="868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團體</a:t>
              </a:r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探究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Group </a:t>
              </a:r>
              <a:r>
                <a:rPr lang="zh-TW" altLang="en-US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endParaRPr lang="en-US" altLang="zh-TW" sz="1400" dirty="0" smtClean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I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nvestigation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94689" y="5697232"/>
              <a:ext cx="1042803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拼圖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J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igsaw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693676" y="4712927"/>
              <a:ext cx="1584176" cy="1169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問題</a:t>
              </a:r>
              <a:r>
                <a:rPr lang="zh-TW" altLang="zh-TW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本位</a:t>
              </a:r>
              <a:endPara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zh-TW" altLang="zh-TW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Problem-based</a:t>
              </a:r>
              <a:r>
                <a:rPr lang="zh-TW" altLang="en-US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</a:t>
              </a:r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earning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115616" y="3718773"/>
              <a:ext cx="1224136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六六討論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Phillips-66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31412" y="2384864"/>
              <a:ext cx="1493912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配對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Paired</a:t>
              </a:r>
              <a:r>
                <a:rPr lang="zh-TW" altLang="en-US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earning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99447" y="4912132"/>
              <a:ext cx="1604401" cy="66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腦力激盪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6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Brainstorming</a:t>
              </a:r>
              <a:endParaRPr lang="zh-TW" altLang="en-US" sz="16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2147916" y="1233336"/>
              <a:ext cx="4572000" cy="5093007"/>
              <a:chOff x="2147916" y="1233336"/>
              <a:chExt cx="4572000" cy="5093007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2264795" y="1233336"/>
                <a:ext cx="4320000" cy="4320000"/>
                <a:chOff x="2051720" y="1053216"/>
                <a:chExt cx="4320000" cy="4320000"/>
              </a:xfrm>
            </p:grpSpPr>
            <p:sp>
              <p:nvSpPr>
                <p:cNvPr id="26" name="橢圓 25"/>
                <p:cNvSpPr/>
                <p:nvPr/>
              </p:nvSpPr>
              <p:spPr>
                <a:xfrm>
                  <a:off x="2051720" y="1053216"/>
                  <a:ext cx="4320000" cy="4320000"/>
                </a:xfrm>
                <a:prstGeom prst="ellipse">
                  <a:avLst/>
                </a:prstGeom>
                <a:solidFill>
                  <a:srgbClr val="FFFFFF">
                    <a:alpha val="38824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" name="橢圓 26"/>
                <p:cNvSpPr/>
                <p:nvPr/>
              </p:nvSpPr>
              <p:spPr>
                <a:xfrm>
                  <a:off x="2417380" y="1412776"/>
                  <a:ext cx="3594779" cy="3600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圓形圖 27"/>
                <p:cNvSpPr/>
                <p:nvPr/>
              </p:nvSpPr>
              <p:spPr>
                <a:xfrm>
                  <a:off x="2417381" y="1412815"/>
                  <a:ext cx="3594779" cy="3600000"/>
                </a:xfrm>
                <a:prstGeom prst="pie">
                  <a:avLst>
                    <a:gd name="adj1" fmla="val 19802272"/>
                    <a:gd name="adj2" fmla="val 12578273"/>
                  </a:avLst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" name="圓形圖 28"/>
                <p:cNvSpPr/>
                <p:nvPr/>
              </p:nvSpPr>
              <p:spPr>
                <a:xfrm>
                  <a:off x="2412687" y="1412776"/>
                  <a:ext cx="3594779" cy="3600000"/>
                </a:xfrm>
                <a:prstGeom prst="pie">
                  <a:avLst>
                    <a:gd name="adj1" fmla="val 7194983"/>
                    <a:gd name="adj2" fmla="val 12578273"/>
                  </a:avLst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3203848" y="1592696"/>
                  <a:ext cx="1864871" cy="7017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精</a:t>
                  </a: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熟學習</a:t>
                  </a:r>
                  <a:endParaRPr lang="en-US" altLang="zh-TW" sz="20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m</a:t>
                  </a:r>
                  <a:r>
                    <a:rPr lang="en-US" altLang="zh-TW" sz="16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astery </a:t>
                  </a: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l</a:t>
                  </a:r>
                  <a:r>
                    <a:rPr lang="en-US" altLang="zh-TW" sz="16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earning</a:t>
                  </a:r>
                  <a:endParaRPr lang="zh-TW" altLang="en-US" sz="16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4003283" y="3582587"/>
                  <a:ext cx="1900360" cy="7351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探究學習</a:t>
                  </a:r>
                  <a:endParaRPr lang="en-US" altLang="zh-TW" sz="20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en-US" altLang="zh-TW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inquiry learning</a:t>
                  </a:r>
                  <a:endParaRPr lang="zh-TW" altLang="en-US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2123728" y="2996952"/>
                  <a:ext cx="1867580" cy="9690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分享討論</a:t>
                  </a:r>
                  <a:endParaRPr lang="zh-TW" altLang="en-US" sz="20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sharing &amp; </a:t>
                  </a:r>
                </a:p>
                <a:p>
                  <a:pPr algn="ctr">
                    <a:defRPr/>
                  </a:pP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discussion</a:t>
                  </a:r>
                </a:p>
              </p:txBody>
            </p:sp>
            <p:sp>
              <p:nvSpPr>
                <p:cNvPr id="33" name="橢圓 32"/>
                <p:cNvSpPr/>
                <p:nvPr/>
              </p:nvSpPr>
              <p:spPr>
                <a:xfrm>
                  <a:off x="3728770" y="2727336"/>
                  <a:ext cx="972000" cy="972000"/>
                </a:xfrm>
                <a:prstGeom prst="ellipse">
                  <a:avLst/>
                </a:prstGeom>
                <a:solidFill>
                  <a:srgbClr val="FFFFFF">
                    <a:alpha val="4902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3545632" y="2814027"/>
                  <a:ext cx="1296144" cy="7685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華康正顏楷體W5" panose="03000509000000000000" pitchFamily="65" charset="-120"/>
                      <a:ea typeface="華康正顏楷體W5" panose="03000509000000000000" pitchFamily="65" charset="-120"/>
                      <a:cs typeface="Times New Roman" pitchFamily="18" charset="0"/>
                    </a:rPr>
                    <a:t>教學</a:t>
                  </a:r>
                  <a:endParaRPr lang="en-US" altLang="zh-TW" sz="2000" dirty="0" smtClean="0">
                    <a:solidFill>
                      <a:srgbClr val="6600CC"/>
                    </a:solidFill>
                    <a:latin typeface="華康正顏楷體W5" panose="03000509000000000000" pitchFamily="65" charset="-120"/>
                    <a:ea typeface="華康正顏楷體W5" panose="03000509000000000000" pitchFamily="65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華康正顏楷體W5" panose="03000509000000000000" pitchFamily="65" charset="-120"/>
                      <a:ea typeface="華康正顏楷體W5" panose="03000509000000000000" pitchFamily="65" charset="-120"/>
                      <a:cs typeface="Times New Roman" pitchFamily="18" charset="0"/>
                    </a:rPr>
                    <a:t>目的</a:t>
                  </a:r>
                  <a:endParaRPr lang="en-US" altLang="zh-TW" sz="2000" dirty="0">
                    <a:solidFill>
                      <a:srgbClr val="6600CC"/>
                    </a:solidFill>
                    <a:latin typeface="華康正顏楷體W5" panose="03000509000000000000" pitchFamily="65" charset="-120"/>
                    <a:ea typeface="華康正顏楷體W5" panose="03000509000000000000" pitchFamily="65" charset="-12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5" name="矩形 24"/>
              <p:cNvSpPr/>
              <p:nvPr/>
            </p:nvSpPr>
            <p:spPr>
              <a:xfrm>
                <a:off x="2147916" y="1474804"/>
                <a:ext cx="4572000" cy="4851539"/>
              </a:xfrm>
              <a:prstGeom prst="rect">
                <a:avLst/>
              </a:prstGeom>
            </p:spPr>
            <p:txBody>
              <a:bodyPr>
                <a:prstTxWarp prst="textArchUp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zh-TW" altLang="en-US" sz="2000" dirty="0" smtClean="0">
                    <a:latin typeface="華康正顏楷體W5" panose="03000509000000000000" pitchFamily="65" charset="-120"/>
                    <a:ea typeface="華康正顏楷體W5" panose="03000509000000000000" pitchFamily="65" charset="-120"/>
                    <a:cs typeface="Times New Roman" pitchFamily="18" charset="0"/>
                  </a:rPr>
                  <a:t>教  學  策  略</a:t>
                </a:r>
                <a:endParaRPr lang="en-US" altLang="zh-TW" sz="2000" dirty="0">
                  <a:latin typeface="華康正顏楷體W5" panose="03000509000000000000" pitchFamily="65" charset="-120"/>
                  <a:ea typeface="華康正顏楷體W5" panose="03000509000000000000" pitchFamily="65" charset="-120"/>
                  <a:cs typeface="Times New Roman" pitchFamily="18" charset="0"/>
                </a:endParaRPr>
              </a:p>
            </p:txBody>
          </p:sp>
        </p:grpSp>
        <p:sp>
          <p:nvSpPr>
            <p:cNvPr id="21" name="文字方塊 20"/>
            <p:cNvSpPr txBox="1"/>
            <p:nvPr/>
          </p:nvSpPr>
          <p:spPr>
            <a:xfrm>
              <a:off x="3015155" y="4180438"/>
              <a:ext cx="7620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TW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≧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750644" y="4484339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TW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r>
                <a:rPr lang="zh-TW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4074070" y="2483604"/>
              <a:ext cx="83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TW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&gt;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236296" y="6492875"/>
            <a:ext cx="2133600" cy="365125"/>
          </a:xfrm>
        </p:spPr>
        <p:txBody>
          <a:bodyPr/>
          <a:lstStyle/>
          <a:p>
            <a:fld id="{956450E4-26F8-443C-AAD7-BDAFFBE1EE37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7452320" y="427300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學思</a:t>
            </a:r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達</a:t>
            </a:r>
            <a:endParaRPr lang="en-US" altLang="zh-TW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翻轉</a:t>
            </a:r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教室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62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華康正顏楷體W5" panose="03000509000000000000" pitchFamily="65" charset="-120"/>
              </a:rPr>
              <a:t>實施合作</a:t>
            </a:r>
            <a:r>
              <a:rPr lang="zh-TW" altLang="en-US" sz="4400" dirty="0">
                <a:latin typeface="華康正顏楷體W5" panose="03000509000000000000" pitchFamily="65" charset="-120"/>
              </a:rPr>
              <a:t>學習</a:t>
            </a:r>
            <a:r>
              <a:rPr lang="zh-TW" altLang="en-US" sz="4400" dirty="0" smtClean="0">
                <a:latin typeface="華康正顏楷體W5" panose="03000509000000000000" pitchFamily="65" charset="-120"/>
              </a:rPr>
              <a:t>的備課重點</a:t>
            </a:r>
            <a:endParaRPr lang="zh-TW" altLang="en-US" sz="4400" dirty="0">
              <a:latin typeface="華康正顏楷體W5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7675" indent="-4476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分析教材、學生、教學目標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7675" indent="-4476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決定教師講述哪些？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7675" indent="-4476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決定小組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學習哪些？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7675" indent="-4476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決定學習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評量哪</a:t>
            </a:r>
            <a:r>
              <a:rPr lang="zh-TW" altLang="en-US" sz="36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些？如何獎勵？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7675" indent="-4476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組合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7675" indent="-447675">
              <a:spcBef>
                <a:spcPts val="1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需要社群共同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課、微型教學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共同觀課與省思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23</a:t>
            </a:fld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4769810" y="4054148"/>
            <a:ext cx="1067295" cy="1013504"/>
            <a:chOff x="1064841" y="1639652"/>
            <a:chExt cx="969451" cy="954265"/>
          </a:xfrm>
          <a:solidFill>
            <a:srgbClr val="00B050"/>
          </a:solidFill>
        </p:grpSpPr>
        <p:sp>
          <p:nvSpPr>
            <p:cNvPr id="8" name="橢圓 7"/>
            <p:cNvSpPr/>
            <p:nvPr/>
          </p:nvSpPr>
          <p:spPr>
            <a:xfrm>
              <a:off x="1138032" y="1639652"/>
              <a:ext cx="823071" cy="83794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064841" y="1644503"/>
              <a:ext cx="969451" cy="94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學習評量</a:t>
              </a:r>
              <a:endParaRPr lang="zh-TW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5733237" y="4100632"/>
            <a:ext cx="1155027" cy="857249"/>
            <a:chOff x="936189" y="1528196"/>
            <a:chExt cx="1188188" cy="979406"/>
          </a:xfrm>
        </p:grpSpPr>
        <p:sp>
          <p:nvSpPr>
            <p:cNvPr id="11" name="橢圓 10"/>
            <p:cNvSpPr/>
            <p:nvPr/>
          </p:nvSpPr>
          <p:spPr>
            <a:xfrm>
              <a:off x="1087123" y="1528196"/>
              <a:ext cx="881862" cy="9794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936189" y="1533729"/>
              <a:ext cx="1188188" cy="949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表揚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833777" y="4077072"/>
            <a:ext cx="1206202" cy="876300"/>
            <a:chOff x="927167" y="1579851"/>
            <a:chExt cx="1240832" cy="984754"/>
          </a:xfrm>
        </p:grpSpPr>
        <p:sp>
          <p:nvSpPr>
            <p:cNvPr id="14" name="橢圓 13"/>
            <p:cNvSpPr/>
            <p:nvPr/>
          </p:nvSpPr>
          <p:spPr>
            <a:xfrm>
              <a:off x="1074416" y="1579851"/>
              <a:ext cx="925698" cy="98475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927167" y="1594167"/>
              <a:ext cx="1240832" cy="949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講述</a:t>
              </a:r>
              <a:endPara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3843450" y="4076275"/>
            <a:ext cx="1071450" cy="843528"/>
            <a:chOff x="1005121" y="1594167"/>
            <a:chExt cx="1102211" cy="963730"/>
          </a:xfrm>
        </p:grpSpPr>
        <p:sp>
          <p:nvSpPr>
            <p:cNvPr id="17" name="橢圓 16"/>
            <p:cNvSpPr/>
            <p:nvPr/>
          </p:nvSpPr>
          <p:spPr>
            <a:xfrm>
              <a:off x="1136847" y="1610441"/>
              <a:ext cx="823072" cy="94745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005121" y="1594167"/>
              <a:ext cx="1102211" cy="949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</a:t>
              </a:r>
              <a:endParaRPr lang="en-US" altLang="zh-TW" sz="24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6794723" y="419747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0851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0" y="2636912"/>
            <a:ext cx="8676456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tabLst>
                <a:tab pos="715963" algn="l"/>
              </a:tabLst>
            </a:pPr>
            <a:r>
              <a:rPr lang="zh-TW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我還有哪些有效的合作學習策略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或構想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0076" y="850464"/>
            <a:ext cx="8156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「分組合作學習咖啡館」</a:t>
            </a:r>
            <a:r>
              <a:rPr lang="en-US" altLang="zh-TW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~</a:t>
            </a:r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私房分享</a:t>
            </a:r>
            <a:endParaRPr lang="zh-TW" altLang="en-US" sz="4000" dirty="0">
              <a:solidFill>
                <a:srgbClr val="3333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7704" y="364502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歡迎動動腦、無私分享 ！</a:t>
            </a:r>
            <a:endParaRPr lang="en-US" altLang="zh-TW" sz="36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5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扎</a:t>
            </a:r>
            <a:r>
              <a:rPr lang="zh-TW" altLang="zh-TW" dirty="0" smtClean="0"/>
              <a:t>穩</a:t>
            </a:r>
            <a:r>
              <a:rPr lang="zh-TW" altLang="zh-TW" dirty="0"/>
              <a:t>馬步功</a:t>
            </a:r>
            <a:r>
              <a:rPr lang="zh-TW" altLang="zh-TW" dirty="0" smtClean="0"/>
              <a:t>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>
                <a:solidFill>
                  <a:srgbClr val="FF0000"/>
                </a:solidFill>
              </a:rPr>
              <a:t>有效</a:t>
            </a:r>
            <a:r>
              <a:rPr lang="zh-TW" altLang="zh-TW" dirty="0">
                <a:solidFill>
                  <a:srgbClr val="FF0000"/>
                </a:solidFill>
              </a:rPr>
              <a:t>引導課前預習與合作技巧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endParaRPr lang="en-US" altLang="zh-TW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撰稿</a:t>
            </a:r>
            <a:r>
              <a:rPr lang="zh-TW" altLang="en-US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</a:t>
            </a: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黃永和</a:t>
            </a:r>
            <a:r>
              <a:rPr lang="zh-TW" altLang="en-US" dirty="0"/>
              <a:t>　</a:t>
            </a: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教授</a:t>
            </a:r>
            <a:endParaRPr lang="zh-TW" altLang="en-US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86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為什麼要課前預習？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 smtClean="0"/>
              <a:t>做好課堂學習的準備，建立</a:t>
            </a:r>
            <a:r>
              <a:rPr lang="zh-TW" altLang="en-US" dirty="0" smtClean="0">
                <a:solidFill>
                  <a:srgbClr val="FF0000"/>
                </a:solidFill>
              </a:rPr>
              <a:t>選擇性注意</a:t>
            </a:r>
            <a:r>
              <a:rPr lang="zh-TW" altLang="en-US" dirty="0" smtClean="0"/>
              <a:t>的焦點</a:t>
            </a:r>
            <a:endParaRPr lang="en-US" altLang="zh-TW" dirty="0" smtClean="0"/>
          </a:p>
          <a:p>
            <a:pPr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 smtClean="0"/>
              <a:t>掌握課程內容梗概，建立知識的</a:t>
            </a:r>
            <a:r>
              <a:rPr lang="zh-TW" altLang="en-US" dirty="0" smtClean="0">
                <a:solidFill>
                  <a:srgbClr val="FF0000"/>
                </a:solidFill>
              </a:rPr>
              <a:t>概念基模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 smtClean="0"/>
              <a:t>漸進培養</a:t>
            </a:r>
            <a:r>
              <a:rPr lang="zh-TW" altLang="en-US" dirty="0" smtClean="0">
                <a:solidFill>
                  <a:srgbClr val="FF0000"/>
                </a:solidFill>
              </a:rPr>
              <a:t>自學能力</a:t>
            </a:r>
            <a:r>
              <a:rPr lang="zh-TW" altLang="en-US" dirty="0" smtClean="0"/>
              <a:t>，為課堂</a:t>
            </a:r>
            <a:r>
              <a:rPr lang="zh-TW" altLang="en-US" dirty="0" smtClean="0">
                <a:solidFill>
                  <a:srgbClr val="FF0000"/>
                </a:solidFill>
              </a:rPr>
              <a:t>分組合作學習</a:t>
            </a:r>
            <a:r>
              <a:rPr lang="zh-TW" altLang="en-US" dirty="0" smtClean="0"/>
              <a:t>建立更佳的成效</a:t>
            </a:r>
            <a:endParaRPr lang="en-US" altLang="zh-TW" dirty="0" smtClean="0"/>
          </a:p>
          <a:p>
            <a:pPr lvl="1">
              <a:buClr>
                <a:srgbClr val="FF0000"/>
              </a:buClr>
              <a:buSzPct val="80000"/>
              <a:buFont typeface="Wingdings" pitchFamily="2" charset="2"/>
              <a:buChar char="ü"/>
            </a:pPr>
            <a:r>
              <a:rPr lang="zh-TW" altLang="en-US" dirty="0"/>
              <a:t>精熟學習</a:t>
            </a:r>
            <a:endParaRPr lang="en-US" altLang="zh-TW" dirty="0"/>
          </a:p>
          <a:p>
            <a:pPr lvl="1">
              <a:buClr>
                <a:srgbClr val="FF0000"/>
              </a:buClr>
              <a:buSzPct val="80000"/>
              <a:buFont typeface="Wingdings" pitchFamily="2" charset="2"/>
              <a:buChar char="ü"/>
            </a:pPr>
            <a:r>
              <a:rPr lang="zh-TW" altLang="en-US" dirty="0"/>
              <a:t>分享討論</a:t>
            </a:r>
            <a:endParaRPr lang="en-US" altLang="zh-TW" dirty="0"/>
          </a:p>
          <a:p>
            <a:pPr lvl="1">
              <a:buClr>
                <a:srgbClr val="FF0000"/>
              </a:buClr>
              <a:buSzPct val="80000"/>
              <a:buFont typeface="Wingdings" pitchFamily="2" charset="2"/>
              <a:buChar char="ü"/>
            </a:pPr>
            <a:r>
              <a:rPr lang="zh-TW" altLang="en-US" dirty="0"/>
              <a:t>探究</a:t>
            </a:r>
            <a:r>
              <a:rPr lang="zh-TW" altLang="en-US" dirty="0" smtClean="0"/>
              <a:t>學習</a:t>
            </a:r>
            <a:endParaRPr lang="en-US" altLang="zh-TW" dirty="0" smtClean="0"/>
          </a:p>
          <a:p>
            <a:pPr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 smtClean="0"/>
              <a:t>進行</a:t>
            </a:r>
            <a:r>
              <a:rPr lang="zh-TW" altLang="en-US" dirty="0" smtClean="0">
                <a:solidFill>
                  <a:srgbClr val="FF0000"/>
                </a:solidFill>
              </a:rPr>
              <a:t>差異化教學</a:t>
            </a:r>
            <a:r>
              <a:rPr lang="zh-TW" altLang="en-US" dirty="0" smtClean="0"/>
              <a:t>，發展學生個別潛能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8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指導學生</a:t>
            </a:r>
            <a:r>
              <a:rPr lang="zh-TW" altLang="zh-TW" dirty="0" smtClean="0"/>
              <a:t>課</a:t>
            </a:r>
            <a:r>
              <a:rPr lang="zh-TW" altLang="zh-TW" dirty="0"/>
              <a:t>前</a:t>
            </a:r>
            <a:r>
              <a:rPr lang="zh-TW" altLang="zh-TW" dirty="0" smtClean="0"/>
              <a:t>準備</a:t>
            </a:r>
            <a:r>
              <a:rPr lang="zh-TW" altLang="en-US" dirty="0" smtClean="0"/>
              <a:t>的要領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spcBef>
                <a:spcPts val="18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sz="3600" dirty="0" smtClean="0"/>
              <a:t>準備預習的</a:t>
            </a:r>
            <a:r>
              <a:rPr lang="zh-TW" altLang="en-US" sz="3600" dirty="0" smtClean="0">
                <a:solidFill>
                  <a:srgbClr val="FF0000"/>
                </a:solidFill>
              </a:rPr>
              <a:t>資源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 marL="514350" indent="-514350">
              <a:spcBef>
                <a:spcPts val="18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sz="3600" dirty="0" smtClean="0"/>
              <a:t>指定預習的</a:t>
            </a:r>
            <a:r>
              <a:rPr lang="zh-TW" altLang="en-US" sz="3600" dirty="0" smtClean="0">
                <a:solidFill>
                  <a:srgbClr val="FF0000"/>
                </a:solidFill>
              </a:rPr>
              <a:t>任務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 marL="514350" indent="-514350">
              <a:spcBef>
                <a:spcPts val="18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sz="3600" dirty="0" smtClean="0"/>
              <a:t>指導與說明期望的</a:t>
            </a:r>
            <a:r>
              <a:rPr lang="zh-TW" altLang="en-US" sz="3600" dirty="0" smtClean="0">
                <a:solidFill>
                  <a:srgbClr val="FF0000"/>
                </a:solidFill>
              </a:rPr>
              <a:t>表現水準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 marL="514350" indent="-514350">
              <a:spcBef>
                <a:spcPts val="18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sz="3600" dirty="0"/>
              <a:t>進行</a:t>
            </a:r>
            <a:r>
              <a:rPr lang="zh-TW" altLang="en-US" sz="3600" dirty="0">
                <a:solidFill>
                  <a:srgbClr val="FF0000"/>
                </a:solidFill>
              </a:rPr>
              <a:t>評量</a:t>
            </a:r>
            <a:r>
              <a:rPr lang="zh-TW" altLang="en-US" sz="3600" dirty="0"/>
              <a:t>以</a:t>
            </a:r>
            <a:r>
              <a:rPr lang="zh-TW" altLang="en-US" sz="3600" dirty="0" smtClean="0"/>
              <a:t>提升績效責任</a:t>
            </a:r>
            <a:endParaRPr lang="en-US" altLang="zh-TW" sz="3600" dirty="0" smtClean="0"/>
          </a:p>
          <a:p>
            <a:pPr marL="514350" indent="-514350">
              <a:spcBef>
                <a:spcPts val="18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sz="3600" dirty="0" smtClean="0"/>
              <a:t>預習</a:t>
            </a:r>
            <a:r>
              <a:rPr lang="zh-TW" altLang="en-US" sz="3600" dirty="0"/>
              <a:t>的</a:t>
            </a:r>
            <a:r>
              <a:rPr lang="zh-TW" altLang="en-US" sz="3600" dirty="0">
                <a:solidFill>
                  <a:srgbClr val="FF0000"/>
                </a:solidFill>
              </a:rPr>
              <a:t>份量與難易度</a:t>
            </a:r>
            <a:r>
              <a:rPr lang="zh-TW" altLang="en-US" sz="3600" dirty="0"/>
              <a:t>要</a:t>
            </a:r>
            <a:r>
              <a:rPr lang="zh-TW" altLang="en-US" sz="3600" dirty="0" smtClean="0"/>
              <a:t>適切</a:t>
            </a:r>
            <a:endParaRPr lang="zh-TW" altLang="en-US" sz="36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79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一、預習的資源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>
                <a:solidFill>
                  <a:srgbClr val="FF0000"/>
                </a:solidFill>
              </a:rPr>
              <a:t>影片</a:t>
            </a:r>
            <a:r>
              <a:rPr lang="zh-TW" altLang="en-US" sz="3600" dirty="0" smtClean="0"/>
              <a:t>：</a:t>
            </a:r>
            <a:r>
              <a:rPr lang="zh-TW" altLang="en-US" sz="3600" dirty="0" smtClean="0">
                <a:solidFill>
                  <a:srgbClr val="7030A0"/>
                </a:solidFill>
              </a:rPr>
              <a:t>現成</a:t>
            </a:r>
            <a:r>
              <a:rPr lang="zh-TW" altLang="en-US" sz="3600" dirty="0" smtClean="0"/>
              <a:t>或自製的影片</a:t>
            </a:r>
            <a:endParaRPr lang="en-US" altLang="zh-TW" sz="36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>
                <a:solidFill>
                  <a:srgbClr val="FF0000"/>
                </a:solidFill>
              </a:rPr>
              <a:t>語音</a:t>
            </a:r>
            <a:r>
              <a:rPr lang="zh-TW" altLang="en-US" sz="3600" dirty="0"/>
              <a:t>：</a:t>
            </a:r>
            <a:r>
              <a:rPr lang="zh-TW" altLang="en-US" sz="3600" dirty="0">
                <a:solidFill>
                  <a:srgbClr val="7030A0"/>
                </a:solidFill>
              </a:rPr>
              <a:t>現成</a:t>
            </a:r>
            <a:r>
              <a:rPr lang="zh-TW" altLang="en-US" sz="3600" dirty="0"/>
              <a:t>或</a:t>
            </a:r>
            <a:r>
              <a:rPr lang="zh-TW" altLang="en-US" sz="3600" dirty="0" smtClean="0"/>
              <a:t>自製錄音</a:t>
            </a:r>
            <a:r>
              <a:rPr lang="zh-TW" altLang="en-US" sz="3600" dirty="0"/>
              <a:t>檔</a:t>
            </a:r>
            <a:endParaRPr lang="en-US" altLang="zh-TW" sz="3600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>
                <a:solidFill>
                  <a:srgbClr val="FF0000"/>
                </a:solidFill>
              </a:rPr>
              <a:t>書本文章</a:t>
            </a:r>
            <a:r>
              <a:rPr lang="zh-TW" altLang="en-US" sz="3600" dirty="0" smtClean="0"/>
              <a:t>：教科書、教材或補充文章</a:t>
            </a:r>
            <a:endParaRPr lang="en-US" altLang="zh-TW" sz="36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>
                <a:solidFill>
                  <a:srgbClr val="FF0000"/>
                </a:solidFill>
              </a:rPr>
              <a:t>課前作業</a:t>
            </a:r>
            <a:r>
              <a:rPr lang="zh-TW" altLang="en-US" sz="3600" dirty="0" smtClean="0"/>
              <a:t>：教師</a:t>
            </a:r>
            <a:r>
              <a:rPr lang="zh-TW" altLang="en-US" sz="3600" dirty="0" smtClean="0">
                <a:solidFill>
                  <a:srgbClr val="7030A0"/>
                </a:solidFill>
              </a:rPr>
              <a:t>指定題目或任務</a:t>
            </a:r>
            <a:r>
              <a:rPr lang="zh-TW" altLang="en-US" sz="3600" dirty="0" smtClean="0"/>
              <a:t>，讓學生自行蒐集相關資料閱讀，或完成任務</a:t>
            </a:r>
            <a:endParaRPr lang="en-US" altLang="zh-TW" sz="3600" dirty="0"/>
          </a:p>
          <a:p>
            <a:pPr marL="0" indent="0">
              <a:buNone/>
            </a:pPr>
            <a:endParaRPr lang="en-US" altLang="zh-TW" sz="40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48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現成影片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2314" y="1196752"/>
            <a:ext cx="8579296" cy="518457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均一教育</a:t>
            </a:r>
            <a:r>
              <a:rPr lang="zh-TW" altLang="en-US" dirty="0" smtClean="0"/>
              <a:t>平台</a:t>
            </a:r>
            <a:endParaRPr lang="en-US" altLang="zh-TW" dirty="0" smtClean="0"/>
          </a:p>
          <a:p>
            <a:pPr lvl="1"/>
            <a:r>
              <a:rPr lang="en-US" altLang="zh-TW" sz="2000" dirty="0" smtClean="0">
                <a:hlinkClick r:id="rId2"/>
              </a:rPr>
              <a:t>http</a:t>
            </a:r>
            <a:r>
              <a:rPr lang="en-US" altLang="zh-TW" sz="2000" dirty="0">
                <a:hlinkClick r:id="rId2"/>
              </a:rPr>
              <a:t>://www.junyiacademy.org</a:t>
            </a:r>
            <a:r>
              <a:rPr lang="en-US" altLang="zh-TW" sz="2000" dirty="0" smtClean="0">
                <a:hlinkClick r:id="rId2"/>
              </a:rPr>
              <a:t>/</a:t>
            </a:r>
            <a:endParaRPr lang="en-US" altLang="zh-TW" sz="20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dirty="0" smtClean="0">
                <a:solidFill>
                  <a:srgbClr val="FF0000"/>
                </a:solidFill>
              </a:rPr>
              <a:t>YouTube</a:t>
            </a:r>
          </a:p>
          <a:p>
            <a:pPr lvl="1"/>
            <a:r>
              <a:rPr lang="en-US" altLang="zh-TW" sz="2000" dirty="0" smtClean="0">
                <a:hlinkClick r:id="rId3"/>
              </a:rPr>
              <a:t>https</a:t>
            </a:r>
            <a:r>
              <a:rPr lang="en-US" altLang="zh-TW" sz="2000" dirty="0">
                <a:hlinkClick r:id="rId3"/>
              </a:rPr>
              <a:t>://www.youtube.com</a:t>
            </a:r>
            <a:r>
              <a:rPr lang="en-US" altLang="zh-TW" sz="2000" dirty="0" smtClean="0">
                <a:hlinkClick r:id="rId3"/>
              </a:rPr>
              <a:t>/</a:t>
            </a:r>
            <a:endParaRPr lang="en-US" altLang="zh-TW" sz="20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中小學教師專業發展整合體系</a:t>
            </a:r>
            <a:r>
              <a:rPr lang="en-US" altLang="zh-TW" dirty="0"/>
              <a:t>-</a:t>
            </a:r>
            <a:r>
              <a:rPr lang="zh-TW" altLang="en-US" dirty="0" smtClean="0"/>
              <a:t>教學影帶網站</a:t>
            </a:r>
            <a:endParaRPr lang="en-US" altLang="zh-TW" dirty="0" smtClean="0"/>
          </a:p>
          <a:p>
            <a:pPr lvl="1"/>
            <a:r>
              <a:rPr lang="en-US" altLang="zh-TW" sz="2000" dirty="0" smtClean="0">
                <a:hlinkClick r:id="rId4"/>
              </a:rPr>
              <a:t>http</a:t>
            </a:r>
            <a:r>
              <a:rPr lang="en-US" altLang="zh-TW" sz="2000" dirty="0">
                <a:hlinkClick r:id="rId4"/>
              </a:rPr>
              <a:t>://</a:t>
            </a:r>
            <a:r>
              <a:rPr lang="en-US" altLang="zh-TW" sz="2000" dirty="0" smtClean="0">
                <a:hlinkClick r:id="rId4"/>
              </a:rPr>
              <a:t>teachernet.moe.edu.tw/Tape/index.aspx</a:t>
            </a:r>
            <a:endParaRPr lang="en-US" altLang="zh-TW" sz="20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書商提供的教學</a:t>
            </a:r>
            <a:r>
              <a:rPr lang="zh-TW" altLang="en-US" dirty="0" smtClean="0"/>
              <a:t>影片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/>
          </a:p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選擇</a:t>
            </a:r>
            <a:r>
              <a:rPr lang="zh-TW" altLang="en-US" sz="2400" dirty="0" smtClean="0">
                <a:solidFill>
                  <a:srgbClr val="FF0000"/>
                </a:solidFill>
              </a:rPr>
              <a:t>品質良好</a:t>
            </a:r>
            <a:r>
              <a:rPr lang="zh-TW" altLang="en-US" sz="2400" dirty="0" smtClean="0"/>
              <a:t>，可吸引學生觀看的影片</a:t>
            </a:r>
            <a:endParaRPr lang="en-US" altLang="zh-TW" sz="2400" dirty="0" smtClean="0"/>
          </a:p>
          <a:p>
            <a:pPr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長度在</a:t>
            </a:r>
            <a:r>
              <a:rPr lang="en-US" altLang="zh-TW" sz="2400" dirty="0" smtClean="0">
                <a:solidFill>
                  <a:srgbClr val="FF0000"/>
                </a:solidFill>
              </a:rPr>
              <a:t>10</a:t>
            </a:r>
            <a:r>
              <a:rPr lang="zh-TW" altLang="en-US" sz="2400" dirty="0" smtClean="0">
                <a:solidFill>
                  <a:srgbClr val="FF0000"/>
                </a:solidFill>
              </a:rPr>
              <a:t>分鐘</a:t>
            </a:r>
            <a:r>
              <a:rPr lang="zh-TW" altLang="en-US" sz="2400" dirty="0" smtClean="0"/>
              <a:t>左右，最好不要超過</a:t>
            </a:r>
            <a:r>
              <a:rPr lang="en-US" altLang="zh-TW" sz="2400" dirty="0" smtClean="0"/>
              <a:t>15</a:t>
            </a:r>
            <a:r>
              <a:rPr lang="zh-TW" altLang="en-US" sz="2400" dirty="0" smtClean="0"/>
              <a:t>分鐘</a:t>
            </a:r>
            <a:endParaRPr lang="en-US" altLang="zh-TW" sz="24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76243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4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一宗化萬法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3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2987824" y="1628801"/>
            <a:ext cx="3168352" cy="4536504"/>
            <a:chOff x="3131841" y="1844824"/>
            <a:chExt cx="2880320" cy="3646164"/>
          </a:xfrm>
        </p:grpSpPr>
        <p:grpSp>
          <p:nvGrpSpPr>
            <p:cNvPr id="6" name="群組 5"/>
            <p:cNvGrpSpPr/>
            <p:nvPr/>
          </p:nvGrpSpPr>
          <p:grpSpPr>
            <a:xfrm>
              <a:off x="3131841" y="1844824"/>
              <a:ext cx="2880320" cy="3646164"/>
              <a:chOff x="2987824" y="1700808"/>
              <a:chExt cx="3744416" cy="4464496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3366032" y="5445224"/>
                <a:ext cx="2988000" cy="7200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橢圓 11"/>
              <p:cNvSpPr/>
              <p:nvPr/>
            </p:nvSpPr>
            <p:spPr>
              <a:xfrm>
                <a:off x="2987824" y="1700808"/>
                <a:ext cx="3744416" cy="7200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3" name="直線接點 12"/>
              <p:cNvCxnSpPr>
                <a:stCxn id="12" idx="2"/>
                <a:endCxn id="11" idx="2"/>
              </p:cNvCxnSpPr>
              <p:nvPr/>
            </p:nvCxnSpPr>
            <p:spPr>
              <a:xfrm>
                <a:off x="2987824" y="2060848"/>
                <a:ext cx="378208" cy="37444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/>
              <p:cNvCxnSpPr>
                <a:stCxn id="12" idx="6"/>
                <a:endCxn id="11" idx="6"/>
              </p:cNvCxnSpPr>
              <p:nvPr/>
            </p:nvCxnSpPr>
            <p:spPr>
              <a:xfrm flipH="1">
                <a:off x="6354032" y="2060848"/>
                <a:ext cx="378208" cy="37444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群組 6"/>
            <p:cNvGrpSpPr/>
            <p:nvPr/>
          </p:nvGrpSpPr>
          <p:grpSpPr>
            <a:xfrm>
              <a:off x="3209143" y="2522943"/>
              <a:ext cx="2725715" cy="2942072"/>
              <a:chOff x="5626285" y="2562425"/>
              <a:chExt cx="3543429" cy="3602380"/>
            </a:xfrm>
          </p:grpSpPr>
          <p:sp>
            <p:nvSpPr>
              <p:cNvPr id="8" name="梯形 7"/>
              <p:cNvSpPr/>
              <p:nvPr/>
            </p:nvSpPr>
            <p:spPr>
              <a:xfrm flipV="1">
                <a:off x="5626285" y="2924991"/>
                <a:ext cx="3543428" cy="2879774"/>
              </a:xfrm>
              <a:prstGeom prst="trapezoid">
                <a:avLst>
                  <a:gd name="adj" fmla="val 8171"/>
                </a:avLst>
              </a:prstGeom>
              <a:gradFill flip="none"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2700000" scaled="1"/>
                <a:tileRect/>
              </a:gra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橢圓 8"/>
              <p:cNvSpPr/>
              <p:nvPr/>
            </p:nvSpPr>
            <p:spPr>
              <a:xfrm>
                <a:off x="5626285" y="2562425"/>
                <a:ext cx="3543429" cy="7200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3500000" scaled="1"/>
                <a:tileRect/>
              </a:gradFill>
              <a:ln/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橢圓 9"/>
              <p:cNvSpPr/>
              <p:nvPr/>
            </p:nvSpPr>
            <p:spPr>
              <a:xfrm>
                <a:off x="5922000" y="5444725"/>
                <a:ext cx="2952000" cy="7200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8900000" scaled="1"/>
                <a:tileRect/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15" name="文字方塊 14"/>
          <p:cNvSpPr txBox="1"/>
          <p:nvPr/>
        </p:nvSpPr>
        <p:spPr>
          <a:xfrm>
            <a:off x="2883082" y="3152978"/>
            <a:ext cx="3443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合作學習</a:t>
            </a:r>
            <a:r>
              <a:rPr lang="zh-TW" altLang="en-US" sz="2800" dirty="0" smtClean="0">
                <a:solidFill>
                  <a:srgbClr val="3333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是</a:t>
            </a:r>
            <a:r>
              <a:rPr lang="en-US" altLang="zh-TW" sz="2800" dirty="0" smtClean="0">
                <a:solidFill>
                  <a:srgbClr val="3333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2800" dirty="0" smtClean="0">
                <a:solidFill>
                  <a:srgbClr val="3333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zh-TW" altLang="en-US" sz="2800" dirty="0" smtClean="0">
                <a:solidFill>
                  <a:srgbClr val="3333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以學習者為中心</a:t>
            </a:r>
            <a:endParaRPr lang="en-US" altLang="zh-TW" sz="2800" dirty="0" smtClean="0">
              <a:solidFill>
                <a:srgbClr val="3333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2800" dirty="0">
                <a:solidFill>
                  <a:srgbClr val="3333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的教學</a:t>
            </a:r>
            <a:r>
              <a:rPr lang="zh-TW" altLang="en-US" sz="2800" dirty="0" smtClean="0">
                <a:solidFill>
                  <a:srgbClr val="3333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型態</a:t>
            </a:r>
            <a:endParaRPr lang="en-US" altLang="zh-TW" sz="2800" dirty="0" smtClean="0">
              <a:solidFill>
                <a:srgbClr val="3333FF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好比</a:t>
            </a:r>
            <a:r>
              <a:rPr lang="zh-TW" altLang="en-US" sz="28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是水</a:t>
            </a:r>
            <a:endParaRPr lang="en-US" altLang="zh-TW" sz="2800" dirty="0" smtClean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（溶劑）</a:t>
            </a:r>
            <a:endParaRPr lang="zh-TW" altLang="en-US" sz="28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22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YouTube</a:t>
            </a:r>
            <a:r>
              <a:rPr lang="zh-TW" altLang="en-US" dirty="0"/>
              <a:t>影片</a:t>
            </a:r>
            <a:r>
              <a:rPr lang="zh-TW" altLang="en-US" dirty="0" smtClean="0"/>
              <a:t>示例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u="sng" dirty="0">
                <a:hlinkClick r:id="rId2"/>
              </a:rPr>
              <a:t>朱自清生平</a:t>
            </a:r>
            <a:endParaRPr lang="zh-TW" altLang="en-US" sz="2800" u="sng" dirty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u="sng" dirty="0" smtClean="0">
                <a:hlinkClick r:id="rId3"/>
              </a:rPr>
              <a:t>「背影」課文預習</a:t>
            </a:r>
            <a:endParaRPr lang="en-US" altLang="zh-TW" sz="2800" u="sng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u="sng" dirty="0" smtClean="0">
                <a:hlinkClick r:id="rId4"/>
              </a:rPr>
              <a:t>科學</a:t>
            </a:r>
            <a:r>
              <a:rPr lang="zh-TW" altLang="en-US" sz="2800" u="sng" dirty="0">
                <a:hlinkClick r:id="rId4"/>
              </a:rPr>
              <a:t>記號的定義與應用</a:t>
            </a:r>
            <a:endParaRPr lang="zh-TW" altLang="en-US" sz="2800" u="sng" dirty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u="sng" dirty="0" smtClean="0">
                <a:hlinkClick r:id="rId5"/>
              </a:rPr>
              <a:t>臺灣關鍵歷史人物－劉銘傳</a:t>
            </a:r>
            <a:endParaRPr lang="en-US" altLang="zh-TW" sz="2800" u="sng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u="sng" dirty="0" smtClean="0">
                <a:hlinkClick r:id="rId6"/>
              </a:rPr>
              <a:t>北歐五國－</a:t>
            </a:r>
            <a:r>
              <a:rPr lang="zh-TW" altLang="en-US" sz="2800" u="sng" dirty="0">
                <a:hlinkClick r:id="rId6"/>
              </a:rPr>
              <a:t>挪威峽灣飛覽</a:t>
            </a:r>
            <a:endParaRPr lang="zh-TW" altLang="en-US" sz="2800" u="sng" dirty="0"/>
          </a:p>
          <a:p>
            <a:pPr marL="457200" lvl="1" indent="0">
              <a:buNone/>
            </a:pPr>
            <a:endParaRPr lang="en-US" altLang="zh-TW" sz="20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666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</a:t>
            </a:r>
            <a:r>
              <a:rPr lang="zh-TW" altLang="en-US" sz="4000" dirty="0" smtClean="0"/>
              <a:t>指定預習任務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5040560"/>
          </a:xfrm>
        </p:spPr>
        <p:txBody>
          <a:bodyPr>
            <a:normAutofit/>
          </a:bodyPr>
          <a:lstStyle/>
          <a:p>
            <a:pPr marL="358775" indent="-358775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>
                <a:solidFill>
                  <a:srgbClr val="FF0000"/>
                </a:solidFill>
              </a:rPr>
              <a:t>概</a:t>
            </a:r>
            <a:r>
              <a:rPr lang="zh-TW" altLang="en-US" sz="3000" dirty="0" smtClean="0">
                <a:solidFill>
                  <a:srgbClr val="FF0000"/>
                </a:solidFill>
              </a:rPr>
              <a:t>覽</a:t>
            </a:r>
            <a:r>
              <a:rPr lang="zh-TW" altLang="en-US" sz="3000" dirty="0" smtClean="0"/>
              <a:t>：</a:t>
            </a:r>
            <a:r>
              <a:rPr lang="zh-TW" altLang="zh-TW" sz="3000" dirty="0" smtClean="0"/>
              <a:t>概</a:t>
            </a:r>
            <a:r>
              <a:rPr lang="zh-TW" altLang="en-US" sz="3000" dirty="0" smtClean="0"/>
              <a:t>覽</a:t>
            </a:r>
            <a:r>
              <a:rPr lang="zh-TW" altLang="zh-TW" sz="3000" dirty="0" smtClean="0"/>
              <a:t>內容，</a:t>
            </a:r>
            <a:r>
              <a:rPr lang="zh-TW" altLang="en-US" sz="3000" dirty="0" smtClean="0"/>
              <a:t>瞭解</a:t>
            </a:r>
            <a:r>
              <a:rPr lang="zh-TW" altLang="zh-TW" sz="3000" dirty="0" smtClean="0"/>
              <a:t>概要</a:t>
            </a:r>
            <a:r>
              <a:rPr lang="zh-TW" altLang="en-US" sz="3000" dirty="0" smtClean="0"/>
              <a:t>，列出大綱</a:t>
            </a:r>
            <a:endParaRPr lang="zh-TW" altLang="zh-TW" sz="3000" dirty="0"/>
          </a:p>
          <a:p>
            <a:pPr marL="358775" indent="-358775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solidFill>
                  <a:srgbClr val="FF0000"/>
                </a:solidFill>
              </a:rPr>
              <a:t>查出生字新詞</a:t>
            </a:r>
            <a:r>
              <a:rPr lang="zh-TW" altLang="en-US" sz="3000" dirty="0" smtClean="0"/>
              <a:t>：寫在書旁或作業簿</a:t>
            </a:r>
            <a:endParaRPr lang="en-US" altLang="zh-TW" sz="3000" dirty="0" smtClean="0"/>
          </a:p>
          <a:p>
            <a:pPr marL="358775" indent="-358775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solidFill>
                  <a:srgbClr val="FF0000"/>
                </a:solidFill>
              </a:rPr>
              <a:t>標記畫線</a:t>
            </a:r>
            <a:r>
              <a:rPr lang="zh-TW" altLang="en-US" sz="3000" dirty="0" smtClean="0"/>
              <a:t>：</a:t>
            </a:r>
            <a:r>
              <a:rPr lang="zh-TW" altLang="zh-TW" sz="3000" dirty="0" smtClean="0"/>
              <a:t>用筆在</a:t>
            </a:r>
            <a:r>
              <a:rPr lang="zh-TW" altLang="zh-TW" sz="3000" dirty="0"/>
              <a:t>書</a:t>
            </a:r>
            <a:r>
              <a:rPr lang="zh-TW" altLang="zh-TW" sz="3000" dirty="0" smtClean="0"/>
              <a:t>旁</a:t>
            </a:r>
            <a:r>
              <a:rPr lang="zh-TW" altLang="en-US" sz="3000" dirty="0" smtClean="0"/>
              <a:t>畫出</a:t>
            </a:r>
            <a:r>
              <a:rPr lang="zh-TW" altLang="zh-TW" sz="3000" dirty="0" smtClean="0"/>
              <a:t>記號</a:t>
            </a:r>
            <a:r>
              <a:rPr lang="zh-TW" altLang="zh-TW" sz="3000" dirty="0"/>
              <a:t>，例如</a:t>
            </a:r>
            <a:r>
              <a:rPr lang="zh-TW" altLang="zh-TW" sz="3000" dirty="0" smtClean="0"/>
              <a:t>重要</a:t>
            </a:r>
            <a:r>
              <a:rPr lang="zh-TW" altLang="en-US" sz="3000" dirty="0" smtClean="0"/>
              <a:t>內容畫底線，關鍵字詞加圈，有疑問的加「？」</a:t>
            </a:r>
            <a:endParaRPr lang="en-US" altLang="zh-TW" sz="3000" dirty="0" smtClean="0"/>
          </a:p>
          <a:p>
            <a:pPr marL="358775" indent="-358775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solidFill>
                  <a:srgbClr val="FF0000"/>
                </a:solidFill>
              </a:rPr>
              <a:t>完成習題</a:t>
            </a:r>
            <a:r>
              <a:rPr lang="zh-TW" altLang="en-US" sz="3000" dirty="0" smtClean="0"/>
              <a:t>：完成課本中的習題，或「想一想</a:t>
            </a:r>
            <a:r>
              <a:rPr lang="zh-TW" altLang="en-US" sz="3000" dirty="0"/>
              <a:t>」</a:t>
            </a:r>
            <a:r>
              <a:rPr lang="zh-TW" altLang="en-US" sz="3000" dirty="0" smtClean="0"/>
              <a:t>的問題</a:t>
            </a:r>
            <a:endParaRPr lang="en-US" altLang="zh-TW" sz="3000" dirty="0" smtClean="0"/>
          </a:p>
          <a:p>
            <a:pPr marL="358775" indent="-358775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solidFill>
                  <a:srgbClr val="FF0000"/>
                </a:solidFill>
              </a:rPr>
              <a:t>整理重點</a:t>
            </a:r>
            <a:r>
              <a:rPr lang="zh-TW" altLang="en-US" sz="3000" dirty="0" smtClean="0"/>
              <a:t>：運</a:t>
            </a:r>
            <a:r>
              <a:rPr lang="zh-TW" altLang="zh-TW" sz="3000" dirty="0" smtClean="0"/>
              <a:t>用大綱</a:t>
            </a:r>
            <a:r>
              <a:rPr lang="zh-TW" altLang="en-US" sz="3000" dirty="0" smtClean="0"/>
              <a:t>、短文</a:t>
            </a:r>
            <a:r>
              <a:rPr lang="zh-TW" altLang="zh-TW" sz="3000" dirty="0" smtClean="0"/>
              <a:t>、</a:t>
            </a:r>
            <a:r>
              <a:rPr lang="zh-TW" altLang="en-US" sz="3000" dirty="0" smtClean="0"/>
              <a:t>概念</a:t>
            </a:r>
            <a:r>
              <a:rPr lang="zh-TW" altLang="zh-TW" sz="3000" dirty="0" smtClean="0"/>
              <a:t>圖</a:t>
            </a:r>
            <a:r>
              <a:rPr lang="zh-TW" altLang="en-US" sz="3000" dirty="0" smtClean="0"/>
              <a:t>整理重點</a:t>
            </a:r>
            <a:endParaRPr lang="en-US" altLang="zh-TW" sz="3000" dirty="0" smtClean="0"/>
          </a:p>
          <a:p>
            <a:pPr marL="358775" indent="-358775"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>
                <a:solidFill>
                  <a:srgbClr val="FF0000"/>
                </a:solidFill>
              </a:rPr>
              <a:t>寫出心得</a:t>
            </a:r>
            <a:r>
              <a:rPr lang="zh-TW" altLang="en-US" sz="3000" dirty="0" smtClean="0"/>
              <a:t>：寫出閱後的感想心得</a:t>
            </a:r>
            <a:endParaRPr lang="zh-TW" altLang="en-US" sz="3000" dirty="0"/>
          </a:p>
          <a:p>
            <a:endParaRPr lang="zh-TW" altLang="zh-TW" dirty="0"/>
          </a:p>
          <a:p>
            <a:pPr marL="742950" indent="-74295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48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二、指定預習</a:t>
            </a:r>
            <a:r>
              <a:rPr lang="zh-TW" altLang="en-US" dirty="0" smtClean="0"/>
              <a:t>任務</a:t>
            </a:r>
            <a:r>
              <a:rPr lang="en-US" altLang="zh-TW" dirty="0" smtClean="0"/>
              <a:t>(</a:t>
            </a:r>
            <a:r>
              <a:rPr lang="zh-TW" altLang="en-US" dirty="0" smtClean="0"/>
              <a:t>續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1176" y="1268760"/>
            <a:ext cx="8651304" cy="5040560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FF0000"/>
                </a:solidFill>
              </a:rPr>
              <a:t>提出</a:t>
            </a:r>
            <a:r>
              <a:rPr lang="zh-TW" altLang="zh-TW" dirty="0">
                <a:solidFill>
                  <a:srgbClr val="FF0000"/>
                </a:solidFill>
              </a:rPr>
              <a:t>問</a:t>
            </a:r>
            <a:r>
              <a:rPr lang="zh-TW" altLang="en-US" dirty="0">
                <a:solidFill>
                  <a:srgbClr val="FF0000"/>
                </a:solidFill>
              </a:rPr>
              <a:t>題</a:t>
            </a:r>
            <a:r>
              <a:rPr lang="zh-TW" altLang="en-US" dirty="0"/>
              <a:t>：提列跟內容有關</a:t>
            </a:r>
            <a:r>
              <a:rPr lang="zh-TW" altLang="en-US" dirty="0" smtClean="0"/>
              <a:t>的問題</a:t>
            </a:r>
            <a:endParaRPr lang="en-US" altLang="zh-TW" dirty="0" smtClean="0"/>
          </a:p>
          <a:p>
            <a:pPr lvl="1" algn="just">
              <a:spcBef>
                <a:spcPts val="1200"/>
              </a:spcBef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>
                <a:solidFill>
                  <a:srgbClr val="0000FF"/>
                </a:solidFill>
                <a:latin typeface="華康儷中黑" panose="020B0509000000000000" pitchFamily="49" charset="-120"/>
              </a:rPr>
              <a:t>疑惑性問題</a:t>
            </a:r>
            <a:r>
              <a:rPr lang="zh-TW" altLang="en-US" sz="3200" dirty="0">
                <a:latin typeface="華康儷中黑" panose="020B0509000000000000" pitchFamily="49" charset="-120"/>
              </a:rPr>
              <a:t>：</a:t>
            </a:r>
            <a:r>
              <a:rPr lang="zh-TW" altLang="en-US" sz="3200" dirty="0" smtClean="0">
                <a:latin typeface="華康儷中黑" panose="020B0509000000000000" pitchFamily="49" charset="-120"/>
              </a:rPr>
              <a:t>自己感到困惑的問題，可在</a:t>
            </a:r>
            <a:r>
              <a:rPr lang="en-US" altLang="zh-TW" sz="3200" dirty="0" smtClean="0">
                <a:latin typeface="華康儷中黑" panose="020B0509000000000000" pitchFamily="49" charset="-120"/>
              </a:rPr>
              <a:t/>
            </a:r>
            <a:br>
              <a:rPr lang="en-US" altLang="zh-TW" sz="3200" dirty="0" smtClean="0">
                <a:latin typeface="華康儷中黑" panose="020B0509000000000000" pitchFamily="49" charset="-120"/>
              </a:rPr>
            </a:br>
            <a:r>
              <a:rPr lang="zh-TW" altLang="en-US" sz="3200" dirty="0" smtClean="0">
                <a:latin typeface="華康儷中黑" panose="020B0509000000000000" pitchFamily="49" charset="-120"/>
              </a:rPr>
              <a:t>課堂中透過師生討論獲得解答的問題</a:t>
            </a:r>
            <a:endParaRPr lang="en-US" altLang="zh-TW" sz="3200" dirty="0">
              <a:latin typeface="華康儷中黑" panose="020B0509000000000000" pitchFamily="49" charset="-120"/>
            </a:endParaRPr>
          </a:p>
          <a:p>
            <a:pPr lvl="1" algn="just">
              <a:spcBef>
                <a:spcPts val="1200"/>
              </a:spcBef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>
                <a:solidFill>
                  <a:srgbClr val="0000FF"/>
                </a:solidFill>
                <a:latin typeface="華康儷中黑" panose="020B0509000000000000" pitchFamily="49" charset="-120"/>
              </a:rPr>
              <a:t>對話性問題</a:t>
            </a:r>
            <a:r>
              <a:rPr lang="zh-TW" altLang="en-US" sz="3200" dirty="0" smtClean="0"/>
              <a:t>：自己雖不感困惑，但有助於在課堂中增進對話、討論與意見交流的問題。例如，內容所提到的人、事、時、地、物、如何、為何等事實性的問題，或者應用、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分析、評鑑等</a:t>
            </a:r>
            <a:r>
              <a:rPr lang="zh-TW" altLang="en-US" sz="3200" dirty="0"/>
              <a:t>較高層次的</a:t>
            </a:r>
            <a:r>
              <a:rPr lang="zh-TW" altLang="en-US" sz="3200" dirty="0" smtClean="0"/>
              <a:t>問題</a:t>
            </a:r>
            <a:endParaRPr lang="zh-TW" altLang="zh-TW" sz="32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8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二、指定預習任務</a:t>
            </a:r>
            <a:r>
              <a:rPr lang="en-US" altLang="zh-TW" dirty="0"/>
              <a:t>(</a:t>
            </a:r>
            <a:r>
              <a:rPr lang="zh-TW" altLang="en-US" dirty="0"/>
              <a:t>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/>
              <a:t>回答或解決老師</a:t>
            </a:r>
            <a:r>
              <a:rPr lang="zh-TW" altLang="en-US" sz="3600" dirty="0" smtClean="0">
                <a:solidFill>
                  <a:srgbClr val="FF0000"/>
                </a:solidFill>
              </a:rPr>
              <a:t>指定的問題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/>
              <a:t>準備一份</a:t>
            </a:r>
            <a:r>
              <a:rPr lang="zh-TW" altLang="en-US" sz="3600" dirty="0" smtClean="0">
                <a:solidFill>
                  <a:srgbClr val="FF0000"/>
                </a:solidFill>
              </a:rPr>
              <a:t>報告簡報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/>
              <a:t>繪製一份</a:t>
            </a:r>
            <a:r>
              <a:rPr lang="zh-TW" altLang="en-US" sz="3600" dirty="0" smtClean="0">
                <a:solidFill>
                  <a:srgbClr val="FF0000"/>
                </a:solidFill>
              </a:rPr>
              <a:t>概念圖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/>
              <a:t>完成一份</a:t>
            </a:r>
            <a:r>
              <a:rPr lang="zh-TW" altLang="en-US" sz="3600" dirty="0" smtClean="0">
                <a:solidFill>
                  <a:srgbClr val="FF0000"/>
                </a:solidFill>
              </a:rPr>
              <a:t>預習學習單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/>
              <a:t>設計一</a:t>
            </a:r>
            <a:r>
              <a:rPr lang="zh-TW" altLang="en-US" sz="3600" dirty="0" smtClean="0"/>
              <a:t>項</a:t>
            </a:r>
            <a:r>
              <a:rPr lang="zh-TW" altLang="en-US" sz="3600" dirty="0" smtClean="0">
                <a:solidFill>
                  <a:srgbClr val="FF0000"/>
                </a:solidFill>
              </a:rPr>
              <a:t>科學實驗或調查</a:t>
            </a:r>
            <a:endParaRPr lang="en-US" altLang="zh-TW" sz="3600" dirty="0">
              <a:solidFill>
                <a:srgbClr val="FF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77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三、</a:t>
            </a:r>
            <a:r>
              <a:rPr lang="zh-TW" altLang="en-US" dirty="0" smtClean="0"/>
              <a:t>指導與說明</a:t>
            </a:r>
            <a:r>
              <a:rPr lang="zh-TW" altLang="en-US" dirty="0"/>
              <a:t>期望的表現</a:t>
            </a:r>
            <a:r>
              <a:rPr lang="zh-TW" altLang="en-US" dirty="0" smtClean="0"/>
              <a:t>水準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040560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明確</a:t>
            </a:r>
            <a:r>
              <a:rPr lang="zh-TW" altLang="en-US" dirty="0" smtClean="0"/>
              <a:t>指導：教師要明確指導學生如何完成預習任務，例如如何</a:t>
            </a:r>
            <a:r>
              <a:rPr lang="zh-TW" altLang="en-US" dirty="0" smtClean="0">
                <a:solidFill>
                  <a:srgbClr val="FF0000"/>
                </a:solidFill>
              </a:rPr>
              <a:t>繪製概念圖</a:t>
            </a:r>
            <a:r>
              <a:rPr lang="zh-TW" altLang="en-US" dirty="0" smtClean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標記畫</a:t>
            </a:r>
            <a:r>
              <a:rPr lang="zh-TW" altLang="en-US" dirty="0" smtClean="0">
                <a:solidFill>
                  <a:srgbClr val="FF0000"/>
                </a:solidFill>
              </a:rPr>
              <a:t>線、提出問題</a:t>
            </a:r>
            <a:endParaRPr lang="en-US" altLang="zh-TW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說明期望的表現水準，例如：</a:t>
            </a:r>
            <a:endParaRPr lang="en-US" altLang="zh-TW" dirty="0" smtClean="0"/>
          </a:p>
          <a:p>
            <a:pPr lvl="1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/>
              <a:t>「概念圖」：應包含重要概念，概念數量不會太少，概念的組織結構良好</a:t>
            </a:r>
            <a:endParaRPr lang="en-US" altLang="zh-TW" dirty="0" smtClean="0"/>
          </a:p>
          <a:p>
            <a:pPr lvl="1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/>
              <a:t>「提出問題」</a:t>
            </a:r>
            <a:r>
              <a:rPr lang="zh-TW" altLang="en-US" dirty="0"/>
              <a:t>：應跟內容</a:t>
            </a:r>
            <a:r>
              <a:rPr lang="zh-TW" altLang="en-US" dirty="0" smtClean="0"/>
              <a:t>有關，至少</a:t>
            </a:r>
            <a:r>
              <a:rPr lang="zh-TW" altLang="en-US" dirty="0"/>
              <a:t>○個</a:t>
            </a:r>
            <a:r>
              <a:rPr lang="zh-TW" altLang="en-US" dirty="0" smtClean="0"/>
              <a:t>問題（包括疑惑性問題與對話性問題</a:t>
            </a:r>
            <a:r>
              <a:rPr lang="en-US" altLang="zh-TW" dirty="0" smtClean="0"/>
              <a:t>)</a:t>
            </a:r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01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四、進行評量以</a:t>
            </a:r>
            <a:r>
              <a:rPr lang="zh-TW" altLang="en-US" dirty="0"/>
              <a:t>提升績效</a:t>
            </a:r>
            <a:r>
              <a:rPr lang="zh-TW" altLang="en-US" dirty="0" smtClean="0"/>
              <a:t>責任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040560"/>
          </a:xfrm>
        </p:spPr>
        <p:txBody>
          <a:bodyPr/>
          <a:lstStyle/>
          <a:p>
            <a:pPr>
              <a:spcBef>
                <a:spcPts val="1200"/>
              </a:spcBef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FF0000"/>
                </a:solidFill>
              </a:rPr>
              <a:t>上課開始的測驗</a:t>
            </a:r>
            <a:r>
              <a:rPr lang="zh-TW" altLang="en-US" dirty="0" smtClean="0"/>
              <a:t>：在上課開始時，以</a:t>
            </a:r>
            <a:r>
              <a:rPr lang="zh-TW" altLang="en-US" dirty="0" smtClean="0">
                <a:solidFill>
                  <a:srgbClr val="7030A0"/>
                </a:solidFill>
              </a:rPr>
              <a:t>簡短易答的試題</a:t>
            </a:r>
            <a:r>
              <a:rPr lang="zh-TW" altLang="en-US" dirty="0" smtClean="0"/>
              <a:t>（例如是非題、選擇題或填充題）進行測驗，藉以提升預習的績效責任，可用紙筆測驗、即時線上評量</a:t>
            </a:r>
            <a:endParaRPr lang="en-US" altLang="zh-TW" dirty="0" smtClean="0"/>
          </a:p>
          <a:p>
            <a:pPr>
              <a:spcBef>
                <a:spcPts val="1200"/>
              </a:spcBef>
              <a:buSzPct val="80000"/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FF0000"/>
                </a:solidFill>
              </a:rPr>
              <a:t>作業</a:t>
            </a:r>
            <a:r>
              <a:rPr lang="zh-TW" altLang="en-US" dirty="0" smtClean="0">
                <a:solidFill>
                  <a:srgbClr val="FF0000"/>
                </a:solidFill>
              </a:rPr>
              <a:t>評量</a:t>
            </a:r>
            <a:r>
              <a:rPr lang="zh-TW" altLang="en-US" dirty="0" smtClean="0"/>
              <a:t>：針對教師指定的「預習任務」（例如概念圖</a:t>
            </a:r>
            <a:r>
              <a:rPr lang="zh-TW" altLang="en-US" dirty="0"/>
              <a:t>、</a:t>
            </a:r>
            <a:r>
              <a:rPr lang="zh-TW" altLang="en-US" dirty="0" smtClean="0"/>
              <a:t>簡報，或心得）</a:t>
            </a:r>
            <a:r>
              <a:rPr lang="zh-TW" altLang="en-US" dirty="0" smtClean="0">
                <a:solidFill>
                  <a:srgbClr val="7030A0"/>
                </a:solidFill>
              </a:rPr>
              <a:t>完成品質</a:t>
            </a:r>
            <a:r>
              <a:rPr lang="zh-TW" altLang="en-US" dirty="0" smtClean="0"/>
              <a:t>進行評量</a:t>
            </a:r>
            <a:endParaRPr lang="en-US" altLang="zh-TW" dirty="0" smtClean="0"/>
          </a:p>
          <a:p>
            <a:pPr>
              <a:spcBef>
                <a:spcPts val="1200"/>
              </a:spcBef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FF0000"/>
                </a:solidFill>
              </a:rPr>
              <a:t>同儕互評</a:t>
            </a:r>
            <a:r>
              <a:rPr lang="zh-TW" altLang="en-US" dirty="0" smtClean="0"/>
              <a:t>：若預習任務會影響小組合作學習，可在合作學習後，</a:t>
            </a:r>
            <a:r>
              <a:rPr lang="zh-TW" altLang="en-US" dirty="0" smtClean="0">
                <a:solidFill>
                  <a:srgbClr val="7030A0"/>
                </a:solidFill>
              </a:rPr>
              <a:t>針對同儕預習情形進行互評</a:t>
            </a:r>
            <a:endParaRPr lang="en-US" altLang="zh-TW" dirty="0" smtClean="0">
              <a:solidFill>
                <a:srgbClr val="7030A0"/>
              </a:solidFill>
            </a:endParaRPr>
          </a:p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689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五、預習</a:t>
            </a:r>
            <a:r>
              <a:rPr lang="zh-TW" altLang="en-US" dirty="0"/>
              <a:t>的</a:t>
            </a:r>
            <a:r>
              <a:rPr lang="zh-TW" altLang="en-US" dirty="0" smtClean="0"/>
              <a:t>份量與難易度要</a:t>
            </a:r>
            <a:r>
              <a:rPr lang="zh-TW" altLang="en-US" dirty="0"/>
              <a:t>適</a:t>
            </a:r>
            <a:r>
              <a:rPr lang="zh-TW" altLang="en-US" dirty="0" smtClean="0"/>
              <a:t>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6146" y="1242882"/>
            <a:ext cx="8640960" cy="5112568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/>
              <a:t>宜掌握下列原則來安排預習任務</a:t>
            </a:r>
            <a:endParaRPr lang="en-US" altLang="zh-TW" sz="3000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solidFill>
                  <a:srgbClr val="FF0000"/>
                </a:solidFill>
              </a:rPr>
              <a:t>時間量</a:t>
            </a:r>
            <a:r>
              <a:rPr lang="zh-TW" altLang="en-US" sz="3000" dirty="0" smtClean="0"/>
              <a:t>：不</a:t>
            </a:r>
            <a:r>
              <a:rPr lang="zh-TW" altLang="en-US" sz="3000" dirty="0"/>
              <a:t>超過</a:t>
            </a:r>
            <a:r>
              <a:rPr lang="zh-TW" altLang="en-US" sz="3000" dirty="0" smtClean="0"/>
              <a:t>原有完成家庭作業的時間</a:t>
            </a:r>
            <a:r>
              <a:rPr lang="zh-TW" altLang="en-US" sz="3000" dirty="0" smtClean="0">
                <a:solidFill>
                  <a:srgbClr val="7030A0"/>
                </a:solidFill>
              </a:rPr>
              <a:t>總長度</a:t>
            </a:r>
            <a:endParaRPr lang="en-US" altLang="zh-TW" sz="3000" dirty="0" smtClean="0">
              <a:solidFill>
                <a:srgbClr val="7030A0"/>
              </a:solidFill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solidFill>
                  <a:srgbClr val="FF0000"/>
                </a:solidFill>
              </a:rPr>
              <a:t>難易度</a:t>
            </a:r>
            <a:r>
              <a:rPr lang="zh-TW" altLang="en-US" sz="3000" dirty="0" smtClean="0"/>
              <a:t>：應考量學生的理解能力，</a:t>
            </a:r>
            <a:r>
              <a:rPr lang="zh-TW" altLang="en-US" sz="3000" dirty="0" smtClean="0">
                <a:solidFill>
                  <a:srgbClr val="7030A0"/>
                </a:solidFill>
              </a:rPr>
              <a:t>初期宜安排簡易可行</a:t>
            </a:r>
            <a:r>
              <a:rPr lang="zh-TW" altLang="en-US" sz="3000" dirty="0" smtClean="0"/>
              <a:t>的預習任務為原則</a:t>
            </a:r>
            <a:endParaRPr lang="en-US" altLang="zh-TW" sz="3000" dirty="0" smtClean="0"/>
          </a:p>
          <a:p>
            <a:pPr algn="just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solidFill>
                  <a:srgbClr val="FF0000"/>
                </a:solidFill>
              </a:rPr>
              <a:t>便利性</a:t>
            </a:r>
            <a:r>
              <a:rPr lang="zh-TW" altLang="en-US" sz="3000" dirty="0" smtClean="0"/>
              <a:t>：必須協助解決</a:t>
            </a:r>
            <a:r>
              <a:rPr lang="zh-TW" altLang="en-US" sz="3000" dirty="0" smtClean="0">
                <a:solidFill>
                  <a:srgbClr val="7030A0"/>
                </a:solidFill>
              </a:rPr>
              <a:t>電腦與網路使用不便</a:t>
            </a:r>
            <a:r>
              <a:rPr lang="en-US" altLang="zh-TW" sz="3000" dirty="0" smtClean="0">
                <a:solidFill>
                  <a:srgbClr val="7030A0"/>
                </a:solidFill>
              </a:rPr>
              <a:t/>
            </a:r>
            <a:br>
              <a:rPr lang="en-US" altLang="zh-TW" sz="3000" dirty="0" smtClean="0">
                <a:solidFill>
                  <a:srgbClr val="7030A0"/>
                </a:solidFill>
              </a:rPr>
            </a:br>
            <a:r>
              <a:rPr lang="zh-TW" altLang="en-US" sz="3000" dirty="0" smtClean="0">
                <a:solidFill>
                  <a:srgbClr val="7030A0"/>
                </a:solidFill>
              </a:rPr>
              <a:t>學生</a:t>
            </a:r>
            <a:r>
              <a:rPr lang="zh-TW" altLang="en-US" sz="3000" dirty="0" smtClean="0"/>
              <a:t>的問題，或提供替代任務</a:t>
            </a:r>
            <a:endParaRPr lang="en-US" altLang="zh-TW" sz="3000" dirty="0" smtClean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>
                <a:solidFill>
                  <a:srgbClr val="FF0000"/>
                </a:solidFill>
              </a:rPr>
              <a:t>差異</a:t>
            </a:r>
            <a:r>
              <a:rPr lang="zh-TW" altLang="en-US" sz="3000" dirty="0">
                <a:solidFill>
                  <a:srgbClr val="FF0000"/>
                </a:solidFill>
              </a:rPr>
              <a:t>化</a:t>
            </a:r>
            <a:r>
              <a:rPr lang="zh-TW" altLang="en-US" sz="3000" dirty="0"/>
              <a:t>：可考量學生的準備</a:t>
            </a:r>
            <a:r>
              <a:rPr lang="zh-TW" altLang="en-US" sz="3000" dirty="0" smtClean="0"/>
              <a:t>度，安排</a:t>
            </a:r>
            <a:r>
              <a:rPr lang="zh-TW" altLang="en-US" sz="3000" dirty="0" smtClean="0">
                <a:solidFill>
                  <a:srgbClr val="7030A0"/>
                </a:solidFill>
              </a:rPr>
              <a:t>適性差異</a:t>
            </a:r>
            <a:r>
              <a:rPr lang="zh-TW" altLang="en-US" sz="3000" dirty="0" smtClean="0"/>
              <a:t>的</a:t>
            </a:r>
            <a:r>
              <a:rPr lang="zh-TW" altLang="en-US" sz="3000" dirty="0"/>
              <a:t>預習</a:t>
            </a:r>
            <a:r>
              <a:rPr lang="zh-TW" altLang="en-US" sz="3000" dirty="0" smtClean="0"/>
              <a:t>任務</a:t>
            </a:r>
            <a:endParaRPr lang="en-US" altLang="zh-TW" sz="30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760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zh-TW" dirty="0"/>
              <a:t>合作技巧指導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  <a:p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撰稿</a:t>
            </a:r>
            <a:r>
              <a:rPr lang="zh-TW" altLang="en-US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：黃永和</a:t>
            </a:r>
            <a:r>
              <a:rPr lang="zh-TW" altLang="en-US" dirty="0"/>
              <a:t>　</a:t>
            </a: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教授</a:t>
            </a:r>
            <a:endParaRPr lang="zh-TW" altLang="en-US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563888" y="6376243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14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68313" y="53975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複習－</a:t>
            </a:r>
            <a:r>
              <a:rPr lang="en-US" altLang="zh-TW" sz="3600" dirty="0" smtClean="0"/>
              <a:t> </a:t>
            </a:r>
            <a:r>
              <a:rPr lang="zh-TW" altLang="en-US" sz="3600" dirty="0" smtClean="0"/>
              <a:t>如何教</a:t>
            </a:r>
            <a:r>
              <a:rPr lang="zh-TW" altLang="zh-TW" sz="3600" dirty="0" smtClean="0"/>
              <a:t>導合作技巧</a:t>
            </a:r>
            <a:r>
              <a:rPr lang="zh-TW" altLang="en-US" sz="3600" dirty="0" smtClean="0"/>
              <a:t>？</a:t>
            </a: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5040312"/>
          </a:xfrm>
        </p:spPr>
        <p:txBody>
          <a:bodyPr/>
          <a:lstStyle/>
          <a:p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mtClean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005346"/>
              </p:ext>
            </p:extLst>
          </p:nvPr>
        </p:nvGraphicFramePr>
        <p:xfrm>
          <a:off x="107504" y="1124744"/>
          <a:ext cx="8928992" cy="51125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20480"/>
                <a:gridCol w="4608512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ysClr val="windowText" lastClr="00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教導技巧的步驟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dirty="0" smtClean="0">
                          <a:solidFill>
                            <a:sysClr val="windowText" lastClr="00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例如</a:t>
                      </a:r>
                      <a:endParaRPr lang="zh-TW" sz="2400" b="1" kern="100" dirty="0">
                        <a:solidFill>
                          <a:sysClr val="windowText" lastClr="000000"/>
                        </a:solidFill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 rowSpan="2">
                  <a:txBody>
                    <a:bodyPr/>
                    <a:lstStyle/>
                    <a:p>
                      <a:pPr marL="114300" indent="0" algn="l">
                        <a:buFont typeface="+mj-lt"/>
                        <a:buNone/>
                      </a:pPr>
                      <a:r>
                        <a:rPr lang="en-US" altLang="zh-TW" sz="24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lang="zh-TW" altLang="en-US" sz="24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說明與示範</a:t>
                      </a:r>
                      <a:endParaRPr lang="en-US" altLang="zh-TW" sz="2400" dirty="0" smtClean="0">
                        <a:solidFill>
                          <a:srgbClr val="FF0000"/>
                        </a:solidFill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lang="zh-TW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使用</a:t>
                      </a:r>
                      <a:r>
                        <a:rPr lang="zh-TW" alt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合作</a:t>
                      </a:r>
                      <a:r>
                        <a:rPr lang="zh-TW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技巧</a:t>
                      </a:r>
                      <a:r>
                        <a:rPr 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T</a:t>
                      </a:r>
                      <a:r>
                        <a:rPr lang="zh-TW" altLang="en-US" sz="2200" kern="100" baseline="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形圖</a:t>
                      </a:r>
                      <a:r>
                        <a:rPr lang="en-US" altLang="zh-TW" sz="2200" kern="100" baseline="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(T-chart)</a:t>
                      </a:r>
                      <a:endParaRPr lang="zh-TW" sz="2200" kern="100" dirty="0"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2</a:t>
                      </a:r>
                      <a:r>
                        <a:rPr 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.</a:t>
                      </a:r>
                      <a:r>
                        <a:rPr lang="zh-TW" alt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師生共同舉例與示範</a:t>
                      </a:r>
                      <a:endParaRPr lang="zh-TW" sz="2200" kern="100" dirty="0"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76064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304800" algn="l"/>
                        </a:tabLst>
                      </a:pPr>
                      <a:r>
                        <a:rPr lang="zh-TW" altLang="en-US" sz="2400" kern="1200" baseline="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 </a:t>
                      </a:r>
                      <a:r>
                        <a:rPr lang="en-US" altLang="zh-TW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2.</a:t>
                      </a:r>
                      <a:r>
                        <a:rPr lang="zh-TW" altLang="en-US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安排情境練習與實踐</a:t>
                      </a:r>
                      <a:endParaRPr lang="zh-TW" sz="2400" kern="1200" dirty="0">
                        <a:solidFill>
                          <a:srgbClr val="FF0000"/>
                        </a:solidFill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1</a:t>
                      </a:r>
                      <a:r>
                        <a:rPr 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.</a:t>
                      </a:r>
                      <a:r>
                        <a:rPr lang="zh-TW" alt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安排情境指導學生練習合作</a:t>
                      </a:r>
                      <a:endParaRPr lang="zh-TW" sz="2200" kern="100" dirty="0"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2</a:t>
                      </a:r>
                      <a:r>
                        <a:rPr 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.</a:t>
                      </a:r>
                      <a:r>
                        <a:rPr lang="zh-TW" alt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安排觀察員記錄實踐情形</a:t>
                      </a:r>
                      <a:endParaRPr lang="zh-TW" sz="2200" kern="100" dirty="0"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 rowSpan="3">
                  <a:txBody>
                    <a:bodyPr/>
                    <a:lstStyle/>
                    <a:p>
                      <a:pPr marL="1588" indent="0" algn="l">
                        <a:buFont typeface="+mj-lt"/>
                        <a:buNone/>
                      </a:pPr>
                      <a:r>
                        <a:rPr lang="zh-TW" altLang="en-US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 </a:t>
                      </a:r>
                      <a:r>
                        <a:rPr lang="en-US" altLang="zh-TW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3.</a:t>
                      </a:r>
                      <a:r>
                        <a:rPr lang="zh-TW" altLang="en-US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檢討與回饋</a:t>
                      </a:r>
                      <a:endParaRPr lang="en-US" altLang="zh-TW" sz="2400" kern="1200" dirty="0" smtClean="0">
                        <a:solidFill>
                          <a:srgbClr val="FF0000"/>
                        </a:solidFill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1.</a:t>
                      </a:r>
                      <a:r>
                        <a:rPr lang="zh-TW" alt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什麼技巧做得最好？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TW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2.</a:t>
                      </a:r>
                      <a:r>
                        <a:rPr lang="zh-TW" alt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什麼技巧做得並不好，需要改進？</a:t>
                      </a:r>
                      <a:endParaRPr lang="en-US" altLang="zh-TW" sz="2200" kern="100" dirty="0" smtClean="0"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 vMerge="1">
                  <a:txBody>
                    <a:bodyPr/>
                    <a:lstStyle/>
                    <a:p>
                      <a:pPr marL="114300" indent="0" algn="l">
                        <a:buFont typeface="+mj-lt"/>
                        <a:buNone/>
                      </a:pPr>
                      <a:endParaRPr lang="en-US" altLang="zh-TW" sz="2400" b="0" dirty="0" smtClean="0">
                        <a:latin typeface="Times New Roman" pitchFamily="18" charset="0"/>
                        <a:ea typeface="華康儷中黑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zh-TW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3.</a:t>
                      </a:r>
                      <a:r>
                        <a:rPr lang="zh-TW" alt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下次將如何改進？</a:t>
                      </a: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1588" indent="0" algn="l">
                        <a:buFont typeface="+mj-lt"/>
                        <a:buNone/>
                      </a:pPr>
                      <a:r>
                        <a:rPr lang="zh-TW" altLang="en-US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 </a:t>
                      </a:r>
                      <a:r>
                        <a:rPr lang="en-US" altLang="zh-TW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4.</a:t>
                      </a:r>
                      <a:r>
                        <a:rPr lang="zh-TW" altLang="en-US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鼓勵學生持續實踐，並應用</a:t>
                      </a:r>
                      <a:r>
                        <a:rPr lang="en-US" altLang="zh-TW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/>
                      </a:r>
                      <a:br>
                        <a:rPr lang="en-US" altLang="zh-TW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</a:br>
                      <a:r>
                        <a:rPr lang="zh-TW" altLang="en-US" sz="2400" kern="1200" dirty="0" smtClean="0">
                          <a:solidFill>
                            <a:srgbClr val="FF0000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   於日常生活</a:t>
                      </a:r>
                      <a:endParaRPr lang="zh-TW" altLang="en-US" sz="2400" kern="1200" dirty="0">
                        <a:solidFill>
                          <a:srgbClr val="FF0000"/>
                        </a:solidFill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200" kern="10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鼓勵學生</a:t>
                      </a:r>
                      <a:r>
                        <a:rPr lang="zh-TW" altLang="en-US" sz="2200" kern="100" baseline="0" dirty="0" smtClean="0"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pitchFamily="18" charset="0"/>
                        </a:rPr>
                        <a:t>應用於家人、朋友之相處 </a:t>
                      </a:r>
                      <a:endParaRPr lang="en-US" altLang="zh-TW" sz="2200" kern="100" baseline="0" dirty="0" smtClean="0"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34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341313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傾聽（聽到、聽完）</a:t>
            </a:r>
            <a:endParaRPr lang="zh-TW" altLang="en-US" sz="3600" b="1" dirty="0" smtClean="0"/>
          </a:p>
        </p:txBody>
      </p:sp>
      <p:sp>
        <p:nvSpPr>
          <p:cNvPr id="9219" name="Line 5"/>
          <p:cNvSpPr>
            <a:spLocks noChangeShapeType="1"/>
          </p:cNvSpPr>
          <p:nvPr/>
        </p:nvSpPr>
        <p:spPr bwMode="auto">
          <a:xfrm>
            <a:off x="755576" y="2165350"/>
            <a:ext cx="7508949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>
            <a:off x="4427538" y="2165350"/>
            <a:ext cx="0" cy="352901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971600" y="2570163"/>
            <a:ext cx="338437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肢體前傾靠近組員</a:t>
            </a:r>
            <a:endParaRPr lang="en-US" altLang="zh-TW" sz="2800" dirty="0">
              <a:latin typeface="華康儷中黑" pitchFamily="49" charset="-120"/>
              <a:ea typeface="華康儷中黑" pitchFamily="49" charset="-120"/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看</a:t>
            </a:r>
            <a:r>
              <a:rPr lang="zh-TW" altLang="en-US" sz="2800" dirty="0">
                <a:latin typeface="華康儷中黑" pitchFamily="49" charset="-120"/>
                <a:ea typeface="華康儷中黑" pitchFamily="49" charset="-120"/>
              </a:rPr>
              <a:t>著發言的人</a:t>
            </a:r>
            <a:endParaRPr lang="en-US" altLang="zh-TW" sz="2800" dirty="0">
              <a:latin typeface="華康儷中黑" pitchFamily="49" charset="-120"/>
              <a:ea typeface="華康儷中黑" pitchFamily="49" charset="-120"/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sz="2800" kern="100" dirty="0">
                <a:latin typeface="華康儷中黑" pitchFamily="49" charset="-120"/>
                <a:ea typeface="華康儷中黑" pitchFamily="49" charset="-120"/>
              </a:rPr>
              <a:t>不</a:t>
            </a:r>
            <a:r>
              <a:rPr lang="zh-TW" altLang="zh-TW" sz="2800" kern="100" dirty="0">
                <a:latin typeface="華康儷中黑" pitchFamily="49" charset="-120"/>
                <a:ea typeface="華康儷中黑" pitchFamily="49" charset="-120"/>
              </a:rPr>
              <a:t>插嘴</a:t>
            </a:r>
            <a:endParaRPr lang="en-US" altLang="zh-TW" sz="2800" kern="100" dirty="0">
              <a:latin typeface="華康儷中黑" pitchFamily="49" charset="-120"/>
              <a:ea typeface="華康儷中黑" pitchFamily="49" charset="-120"/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微笑或點頭表示聽懂</a:t>
            </a:r>
            <a:endParaRPr lang="en-US" altLang="zh-TW" sz="2800" dirty="0">
              <a:latin typeface="華康儷中黑" pitchFamily="49" charset="-120"/>
              <a:ea typeface="華康儷中黑" pitchFamily="49" charset="-120"/>
            </a:endParaRPr>
          </a:p>
          <a:p>
            <a:pPr>
              <a:lnSpc>
                <a:spcPct val="140000"/>
              </a:lnSpc>
              <a:defRPr/>
            </a:pPr>
            <a:r>
              <a:rPr lang="en-US" altLang="zh-TW" sz="2800" kern="100" dirty="0" smtClean="0">
                <a:latin typeface="華康儷中黑" pitchFamily="49" charset="-120"/>
                <a:ea typeface="華康儷中黑" pitchFamily="49" charset="-120"/>
              </a:rPr>
              <a:t>……</a:t>
            </a:r>
            <a:endParaRPr lang="zh-TW" altLang="zh-TW" sz="2800" kern="1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5326340" y="2570163"/>
            <a:ext cx="1261884" cy="37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TW" altLang="en-US" sz="2800" dirty="0">
                <a:latin typeface="華康儷中黑" pitchFamily="49" charset="-120"/>
                <a:ea typeface="華康儷中黑" pitchFamily="49" charset="-120"/>
              </a:rPr>
              <a:t>喔！</a:t>
            </a:r>
          </a:p>
          <a:p>
            <a:pPr eaLnBrk="1" hangingPunct="1">
              <a:lnSpc>
                <a:spcPct val="140000"/>
              </a:lnSpc>
            </a:pPr>
            <a:r>
              <a:rPr lang="zh-TW" altLang="en-US" sz="2800" dirty="0">
                <a:latin typeface="華康儷中黑" pitchFamily="49" charset="-120"/>
                <a:ea typeface="華康儷中黑" pitchFamily="49" charset="-120"/>
              </a:rPr>
              <a:t>嗯！</a:t>
            </a:r>
            <a:endParaRPr lang="en-US" altLang="zh-TW" sz="2800" dirty="0">
              <a:latin typeface="華康儷中黑" pitchFamily="49" charset="-120"/>
              <a:ea typeface="華康儷中黑" pitchFamily="49" charset="-120"/>
            </a:endParaRPr>
          </a:p>
          <a:p>
            <a:pPr eaLnBrk="1" hangingPunct="1">
              <a:lnSpc>
                <a:spcPct val="140000"/>
              </a:lnSpc>
            </a:pPr>
            <a:r>
              <a:rPr lang="zh-TW" altLang="en-US" sz="2800" dirty="0">
                <a:latin typeface="華康儷中黑" pitchFamily="49" charset="-120"/>
                <a:ea typeface="華康儷中黑" pitchFamily="49" charset="-120"/>
              </a:rPr>
              <a:t>是的！</a:t>
            </a:r>
            <a:endParaRPr lang="en-US" altLang="zh-TW" sz="2800" dirty="0">
              <a:latin typeface="華康儷中黑" pitchFamily="49" charset="-120"/>
              <a:ea typeface="華康儷中黑" pitchFamily="49" charset="-120"/>
            </a:endParaRPr>
          </a:p>
          <a:p>
            <a:pPr eaLnBrk="1" hangingPunct="1">
              <a:lnSpc>
                <a:spcPct val="140000"/>
              </a:lnSpc>
            </a:pP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我懂！</a:t>
            </a:r>
            <a:endParaRPr lang="en-US" altLang="zh-TW" sz="2800" dirty="0">
              <a:latin typeface="華康儷中黑" pitchFamily="49" charset="-120"/>
              <a:ea typeface="華康儷中黑" pitchFamily="49" charset="-120"/>
            </a:endParaRPr>
          </a:p>
          <a:p>
            <a:pPr eaLnBrk="1" hangingPunct="1">
              <a:lnSpc>
                <a:spcPct val="140000"/>
              </a:lnSpc>
            </a:pPr>
            <a:r>
              <a:rPr lang="en-US" altLang="zh-TW" sz="2800" dirty="0" smtClean="0">
                <a:latin typeface="華康儷中黑" pitchFamily="49" charset="-120"/>
                <a:ea typeface="華康儷中黑" pitchFamily="49" charset="-120"/>
              </a:rPr>
              <a:t>……</a:t>
            </a:r>
            <a:endParaRPr lang="zh-TW" altLang="en-US" sz="2800" dirty="0">
              <a:latin typeface="華康儷中黑" pitchFamily="49" charset="-120"/>
              <a:ea typeface="華康儷中黑" pitchFamily="49" charset="-120"/>
            </a:endParaRPr>
          </a:p>
          <a:p>
            <a:pPr eaLnBrk="1" hangingPunct="1">
              <a:lnSpc>
                <a:spcPct val="140000"/>
              </a:lnSpc>
            </a:pPr>
            <a:endParaRPr lang="en-US" altLang="zh-TW" sz="28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763688" y="1500188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該怎麼做？</a:t>
            </a:r>
            <a:endParaRPr lang="zh-TW" altLang="en-US" sz="32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99786" y="1484313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200" dirty="0" smtClean="0">
                <a:latin typeface="華康儷中黑" pitchFamily="49" charset="-120"/>
                <a:ea typeface="華康儷中黑" pitchFamily="49" charset="-120"/>
              </a:rPr>
              <a:t>該怎麼說？</a:t>
            </a:r>
            <a:endParaRPr lang="zh-TW" altLang="en-US" sz="32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068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一宗化萬法</a:t>
            </a:r>
            <a:endParaRPr lang="zh-TW" altLang="en-US" sz="5400" dirty="0">
              <a:latin typeface="Times New Roman" pitchFamily="18" charset="0"/>
              <a:ea typeface="華康正顏楷體W5" pitchFamily="65" charset="-120"/>
              <a:cs typeface="Times New Roman" pitchFamily="18" charset="0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152345" y="2293216"/>
            <a:ext cx="2575544" cy="3197771"/>
            <a:chOff x="2987824" y="1700808"/>
            <a:chExt cx="3744416" cy="4464496"/>
          </a:xfrm>
        </p:grpSpPr>
        <p:sp>
          <p:nvSpPr>
            <p:cNvPr id="46" name="橢圓 45"/>
            <p:cNvSpPr/>
            <p:nvPr/>
          </p:nvSpPr>
          <p:spPr>
            <a:xfrm>
              <a:off x="3366032" y="5445224"/>
              <a:ext cx="2988000" cy="7200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2987824" y="1700808"/>
              <a:ext cx="3744416" cy="7200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8" name="直線接點 47"/>
            <p:cNvCxnSpPr>
              <a:stCxn id="47" idx="2"/>
              <a:endCxn id="46" idx="2"/>
            </p:cNvCxnSpPr>
            <p:nvPr/>
          </p:nvCxnSpPr>
          <p:spPr>
            <a:xfrm>
              <a:off x="2987824" y="2060848"/>
              <a:ext cx="378208" cy="37444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線接點 48"/>
            <p:cNvCxnSpPr>
              <a:stCxn id="47" idx="6"/>
              <a:endCxn id="46" idx="6"/>
            </p:cNvCxnSpPr>
            <p:nvPr/>
          </p:nvCxnSpPr>
          <p:spPr>
            <a:xfrm flipH="1">
              <a:off x="6354032" y="2060848"/>
              <a:ext cx="378208" cy="37444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群組 49"/>
          <p:cNvGrpSpPr/>
          <p:nvPr/>
        </p:nvGrpSpPr>
        <p:grpSpPr>
          <a:xfrm>
            <a:off x="249428" y="2886560"/>
            <a:ext cx="2401923" cy="2578457"/>
            <a:chOff x="5652000" y="2564951"/>
            <a:chExt cx="3492000" cy="3599854"/>
          </a:xfrm>
        </p:grpSpPr>
        <p:sp>
          <p:nvSpPr>
            <p:cNvPr id="51" name="梯形 50"/>
            <p:cNvSpPr/>
            <p:nvPr/>
          </p:nvSpPr>
          <p:spPr>
            <a:xfrm flipV="1">
              <a:off x="5652000" y="2924991"/>
              <a:ext cx="3492000" cy="2879774"/>
            </a:xfrm>
            <a:prstGeom prst="trapezoid">
              <a:avLst>
                <a:gd name="adj" fmla="val 9124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橢圓 51"/>
            <p:cNvSpPr/>
            <p:nvPr/>
          </p:nvSpPr>
          <p:spPr>
            <a:xfrm>
              <a:off x="5652000" y="2564951"/>
              <a:ext cx="3492000" cy="72008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3500000" scaled="1"/>
              <a:tileRect/>
            </a:gra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橢圓 52"/>
            <p:cNvSpPr/>
            <p:nvPr/>
          </p:nvSpPr>
          <p:spPr>
            <a:xfrm>
              <a:off x="5922000" y="5444725"/>
              <a:ext cx="2952000" cy="72008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8900000" scaled="1"/>
              <a:tileRect/>
            </a:gra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6" name="文字方塊 55"/>
          <p:cNvSpPr txBox="1"/>
          <p:nvPr/>
        </p:nvSpPr>
        <p:spPr>
          <a:xfrm>
            <a:off x="975770" y="5550331"/>
            <a:ext cx="71924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dirty="0" smtClean="0">
                <a:latin typeface="華康儷中黑" pitchFamily="49" charset="-120"/>
                <a:ea typeface="華康儷中黑" pitchFamily="49" charset="-120"/>
              </a:rPr>
              <a:t>可以加入不同</a:t>
            </a:r>
            <a:r>
              <a:rPr lang="zh-TW" altLang="en-US" sz="2600" dirty="0">
                <a:latin typeface="華康儷中黑" pitchFamily="49" charset="-120"/>
                <a:ea typeface="華康儷中黑" pitchFamily="49" charset="-120"/>
              </a:rPr>
              <a:t>的</a:t>
            </a:r>
            <a:r>
              <a:rPr lang="zh-TW" altLang="en-US" sz="2600" dirty="0">
                <a:solidFill>
                  <a:srgbClr val="FF0000"/>
                </a:solidFill>
                <a:latin typeface="華康儷中黑" pitchFamily="49" charset="-120"/>
                <a:ea typeface="華康儷中黑" pitchFamily="49" charset="-120"/>
              </a:rPr>
              <a:t>溶質</a:t>
            </a:r>
            <a:r>
              <a:rPr lang="zh-TW" altLang="en-US" sz="2600" dirty="0">
                <a:latin typeface="華康儷中黑" pitchFamily="49" charset="-120"/>
                <a:ea typeface="華康儷中黑" pitchFamily="49" charset="-120"/>
              </a:rPr>
              <a:t>（如</a:t>
            </a:r>
            <a:r>
              <a:rPr lang="zh-TW" altLang="en-US" sz="2600" dirty="0" smtClean="0">
                <a:latin typeface="華康儷中黑" pitchFamily="49" charset="-120"/>
                <a:ea typeface="華康儷中黑" pitchFamily="49" charset="-120"/>
              </a:rPr>
              <a:t>：水果、咖啡、茶）</a:t>
            </a:r>
            <a:endParaRPr lang="en-US" altLang="zh-TW" sz="2600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sz="2600" dirty="0" smtClean="0">
                <a:latin typeface="華康儷中黑" pitchFamily="49" charset="-120"/>
                <a:ea typeface="華康儷中黑" pitchFamily="49" charset="-120"/>
              </a:rPr>
              <a:t>變成各式各樣的飲品（如：果汁、咖啡、茶）</a:t>
            </a:r>
            <a:endParaRPr lang="zh-TW" altLang="en-US" sz="2600" dirty="0">
              <a:latin typeface="華康儷中黑" pitchFamily="49" charset="-120"/>
              <a:ea typeface="華康儷中黑" pitchFamily="49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6444208" y="2293215"/>
            <a:ext cx="2575544" cy="3197771"/>
            <a:chOff x="2987824" y="1700808"/>
            <a:chExt cx="3744416" cy="4464496"/>
          </a:xfrm>
        </p:grpSpPr>
        <p:sp>
          <p:nvSpPr>
            <p:cNvPr id="27" name="橢圓 26"/>
            <p:cNvSpPr/>
            <p:nvPr/>
          </p:nvSpPr>
          <p:spPr>
            <a:xfrm>
              <a:off x="3366032" y="5445224"/>
              <a:ext cx="2988000" cy="7200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2987824" y="1700808"/>
              <a:ext cx="3744416" cy="7200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9" name="直線接點 28"/>
            <p:cNvCxnSpPr>
              <a:stCxn id="28" idx="2"/>
              <a:endCxn id="27" idx="2"/>
            </p:cNvCxnSpPr>
            <p:nvPr/>
          </p:nvCxnSpPr>
          <p:spPr>
            <a:xfrm>
              <a:off x="2987824" y="2060848"/>
              <a:ext cx="378208" cy="37444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>
              <a:stCxn id="28" idx="6"/>
              <a:endCxn id="27" idx="6"/>
            </p:cNvCxnSpPr>
            <p:nvPr/>
          </p:nvCxnSpPr>
          <p:spPr>
            <a:xfrm flipH="1">
              <a:off x="6354032" y="2060848"/>
              <a:ext cx="378208" cy="37444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群組 30"/>
          <p:cNvGrpSpPr/>
          <p:nvPr/>
        </p:nvGrpSpPr>
        <p:grpSpPr>
          <a:xfrm>
            <a:off x="6541291" y="2886559"/>
            <a:ext cx="2401923" cy="2578457"/>
            <a:chOff x="5652000" y="2564951"/>
            <a:chExt cx="3492000" cy="3599854"/>
          </a:xfrm>
        </p:grpSpPr>
        <p:sp>
          <p:nvSpPr>
            <p:cNvPr id="32" name="梯形 31"/>
            <p:cNvSpPr/>
            <p:nvPr/>
          </p:nvSpPr>
          <p:spPr>
            <a:xfrm flipV="1">
              <a:off x="5652000" y="2924991"/>
              <a:ext cx="3492000" cy="2879774"/>
            </a:xfrm>
            <a:prstGeom prst="trapezoid">
              <a:avLst>
                <a:gd name="adj" fmla="val 9124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橢圓 32"/>
            <p:cNvSpPr/>
            <p:nvPr/>
          </p:nvSpPr>
          <p:spPr>
            <a:xfrm>
              <a:off x="5652000" y="2564951"/>
              <a:ext cx="3492000" cy="72008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3500000" scaled="1"/>
              <a:tileRect/>
            </a:gra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橢圓 33"/>
            <p:cNvSpPr/>
            <p:nvPr/>
          </p:nvSpPr>
          <p:spPr>
            <a:xfrm>
              <a:off x="5922000" y="5444725"/>
              <a:ext cx="2952000" cy="72008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8900000" scaled="1"/>
              <a:tileRect/>
            </a:gra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5" name="群組 64"/>
          <p:cNvGrpSpPr/>
          <p:nvPr/>
        </p:nvGrpSpPr>
        <p:grpSpPr>
          <a:xfrm>
            <a:off x="3327853" y="2293216"/>
            <a:ext cx="2575544" cy="3197771"/>
            <a:chOff x="2987824" y="1700808"/>
            <a:chExt cx="3744416" cy="4464496"/>
          </a:xfrm>
        </p:grpSpPr>
        <p:sp>
          <p:nvSpPr>
            <p:cNvPr id="66" name="橢圓 65"/>
            <p:cNvSpPr/>
            <p:nvPr/>
          </p:nvSpPr>
          <p:spPr>
            <a:xfrm>
              <a:off x="3366032" y="5445224"/>
              <a:ext cx="2988000" cy="7200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橢圓 66"/>
            <p:cNvSpPr/>
            <p:nvPr/>
          </p:nvSpPr>
          <p:spPr>
            <a:xfrm>
              <a:off x="2987824" y="1700808"/>
              <a:ext cx="3744416" cy="7200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8" name="直線接點 67"/>
            <p:cNvCxnSpPr>
              <a:stCxn id="67" idx="2"/>
              <a:endCxn id="66" idx="2"/>
            </p:cNvCxnSpPr>
            <p:nvPr/>
          </p:nvCxnSpPr>
          <p:spPr>
            <a:xfrm>
              <a:off x="2987824" y="2060848"/>
              <a:ext cx="378208" cy="37444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直線接點 68"/>
            <p:cNvCxnSpPr>
              <a:stCxn id="67" idx="6"/>
              <a:endCxn id="66" idx="6"/>
            </p:cNvCxnSpPr>
            <p:nvPr/>
          </p:nvCxnSpPr>
          <p:spPr>
            <a:xfrm flipH="1">
              <a:off x="6354032" y="2060848"/>
              <a:ext cx="378208" cy="374441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群組 69"/>
          <p:cNvGrpSpPr/>
          <p:nvPr/>
        </p:nvGrpSpPr>
        <p:grpSpPr>
          <a:xfrm>
            <a:off x="3424936" y="2886560"/>
            <a:ext cx="2401923" cy="2578457"/>
            <a:chOff x="5652000" y="2564951"/>
            <a:chExt cx="3492000" cy="3599854"/>
          </a:xfrm>
        </p:grpSpPr>
        <p:sp>
          <p:nvSpPr>
            <p:cNvPr id="71" name="梯形 70"/>
            <p:cNvSpPr/>
            <p:nvPr/>
          </p:nvSpPr>
          <p:spPr>
            <a:xfrm flipV="1">
              <a:off x="5652000" y="2924991"/>
              <a:ext cx="3492000" cy="2879774"/>
            </a:xfrm>
            <a:prstGeom prst="trapezoid">
              <a:avLst>
                <a:gd name="adj" fmla="val 9124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2700000" scaled="1"/>
              <a:tileRect/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橢圓 71"/>
            <p:cNvSpPr/>
            <p:nvPr/>
          </p:nvSpPr>
          <p:spPr>
            <a:xfrm>
              <a:off x="5652000" y="2564951"/>
              <a:ext cx="3492000" cy="72008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3500000" scaled="1"/>
              <a:tileRect/>
            </a:gradFill>
            <a:ln/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橢圓 72"/>
            <p:cNvSpPr/>
            <p:nvPr/>
          </p:nvSpPr>
          <p:spPr>
            <a:xfrm>
              <a:off x="5922000" y="5444725"/>
              <a:ext cx="2952000" cy="72008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8900000" scaled="1"/>
              <a:tileRect/>
            </a:gra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3"/>
          <a:stretch/>
        </p:blipFill>
        <p:spPr bwMode="auto">
          <a:xfrm>
            <a:off x="152345" y="2551101"/>
            <a:ext cx="2597724" cy="27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47" l="2092" r="97490">
                        <a14:backgroundMark x1="75732" y1="42975" x2="92050" y2="35124"/>
                        <a14:backgroundMark x1="49372" y1="89256" x2="61506" y2="92149"/>
                        <a14:backgroundMark x1="45188" y1="84298" x2="52720" y2="89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598" y="1000422"/>
            <a:ext cx="1224136" cy="12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3"/>
          <a:stretch/>
        </p:blipFill>
        <p:spPr bwMode="auto">
          <a:xfrm>
            <a:off x="3327853" y="2551101"/>
            <a:ext cx="2597724" cy="27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916" l="372" r="97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1" y="781664"/>
            <a:ext cx="1425128" cy="120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3"/>
          <a:stretch/>
        </p:blipFill>
        <p:spPr bwMode="auto">
          <a:xfrm>
            <a:off x="6444208" y="2551100"/>
            <a:ext cx="2597724" cy="27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2" y="2267599"/>
            <a:ext cx="2709310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77702"/>
            <a:ext cx="2700000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70" y="2276872"/>
            <a:ext cx="2700000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圖片 42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4" y="1218185"/>
            <a:ext cx="2021586" cy="80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54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-0.00602 L -0.02552 0.2439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600" dirty="0" smtClean="0"/>
              <a:t>強化學生</a:t>
            </a:r>
            <a:r>
              <a:rPr lang="zh-TW" altLang="zh-TW" sz="3600" dirty="0" smtClean="0">
                <a:solidFill>
                  <a:srgbClr val="FF0000"/>
                </a:solidFill>
              </a:rPr>
              <a:t>傾聽</a:t>
            </a:r>
            <a:r>
              <a:rPr lang="zh-TW" altLang="en-US" sz="3600" dirty="0" smtClean="0"/>
              <a:t>的</a:t>
            </a:r>
            <a:r>
              <a:rPr lang="zh-TW" altLang="zh-TW" sz="3600" dirty="0" smtClean="0"/>
              <a:t>能力</a:t>
            </a:r>
            <a:r>
              <a:rPr lang="zh-TW" altLang="en-US" sz="3600" dirty="0" smtClean="0"/>
              <a:t>（聽懂）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435280" cy="5328592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zh-TW" altLang="zh-TW" sz="3500" dirty="0" smtClean="0"/>
              <a:t>幫助</a:t>
            </a:r>
            <a:r>
              <a:rPr lang="zh-TW" altLang="zh-TW" sz="3500" dirty="0"/>
              <a:t>學生學習如何在傾聽</a:t>
            </a:r>
            <a:r>
              <a:rPr lang="zh-TW" altLang="zh-TW" sz="3500" dirty="0" smtClean="0"/>
              <a:t>過程</a:t>
            </a:r>
            <a:r>
              <a:rPr lang="zh-TW" altLang="en-US" sz="3500" dirty="0" smtClean="0"/>
              <a:t>中，</a:t>
            </a:r>
            <a:r>
              <a:rPr lang="zh-TW" altLang="zh-TW" sz="3500" dirty="0" smtClean="0"/>
              <a:t>掌握說話</a:t>
            </a:r>
            <a:r>
              <a:rPr lang="zh-TW" altLang="zh-TW" sz="3500" dirty="0"/>
              <a:t>者的內容</a:t>
            </a:r>
            <a:r>
              <a:rPr lang="zh-TW" altLang="zh-TW" sz="3500" dirty="0" smtClean="0"/>
              <a:t>重點</a:t>
            </a:r>
            <a:endParaRPr lang="en-US" altLang="zh-TW" sz="3500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 smtClean="0"/>
              <a:t>學生</a:t>
            </a:r>
            <a:r>
              <a:rPr lang="zh-TW" altLang="zh-TW" dirty="0">
                <a:solidFill>
                  <a:srgbClr val="FF0000"/>
                </a:solidFill>
              </a:rPr>
              <a:t>二人</a:t>
            </a:r>
            <a:r>
              <a:rPr lang="zh-TW" altLang="zh-TW" dirty="0"/>
              <a:t>一組</a:t>
            </a:r>
            <a:endParaRPr lang="en-US" altLang="zh-TW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>
                <a:solidFill>
                  <a:srgbClr val="FF0000"/>
                </a:solidFill>
              </a:rPr>
              <a:t>相互</a:t>
            </a:r>
            <a:r>
              <a:rPr lang="zh-TW" altLang="zh-TW" dirty="0">
                <a:solidFill>
                  <a:srgbClr val="FF0000"/>
                </a:solidFill>
              </a:rPr>
              <a:t>分享</a:t>
            </a:r>
            <a:r>
              <a:rPr lang="zh-TW" altLang="zh-TW" dirty="0"/>
              <a:t>日常生活或課業學習經驗</a:t>
            </a:r>
            <a:endParaRPr lang="en-US" altLang="zh-TW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分享完後彼此</a:t>
            </a:r>
            <a:r>
              <a:rPr lang="zh-TW" altLang="zh-TW" dirty="0">
                <a:solidFill>
                  <a:srgbClr val="FF0000"/>
                </a:solidFill>
              </a:rPr>
              <a:t>摘述</a:t>
            </a:r>
            <a:r>
              <a:rPr lang="zh-TW" altLang="zh-TW" dirty="0"/>
              <a:t>對方所陳述的重點內容</a:t>
            </a:r>
            <a:endParaRPr lang="en-US" altLang="zh-TW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相互</a:t>
            </a:r>
            <a:r>
              <a:rPr lang="zh-TW" altLang="zh-TW" dirty="0">
                <a:solidFill>
                  <a:srgbClr val="FF0000"/>
                </a:solidFill>
              </a:rPr>
              <a:t>回饋</a:t>
            </a:r>
            <a:r>
              <a:rPr lang="zh-TW" altLang="zh-TW" dirty="0"/>
              <a:t>所說內容與摘述內容重點的一致性</a:t>
            </a:r>
            <a:r>
              <a:rPr lang="zh-TW" altLang="zh-TW" dirty="0" smtClean="0"/>
              <a:t>情形</a:t>
            </a:r>
            <a:endParaRPr lang="en-US" altLang="zh-TW" dirty="0"/>
          </a:p>
          <a:p>
            <a:pPr>
              <a:spcBef>
                <a:spcPts val="24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dirty="0"/>
              <a:t>鼓勵與提示學生試著</a:t>
            </a:r>
            <a:r>
              <a:rPr lang="zh-TW" altLang="zh-TW" dirty="0">
                <a:solidFill>
                  <a:srgbClr val="FF0000"/>
                </a:solidFill>
              </a:rPr>
              <a:t>在腦海中想像</a:t>
            </a:r>
            <a:r>
              <a:rPr lang="zh-TW" altLang="zh-TW" dirty="0"/>
              <a:t>說話者描述的情景圖像，或者</a:t>
            </a:r>
            <a:r>
              <a:rPr lang="zh-TW" altLang="en-US" dirty="0">
                <a:solidFill>
                  <a:srgbClr val="FF0000"/>
                </a:solidFill>
              </a:rPr>
              <a:t>寫下</a:t>
            </a:r>
            <a:r>
              <a:rPr lang="zh-TW" altLang="zh-TW" dirty="0">
                <a:solidFill>
                  <a:srgbClr val="FF0000"/>
                </a:solidFill>
              </a:rPr>
              <a:t>數個重點</a:t>
            </a:r>
            <a:r>
              <a:rPr lang="zh-TW" altLang="zh-TW" dirty="0"/>
              <a:t>概念、</a:t>
            </a:r>
            <a:r>
              <a:rPr lang="zh-TW" altLang="zh-TW" dirty="0" smtClean="0"/>
              <a:t>關鍵字</a:t>
            </a:r>
            <a:r>
              <a:rPr lang="zh-TW" altLang="en-US" dirty="0"/>
              <a:t>或</a:t>
            </a:r>
            <a:r>
              <a:rPr lang="zh-TW" altLang="zh-TW" dirty="0" smtClean="0"/>
              <a:t>流程</a:t>
            </a:r>
            <a:r>
              <a:rPr lang="zh-TW" altLang="zh-TW" dirty="0"/>
              <a:t>，藉</a:t>
            </a:r>
            <a:r>
              <a:rPr lang="zh-TW" altLang="zh-TW" dirty="0" smtClean="0"/>
              <a:t>此</a:t>
            </a:r>
            <a:r>
              <a:rPr lang="zh-TW" altLang="en-US" dirty="0" smtClean="0"/>
              <a:t>掌握內容重點</a:t>
            </a:r>
            <a:endParaRPr lang="en-US" altLang="zh-TW" sz="36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343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強化學生</a:t>
            </a:r>
            <a:r>
              <a:rPr lang="zh-TW" altLang="en-US" sz="3600" dirty="0" smtClean="0">
                <a:solidFill>
                  <a:srgbClr val="FF0000"/>
                </a:solidFill>
              </a:rPr>
              <a:t>表達</a:t>
            </a:r>
            <a:r>
              <a:rPr lang="zh-TW" altLang="en-US" sz="3600" dirty="0" smtClean="0"/>
              <a:t>的能力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指導學生運用</a:t>
            </a:r>
            <a:r>
              <a:rPr lang="zh-TW" altLang="zh-TW" dirty="0">
                <a:solidFill>
                  <a:srgbClr val="FF0000"/>
                </a:solidFill>
              </a:rPr>
              <a:t>提問</a:t>
            </a:r>
            <a:r>
              <a:rPr lang="zh-TW" altLang="zh-TW" dirty="0"/>
              <a:t>或</a:t>
            </a:r>
            <a:r>
              <a:rPr lang="zh-TW" altLang="zh-TW" dirty="0">
                <a:solidFill>
                  <a:srgbClr val="FF0000"/>
                </a:solidFill>
              </a:rPr>
              <a:t>起頭語句</a:t>
            </a:r>
            <a:r>
              <a:rPr lang="zh-TW" altLang="zh-TW" dirty="0"/>
              <a:t>來構思發言對話的</a:t>
            </a:r>
            <a:r>
              <a:rPr lang="zh-TW" altLang="zh-TW" dirty="0" smtClean="0"/>
              <a:t>內容</a:t>
            </a:r>
            <a:endParaRPr lang="en-US" altLang="zh-TW" dirty="0" smtClean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 smtClean="0"/>
              <a:t>指導</a:t>
            </a:r>
            <a:r>
              <a:rPr lang="zh-TW" altLang="zh-TW" dirty="0"/>
              <a:t>學生</a:t>
            </a:r>
            <a:r>
              <a:rPr lang="zh-TW" altLang="zh-TW" dirty="0">
                <a:solidFill>
                  <a:srgbClr val="FF0000"/>
                </a:solidFill>
              </a:rPr>
              <a:t>上台報告的技巧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249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600" dirty="0" smtClean="0">
                <a:solidFill>
                  <a:srgbClr val="FF0000"/>
                </a:solidFill>
              </a:rPr>
              <a:t>提問</a:t>
            </a:r>
            <a:r>
              <a:rPr lang="zh-TW" altLang="zh-TW" sz="3600" dirty="0">
                <a:solidFill>
                  <a:schemeClr val="tx1"/>
                </a:solidFill>
              </a:rPr>
              <a:t>或</a:t>
            </a:r>
            <a:r>
              <a:rPr lang="zh-TW" altLang="zh-TW" sz="3600" dirty="0">
                <a:solidFill>
                  <a:srgbClr val="FF0000"/>
                </a:solidFill>
              </a:rPr>
              <a:t>起頭</a:t>
            </a:r>
            <a:r>
              <a:rPr lang="zh-TW" altLang="zh-TW" sz="3600" dirty="0" smtClean="0">
                <a:solidFill>
                  <a:srgbClr val="FF0000"/>
                </a:solidFill>
              </a:rPr>
              <a:t>語句</a:t>
            </a:r>
            <a:r>
              <a:rPr lang="zh-TW" altLang="en-US" sz="3600" dirty="0" smtClean="0">
                <a:solidFill>
                  <a:schemeClr val="tx1"/>
                </a:solidFill>
              </a:rPr>
              <a:t>－</a:t>
            </a:r>
            <a:r>
              <a:rPr lang="zh-TW" altLang="zh-TW" sz="3600" dirty="0"/>
              <a:t>記憶</a:t>
            </a:r>
            <a:endParaRPr lang="zh-TW" altLang="en-US" sz="36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135343"/>
              </p:ext>
            </p:extLst>
          </p:nvPr>
        </p:nvGraphicFramePr>
        <p:xfrm>
          <a:off x="471568" y="1196752"/>
          <a:ext cx="8060872" cy="3456384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3609611"/>
                <a:gridCol w="4451261"/>
              </a:tblGrid>
              <a:tr h="432048"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0"/>
                        </a:spcAft>
                        <a:buSzPct val="80000"/>
                        <a:tabLst>
                          <a:tab pos="896938" algn="l"/>
                        </a:tabLst>
                      </a:pPr>
                      <a:r>
                        <a:rPr lang="zh-TW" altLang="en-US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　</a:t>
                      </a:r>
                      <a:r>
                        <a:rPr lang="zh-TW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提問</a:t>
                      </a:r>
                      <a:r>
                        <a:rPr lang="zh-TW" sz="24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0"/>
                        </a:spcAft>
                        <a:buSzPct val="80000"/>
                        <a:tabLst>
                          <a:tab pos="914400" algn="l"/>
                        </a:tabLst>
                      </a:pPr>
                      <a:r>
                        <a:rPr lang="zh-TW" altLang="en-US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　</a:t>
                      </a:r>
                      <a:r>
                        <a:rPr lang="zh-TW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起頭</a:t>
                      </a:r>
                      <a:r>
                        <a:rPr lang="zh-TW" sz="24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</a:tr>
              <a:tr h="3024336"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發生了什麼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涉及</a:t>
                      </a:r>
                      <a:r>
                        <a:rPr lang="zh-TW" sz="2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到哪些</a:t>
                      </a: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人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200" dirty="0" smtClean="0">
                        <a:solidFill>
                          <a:schemeClr val="dk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zh-TW" sz="2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什麼</a:t>
                      </a: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時候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zh-TW" sz="2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什麼</a:t>
                      </a: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地方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主要</a:t>
                      </a:r>
                      <a:r>
                        <a:rPr lang="zh-TW" sz="2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特徵有哪</a:t>
                      </a: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些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重點</a:t>
                      </a:r>
                      <a:r>
                        <a:rPr lang="zh-TW" sz="24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zh-TW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什麼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zh-TW" sz="24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這個事件指出</a:t>
                      </a:r>
                      <a:r>
                        <a:rPr 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事件涉及的人物有</a:t>
                      </a:r>
                      <a:r>
                        <a:rPr 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事件發生的時間是在</a:t>
                      </a:r>
                      <a:r>
                        <a:rPr 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事件發生的地點是在</a:t>
                      </a:r>
                      <a:r>
                        <a:rPr 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事件的主要特徵是</a:t>
                      </a:r>
                      <a:r>
                        <a:rPr 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事件的重點有</a:t>
                      </a:r>
                      <a:r>
                        <a:rPr lang="en-US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395536" y="4869160"/>
            <a:ext cx="8431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/>
            <a:r>
              <a:rPr lang="zh-TW" altLang="en-US" sz="2000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註：</a:t>
            </a:r>
            <a:r>
              <a:rPr lang="zh-TW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「</a:t>
            </a:r>
            <a:r>
              <a:rPr lang="zh-TW" altLang="zh-TW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事件」一詞，須依情境需要替換為其它語詞，例如「文章」</a:t>
            </a:r>
            <a:r>
              <a:rPr lang="zh-TW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「</a:t>
            </a:r>
            <a:r>
              <a:rPr lang="zh-TW" altLang="zh-TW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故事」、「主題」、「人物」、「景點」、「時間」、「空間」</a:t>
            </a:r>
            <a:r>
              <a:rPr lang="zh-TW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、</a:t>
            </a:r>
            <a: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</a:br>
            <a:r>
              <a:rPr lang="zh-TW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「</a:t>
            </a:r>
            <a:r>
              <a:rPr lang="zh-TW" altLang="zh-TW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觀點」、「主張</a:t>
            </a:r>
            <a:r>
              <a:rPr lang="zh-TW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」</a:t>
            </a:r>
            <a:r>
              <a: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…</a:t>
            </a:r>
            <a:r>
              <a:rPr lang="zh-TW" altLang="zh-TW" sz="2000" dirty="0"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等</a:t>
            </a:r>
            <a:endParaRPr lang="zh-TW" altLang="en-US" sz="2000" dirty="0"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44502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88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sz="3600" dirty="0">
                <a:solidFill>
                  <a:srgbClr val="FF0000"/>
                </a:solidFill>
              </a:rPr>
              <a:t>提問</a:t>
            </a:r>
            <a:r>
              <a:rPr lang="zh-TW" altLang="zh-TW" sz="3600" dirty="0">
                <a:solidFill>
                  <a:schemeClr val="tx1"/>
                </a:solidFill>
              </a:rPr>
              <a:t>或</a:t>
            </a:r>
            <a:r>
              <a:rPr lang="zh-TW" altLang="zh-TW" sz="3600" dirty="0">
                <a:solidFill>
                  <a:srgbClr val="FF0000"/>
                </a:solidFill>
              </a:rPr>
              <a:t>起頭語句</a:t>
            </a:r>
            <a:r>
              <a:rPr lang="zh-TW" altLang="en-US" sz="3600" dirty="0" smtClean="0">
                <a:solidFill>
                  <a:schemeClr val="tx1"/>
                </a:solidFill>
              </a:rPr>
              <a:t>－</a:t>
            </a:r>
            <a:r>
              <a:rPr lang="zh-TW" altLang="zh-TW" sz="3600" dirty="0"/>
              <a:t>理解</a:t>
            </a:r>
            <a:endParaRPr lang="zh-TW" altLang="en-US" sz="3600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355386"/>
              </p:ext>
            </p:extLst>
          </p:nvPr>
        </p:nvGraphicFramePr>
        <p:xfrm>
          <a:off x="395536" y="1700808"/>
          <a:ext cx="8424936" cy="3456384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046317"/>
                <a:gridCol w="4378619"/>
              </a:tblGrid>
              <a:tr h="432048"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600"/>
                        </a:spcAft>
                        <a:buSzPct val="80000"/>
                        <a:tabLst>
                          <a:tab pos="914400" algn="l"/>
                        </a:tabLst>
                      </a:pPr>
                      <a:r>
                        <a:rPr lang="en-US" altLang="zh-TW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zh-TW" altLang="en-US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　</a:t>
                      </a:r>
                      <a:r>
                        <a:rPr lang="zh-TW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提問</a:t>
                      </a:r>
                      <a:r>
                        <a:rPr lang="zh-TW" sz="24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600"/>
                        </a:spcAft>
                        <a:buSzPct val="80000"/>
                        <a:tabLst>
                          <a:tab pos="914400" algn="l"/>
                        </a:tabLst>
                      </a:pPr>
                      <a:r>
                        <a:rPr lang="en-US" altLang="zh-TW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zh-TW" altLang="en-US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zh-TW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起頭</a:t>
                      </a:r>
                      <a:r>
                        <a:rPr lang="zh-TW" sz="24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</a:tr>
              <a:tr h="3024336"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為什麼會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發生這個事件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影響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的關鍵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因素是什麼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要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如何解釋其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中的關聯性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後果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是什麼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事件的意涵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是什麼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zh-TW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這個事件發生的原因有</a:t>
                      </a:r>
                      <a:r>
                        <a:rPr lang="en-US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影響</a:t>
                      </a:r>
                      <a:r>
                        <a:rPr lang="zh-TW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這個事件的關鍵因素是</a:t>
                      </a:r>
                      <a:r>
                        <a:rPr lang="en-US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事件有兩個相互關聯</a:t>
                      </a:r>
                      <a:r>
                        <a:rPr lang="zh-TW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en-US" altLang="zh-TW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lang="zh-TW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因素</a:t>
                      </a:r>
                      <a:r>
                        <a:rPr lang="en-US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事件產生的後果有</a:t>
                      </a:r>
                      <a:r>
                        <a:rPr lang="en-US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事件要傳達的意涵是</a:t>
                      </a: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zh-TW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68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sz="3600" dirty="0">
                <a:solidFill>
                  <a:srgbClr val="FF0000"/>
                </a:solidFill>
              </a:rPr>
              <a:t>提問</a:t>
            </a:r>
            <a:r>
              <a:rPr lang="zh-TW" altLang="zh-TW" sz="3600" dirty="0">
                <a:solidFill>
                  <a:schemeClr val="tx1"/>
                </a:solidFill>
              </a:rPr>
              <a:t>或</a:t>
            </a:r>
            <a:r>
              <a:rPr lang="zh-TW" altLang="zh-TW" sz="3600" dirty="0">
                <a:solidFill>
                  <a:srgbClr val="FF0000"/>
                </a:solidFill>
              </a:rPr>
              <a:t>起頭語句</a:t>
            </a:r>
            <a:r>
              <a:rPr lang="zh-TW" altLang="en-US" sz="3600" dirty="0" smtClean="0">
                <a:solidFill>
                  <a:schemeClr val="tx1"/>
                </a:solidFill>
              </a:rPr>
              <a:t>－</a:t>
            </a:r>
            <a:r>
              <a:rPr lang="zh-TW" altLang="en-US" sz="3600" dirty="0"/>
              <a:t>應用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8954488"/>
              </p:ext>
            </p:extLst>
          </p:nvPr>
        </p:nvGraphicFramePr>
        <p:xfrm>
          <a:off x="395536" y="1693520"/>
          <a:ext cx="8424936" cy="3681264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320480"/>
                <a:gridCol w="4104456"/>
              </a:tblGrid>
              <a:tr h="439336"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zh-TW" altLang="en-US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　</a:t>
                      </a:r>
                      <a:r>
                        <a:rPr lang="zh-TW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提問</a:t>
                      </a:r>
                      <a:r>
                        <a:rPr lang="zh-TW" sz="24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zh-TW" altLang="en-US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　</a:t>
                      </a:r>
                      <a:r>
                        <a:rPr lang="zh-TW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起頭</a:t>
                      </a:r>
                      <a:r>
                        <a:rPr lang="zh-TW" sz="24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</a:tr>
              <a:tr h="3241928">
                <a:tc>
                  <a:txBody>
                    <a:bodyPr/>
                    <a:lstStyle/>
                    <a:p>
                      <a:pPr marL="180975" lvl="0" indent="-180975" algn="l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可以舉出一個類似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的事件嗎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+mn-cs"/>
                      </a:endParaRPr>
                    </a:p>
                    <a:p>
                      <a:pPr marL="180975" lvl="0" indent="-180975" algn="l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可以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應用到什麼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地呢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+mn-cs"/>
                      </a:endParaRPr>
                    </a:p>
                    <a:p>
                      <a:pPr marL="180975" lvl="0" indent="-180975" algn="l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可以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用來解決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什麼問題呢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+mn-cs"/>
                      </a:endParaRPr>
                    </a:p>
                    <a:p>
                      <a:pPr marL="180975" lvl="0" indent="-180975" algn="l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事件讓你學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到什麼方法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+mn-cs"/>
                      </a:endParaRPr>
                    </a:p>
                    <a:p>
                      <a:pPr marL="180975" lvl="0" indent="-180975" algn="l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如果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遇到類似的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事件，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會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怎麼做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zh-TW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跟這個事件很類似的有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事件可以應用到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事件可以幫助我解決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事件讓我學到如何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如果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遇到類似的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事件，我會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zh-TW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55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600" dirty="0">
                <a:solidFill>
                  <a:srgbClr val="FF0000"/>
                </a:solidFill>
              </a:rPr>
              <a:t>提問</a:t>
            </a:r>
            <a:r>
              <a:rPr lang="zh-TW" altLang="zh-TW" sz="3600" dirty="0">
                <a:solidFill>
                  <a:schemeClr val="tx1"/>
                </a:solidFill>
              </a:rPr>
              <a:t>或</a:t>
            </a:r>
            <a:r>
              <a:rPr lang="zh-TW" altLang="zh-TW" sz="3600" dirty="0">
                <a:solidFill>
                  <a:srgbClr val="FF0000"/>
                </a:solidFill>
              </a:rPr>
              <a:t>起頭語句</a:t>
            </a:r>
            <a:r>
              <a:rPr lang="zh-TW" altLang="en-US" sz="3600" dirty="0" smtClean="0">
                <a:solidFill>
                  <a:schemeClr val="tx1"/>
                </a:solidFill>
              </a:rPr>
              <a:t>－</a:t>
            </a:r>
            <a:r>
              <a:rPr lang="zh-TW" altLang="en-US" sz="3600" dirty="0"/>
              <a:t>分析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272388"/>
              </p:ext>
            </p:extLst>
          </p:nvPr>
        </p:nvGraphicFramePr>
        <p:xfrm>
          <a:off x="329154" y="1196752"/>
          <a:ext cx="8424936" cy="423450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505000"/>
                <a:gridCol w="3919936"/>
              </a:tblGrid>
              <a:tr h="432048"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zh-TW" altLang="en-US" sz="2400" b="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zh-TW" sz="2400" b="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提問</a:t>
                      </a:r>
                      <a:r>
                        <a:rPr lang="zh-TW" sz="2400" b="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zh-TW" altLang="en-US" sz="2400" b="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zh-TW" sz="2400" b="0" kern="1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起頭</a:t>
                      </a:r>
                      <a:r>
                        <a:rPr lang="zh-TW" sz="2400" b="0" kern="1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</a:tr>
              <a:tr h="3802452"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這個事件可以分析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成哪些</a:t>
                      </a:r>
                      <a:r>
                        <a:rPr lang="en-US" alt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元素呢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事件的發展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過程是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什麼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呢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這個事</a:t>
                      </a:r>
                      <a:r>
                        <a:rPr lang="zh-TW" alt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件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的因果關係是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什麼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呢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如果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沒有發生其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中的</a:t>
                      </a:r>
                      <a:r>
                        <a:rPr lang="en-US" alt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事件，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會有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什麼不同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的結局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呢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en-US" altLang="zh-TW" sz="2400" b="0" kern="1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假設</a:t>
                      </a:r>
                      <a:r>
                        <a:rPr lang="en-US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，那麼會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發生什麼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呢</a:t>
                      </a:r>
                      <a:r>
                        <a:rPr lang="zh-TW" altLang="en-US" sz="2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這個事件可以分析成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下列</a:t>
                      </a:r>
                      <a:r>
                        <a:rPr lang="en-US" alt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數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個元素</a:t>
                      </a:r>
                      <a:r>
                        <a:rPr 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事件的發展過程是</a:t>
                      </a:r>
                      <a:r>
                        <a:rPr 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這個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事件的原因是</a:t>
                      </a:r>
                      <a:r>
                        <a:rPr lang="en-US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結果是</a:t>
                      </a:r>
                      <a:r>
                        <a:rPr 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如果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沒有發生</a:t>
                      </a:r>
                      <a:r>
                        <a:rPr lang="en-US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事件</a:t>
                      </a: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結局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就會是</a:t>
                      </a:r>
                      <a:r>
                        <a:rPr lang="en-US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kern="100" dirty="0"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假設</a:t>
                      </a:r>
                      <a:r>
                        <a:rPr lang="en-US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zh-TW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，那麼就會</a:t>
                      </a:r>
                      <a:r>
                        <a:rPr lang="en-US" sz="2400" b="0" kern="1200" dirty="0">
                          <a:effectLst/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563888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06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sz="3600" dirty="0">
                <a:solidFill>
                  <a:srgbClr val="FF0000"/>
                </a:solidFill>
              </a:rPr>
              <a:t>提問</a:t>
            </a:r>
            <a:r>
              <a:rPr lang="zh-TW" altLang="zh-TW" sz="3600" dirty="0">
                <a:solidFill>
                  <a:schemeClr val="tx1"/>
                </a:solidFill>
              </a:rPr>
              <a:t>或</a:t>
            </a:r>
            <a:r>
              <a:rPr lang="zh-TW" altLang="zh-TW" sz="3600" dirty="0">
                <a:solidFill>
                  <a:srgbClr val="FF0000"/>
                </a:solidFill>
              </a:rPr>
              <a:t>起頭語句</a:t>
            </a:r>
            <a:r>
              <a:rPr lang="zh-TW" altLang="en-US" sz="3600" dirty="0" smtClean="0">
                <a:solidFill>
                  <a:schemeClr val="tx1"/>
                </a:solidFill>
              </a:rPr>
              <a:t>－</a:t>
            </a:r>
            <a:r>
              <a:rPr lang="zh-TW" altLang="en-US" sz="3600" dirty="0"/>
              <a:t>評鑑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624516"/>
              </p:ext>
            </p:extLst>
          </p:nvPr>
        </p:nvGraphicFramePr>
        <p:xfrm>
          <a:off x="133382" y="820256"/>
          <a:ext cx="8856984" cy="563308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428492"/>
                <a:gridCol w="4428492"/>
              </a:tblGrid>
              <a:tr h="388881">
                <a:tc>
                  <a:txBody>
                    <a:bodyPr/>
                    <a:lstStyle/>
                    <a:p>
                      <a:pPr marR="471170" algn="ctr"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zh-TW" altLang="en-US" sz="22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　</a:t>
                      </a:r>
                      <a:r>
                        <a:rPr lang="zh-TW" sz="22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提問</a:t>
                      </a:r>
                      <a:r>
                        <a:rPr lang="zh-TW" sz="22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語句</a:t>
                      </a:r>
                      <a:endParaRPr lang="zh-TW" sz="22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R="471170" algn="ctr"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zh-TW" altLang="en-US" sz="22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zh-TW" sz="22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起頭</a:t>
                      </a:r>
                      <a:r>
                        <a:rPr lang="zh-TW" sz="22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語句</a:t>
                      </a:r>
                      <a:endParaRPr lang="zh-TW" sz="22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</a:tr>
              <a:tr h="5244199"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你對這個事件的優缺評價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是什麼？</a:t>
                      </a:r>
                      <a:endParaRPr lang="en-US" altLang="zh-TW" sz="23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所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涉及因素的重要性順序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是什麼</a:t>
                      </a:r>
                      <a:r>
                        <a:rPr lang="zh-TW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3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事件最精彩之處在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哪裡</a:t>
                      </a:r>
                      <a:r>
                        <a:rPr lang="zh-TW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為什麼</a:t>
                      </a:r>
                      <a:r>
                        <a:rPr lang="zh-TW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3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最喜歡的部份在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哪裡</a:t>
                      </a:r>
                      <a:r>
                        <a:rPr lang="zh-TW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為什麼</a:t>
                      </a:r>
                      <a:r>
                        <a:rPr lang="zh-TW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3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對這個事件的結果滿意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嗎</a:t>
                      </a:r>
                      <a:r>
                        <a:rPr lang="zh-TW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為什麼</a:t>
                      </a:r>
                      <a:r>
                        <a:rPr lang="zh-TW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3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如果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你是事件中的人物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，你的</a:t>
                      </a:r>
                      <a: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做法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是什麼﹖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為什麼</a:t>
                      </a:r>
                      <a:r>
                        <a:rPr lang="zh-TW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3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對這個事件所傳達的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意義或</a:t>
                      </a:r>
                      <a: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價值觀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之評價是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什麼</a:t>
                      </a:r>
                      <a:r>
                        <a:rPr lang="zh-TW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zh-TW" sz="23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這個事件的優點有</a:t>
                      </a:r>
                      <a:r>
                        <a:rPr lang="en-US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，缺點有</a:t>
                      </a:r>
                      <a:r>
                        <a:rPr lang="en-US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3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影響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這個事件因素的重要性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順序</a:t>
                      </a:r>
                      <a: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依序是</a:t>
                      </a:r>
                      <a:r>
                        <a:rPr lang="en-US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3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事件最精彩之處是</a:t>
                      </a:r>
                      <a:r>
                        <a:rPr lang="en-US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</a:t>
                      </a:r>
                      <a: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因為</a:t>
                      </a:r>
                      <a:r>
                        <a:rPr lang="en-US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3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最喜歡的部份是</a:t>
                      </a:r>
                      <a:r>
                        <a:rPr lang="en-US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，因為</a:t>
                      </a:r>
                      <a:r>
                        <a:rPr lang="en-US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3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對這個事件的結果看法是</a:t>
                      </a:r>
                      <a:r>
                        <a:rPr lang="en-US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，因為</a:t>
                      </a:r>
                      <a:r>
                        <a:rPr lang="en-US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3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如果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我是這個事件的主角</a:t>
                      </a: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，我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會</a:t>
                      </a:r>
                      <a:r>
                        <a:rPr lang="en-US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，因為</a:t>
                      </a:r>
                      <a:r>
                        <a:rPr lang="en-US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3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認為這個事件傳達的意義是</a:t>
                      </a:r>
                      <a:r>
                        <a:rPr lang="en-US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br>
                        <a:rPr lang="en-US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3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我認同／不認同</a:t>
                      </a:r>
                      <a:r>
                        <a:rPr lang="en-US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r>
                        <a:rPr lang="zh-TW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，因為</a:t>
                      </a:r>
                      <a:r>
                        <a:rPr lang="en-US" sz="23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zh-TW" sz="23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76588" y="64194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76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99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sz="3600" dirty="0">
                <a:solidFill>
                  <a:srgbClr val="FF0000"/>
                </a:solidFill>
              </a:rPr>
              <a:t>提問</a:t>
            </a:r>
            <a:r>
              <a:rPr lang="zh-TW" altLang="zh-TW" sz="3600" dirty="0">
                <a:solidFill>
                  <a:schemeClr val="tx1"/>
                </a:solidFill>
              </a:rPr>
              <a:t>或</a:t>
            </a:r>
            <a:r>
              <a:rPr lang="zh-TW" altLang="zh-TW" sz="3600" dirty="0">
                <a:solidFill>
                  <a:srgbClr val="FF0000"/>
                </a:solidFill>
              </a:rPr>
              <a:t>起頭語句</a:t>
            </a:r>
            <a:r>
              <a:rPr lang="zh-TW" altLang="en-US" sz="3600" dirty="0" smtClean="0">
                <a:solidFill>
                  <a:schemeClr val="tx1"/>
                </a:solidFill>
              </a:rPr>
              <a:t>－創造</a:t>
            </a:r>
            <a:endParaRPr lang="zh-TW" altLang="en-US" sz="36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550003"/>
              </p:ext>
            </p:extLst>
          </p:nvPr>
        </p:nvGraphicFramePr>
        <p:xfrm>
          <a:off x="251520" y="940598"/>
          <a:ext cx="8640960" cy="5368722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284774"/>
                <a:gridCol w="4356186"/>
              </a:tblGrid>
              <a:tr h="408750"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zh-TW" altLang="en-US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　</a:t>
                      </a:r>
                      <a:r>
                        <a:rPr lang="zh-TW" sz="2400" b="0" kern="1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提問</a:t>
                      </a:r>
                      <a:r>
                        <a:rPr lang="zh-TW" sz="24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R="471170"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zh-TW" sz="24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起頭語句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</a:tr>
              <a:tr h="4959972"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你能設計一個類似的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作品嗎</a:t>
                      </a:r>
                      <a:r>
                        <a:rPr lang="zh-TW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4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能應用這個事件所學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創造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一個新的作品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嗎</a:t>
                      </a:r>
                      <a:r>
                        <a:rPr lang="zh-TW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4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能將這個事件改變成另一種呈現方式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嗎</a:t>
                      </a:r>
                      <a:r>
                        <a:rPr lang="zh-TW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4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能加入</a:t>
                      </a:r>
                      <a:r>
                        <a:rPr lang="zh-TW" sz="2400" b="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一些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元素，為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創作出不同的結局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嗎</a:t>
                      </a:r>
                      <a:r>
                        <a:rPr lang="zh-TW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4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能改變一些元素，讓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這個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更受人們喜愛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嗎</a:t>
                      </a:r>
                      <a:r>
                        <a:rPr lang="zh-TW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en-US" altLang="zh-TW" sz="2400" b="0" kern="100" dirty="0" smtClean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你能結合先前所學，提出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整合性的作品嗎</a:t>
                      </a:r>
                      <a:r>
                        <a:rPr lang="zh-TW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？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  <a:tc>
                  <a:txBody>
                    <a:bodyPr/>
                    <a:lstStyle/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我所設計的一個類似作品是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應用這個事件所創造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的新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作品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將這個事件編成一首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歌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/</a:t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繪製成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心智圖／畫成一幅畫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加入了</a:t>
                      </a:r>
                      <a:r>
                        <a:rPr lang="en-US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元素，讓這個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結局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變成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改變了</a:t>
                      </a:r>
                      <a:r>
                        <a:rPr lang="en-US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元素，讓這個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事件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更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受人喜愛，因為</a:t>
                      </a:r>
                      <a:r>
                        <a:rPr lang="en-US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en-US" sz="2400" b="0" kern="100" dirty="0"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  <a:p>
                      <a:pPr marL="180975" lvl="0" indent="-180975"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我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結合先前所學到的</a:t>
                      </a:r>
                      <a:r>
                        <a:rPr lang="en-US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，提出</a:t>
                      </a:r>
                      <a: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</a:br>
                      <a:r>
                        <a:rPr lang="zh-TW" sz="2400" b="0" kern="12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的</a:t>
                      </a:r>
                      <a:r>
                        <a:rPr lang="zh-TW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整合性作品是</a:t>
                      </a:r>
                      <a:r>
                        <a:rPr lang="en-US" sz="2400" b="0" kern="12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…</a:t>
                      </a: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FFF"/>
                    </a:solidFill>
                  </a:tcPr>
                </a:tc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68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116632"/>
            <a:ext cx="8229600" cy="558353"/>
          </a:xfrm>
        </p:spPr>
        <p:txBody>
          <a:bodyPr>
            <a:normAutofit fontScale="90000"/>
          </a:bodyPr>
          <a:lstStyle/>
          <a:p>
            <a:r>
              <a:rPr lang="zh-TW" altLang="zh-TW" dirty="0"/>
              <a:t>上台報告</a:t>
            </a:r>
            <a:endParaRPr lang="zh-TW" altLang="en-US" b="1" dirty="0" smtClean="0"/>
          </a:p>
        </p:txBody>
      </p:sp>
      <p:sp>
        <p:nvSpPr>
          <p:cNvPr id="9219" name="Line 5"/>
          <p:cNvSpPr>
            <a:spLocks noChangeShapeType="1"/>
          </p:cNvSpPr>
          <p:nvPr/>
        </p:nvSpPr>
        <p:spPr bwMode="auto">
          <a:xfrm flipV="1">
            <a:off x="323528" y="1268760"/>
            <a:ext cx="8496943" cy="16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>
            <a:off x="4355976" y="1268760"/>
            <a:ext cx="446" cy="5234597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23528" y="1280797"/>
            <a:ext cx="4104456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上台先深呼吸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告訴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自己不要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緊張</a:t>
            </a:r>
            <a:endParaRPr lang="en-US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微笑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面對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台下的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同學</a:t>
            </a:r>
            <a:endParaRPr lang="en-US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將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重點寫在小白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板</a:t>
            </a:r>
            <a:r>
              <a:rPr lang="en-US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/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簡報</a:t>
            </a:r>
            <a:endParaRPr lang="en-US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用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簡報筆指示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重點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語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速適當，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不要急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著說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完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聲音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要夠大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，</a:t>
            </a:r>
            <a:r>
              <a:rPr lang="zh-TW" altLang="en-US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可使用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麥克風</a:t>
            </a:r>
            <a:endParaRPr lang="en-US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重要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地方加重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語氣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配合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使用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肢體語言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80975" indent="-1809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可以提問</a:t>
            </a:r>
            <a:r>
              <a:rPr lang="zh-TW" altLang="en-US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同學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或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有獎徵答</a:t>
            </a:r>
          </a:p>
          <a:p>
            <a:pPr>
              <a:buClr>
                <a:srgbClr val="FF0000"/>
              </a:buClr>
              <a:buSzPct val="80000"/>
            </a:pPr>
            <a:r>
              <a:rPr lang="en-US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……</a:t>
            </a:r>
            <a:endParaRPr lang="en-US" altLang="zh-TW" sz="2400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4371324" y="1272171"/>
            <a:ext cx="4716016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190500" indent="-1905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老師、各位同學好</a:t>
            </a:r>
            <a:r>
              <a:rPr lang="en-US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…</a:t>
            </a:r>
            <a:endParaRPr lang="en-US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90500" indent="-1905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我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是第○組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○○○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90500" indent="-1905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對於</a:t>
            </a:r>
            <a:r>
              <a:rPr lang="en-US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…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的問題，我們這組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的結論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有○項，第一項是</a:t>
            </a:r>
            <a:r>
              <a:rPr lang="en-US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…</a:t>
            </a:r>
            <a:endParaRPr lang="en-US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90500" indent="-1905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這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一點非常的重要</a:t>
            </a:r>
            <a:r>
              <a:rPr lang="en-US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…</a:t>
            </a:r>
            <a:endParaRPr lang="en-US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90500" indent="-1905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請問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大家對我們這組的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發表內容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有沒有疑問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？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90500" indent="-1905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有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沒有同學可以回答這個問題的答案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？</a:t>
            </a:r>
            <a:endParaRPr lang="en-US" altLang="zh-TW" sz="24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190500" indent="-1905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謝謝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大家</a:t>
            </a:r>
          </a:p>
          <a:p>
            <a:r>
              <a:rPr lang="en-US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……</a:t>
            </a:r>
            <a:endParaRPr lang="en-US" altLang="zh-TW" sz="2400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257501" y="674985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該怎麼做？</a:t>
            </a:r>
            <a:endParaRPr lang="zh-TW" altLang="en-US" sz="3200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436096" y="659109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該怎麼說？</a:t>
            </a:r>
            <a:endParaRPr lang="zh-TW" altLang="en-US" sz="3200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3635896" y="6427546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017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993" y="2196116"/>
            <a:ext cx="9144000" cy="481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algn="ctr">
              <a:lnSpc>
                <a:spcPts val="2900"/>
              </a:lnSpc>
              <a:spcBef>
                <a:spcPts val="600"/>
              </a:spcBef>
              <a:buClr>
                <a:srgbClr val="FF0000"/>
              </a:buClr>
              <a:buSzPct val="80000"/>
              <a:tabLst>
                <a:tab pos="715963" algn="l"/>
              </a:tabLst>
            </a:pPr>
            <a:r>
              <a:rPr lang="zh-TW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我還有哪些有效的課前預習作法</a:t>
            </a:r>
            <a:r>
              <a:rPr lang="en-US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或構想</a:t>
            </a:r>
            <a:r>
              <a:rPr lang="en-US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 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0076" y="850464"/>
            <a:ext cx="8156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「分組合作學習咖啡館」</a:t>
            </a:r>
            <a:r>
              <a:rPr lang="en-US" altLang="zh-TW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~</a:t>
            </a:r>
            <a:r>
              <a:rPr lang="zh-TW" altLang="en-US" sz="4000" dirty="0">
                <a:solidFill>
                  <a:srgbClr val="3333FF"/>
                </a:solidFill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私房分享</a:t>
            </a:r>
            <a:endParaRPr lang="zh-TW" altLang="en-US" sz="4000" dirty="0">
              <a:solidFill>
                <a:srgbClr val="3333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18876" y="465313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33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歡迎動動腦、無私分享 ！</a:t>
            </a:r>
            <a:endParaRPr lang="en-US" altLang="zh-TW" sz="3600" b="1" dirty="0" smtClean="0">
              <a:solidFill>
                <a:srgbClr val="33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933570"/>
            <a:ext cx="91440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algn="ctr">
              <a:spcBef>
                <a:spcPts val="600"/>
              </a:spcBef>
              <a:buClr>
                <a:srgbClr val="FF0000"/>
              </a:buClr>
              <a:buSzPct val="80000"/>
            </a:pPr>
            <a:r>
              <a:rPr lang="zh-TW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我還有哪些有效教導合作技巧的</a:t>
            </a:r>
            <a:r>
              <a:rPr lang="zh-TW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策略</a:t>
            </a:r>
            <a:endParaRPr lang="en-US" altLang="zh-TW" sz="3600" dirty="0" smtClean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marL="273050" algn="ctr">
              <a:spcBef>
                <a:spcPts val="600"/>
              </a:spcBef>
              <a:buClr>
                <a:srgbClr val="FF0000"/>
              </a:buClr>
              <a:buSzPct val="80000"/>
            </a:pPr>
            <a:r>
              <a:rPr lang="en-US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或構想</a:t>
            </a:r>
            <a:r>
              <a:rPr lang="en-US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zh-TW" sz="3600" dirty="0">
                <a:solidFill>
                  <a:srgbClr val="FF0000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3600" dirty="0">
              <a:solidFill>
                <a:srgbClr val="FF0000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9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2289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latin typeface="Times New Roman" pitchFamily="18" charset="0"/>
                <a:ea typeface="華康正顏楷體W5" pitchFamily="65" charset="-120"/>
                <a:cs typeface="Times New Roman" pitchFamily="18" charset="0"/>
              </a:rPr>
              <a:t>一宗化萬法</a:t>
            </a:r>
            <a:endParaRPr lang="zh-TW" altLang="en-US" sz="5400" dirty="0">
              <a:latin typeface="Times New Roman" pitchFamily="18" charset="0"/>
              <a:ea typeface="華康正顏楷體W5" pitchFamily="65" charset="-120"/>
              <a:cs typeface="Times New Roman" pitchFamily="18" charset="0"/>
            </a:endParaRPr>
          </a:p>
        </p:txBody>
      </p:sp>
      <p:grpSp>
        <p:nvGrpSpPr>
          <p:cNvPr id="61" name="群組 60"/>
          <p:cNvGrpSpPr/>
          <p:nvPr/>
        </p:nvGrpSpPr>
        <p:grpSpPr>
          <a:xfrm>
            <a:off x="3779912" y="1625617"/>
            <a:ext cx="4248472" cy="4584683"/>
            <a:chOff x="3131841" y="1844824"/>
            <a:chExt cx="2880320" cy="3646164"/>
          </a:xfrm>
        </p:grpSpPr>
        <p:grpSp>
          <p:nvGrpSpPr>
            <p:cNvPr id="62" name="群組 61"/>
            <p:cNvGrpSpPr/>
            <p:nvPr/>
          </p:nvGrpSpPr>
          <p:grpSpPr>
            <a:xfrm>
              <a:off x="3131841" y="1844824"/>
              <a:ext cx="2880320" cy="3646164"/>
              <a:chOff x="2987824" y="1700808"/>
              <a:chExt cx="3744416" cy="4464496"/>
            </a:xfrm>
          </p:grpSpPr>
          <p:sp>
            <p:nvSpPr>
              <p:cNvPr id="67" name="橢圓 66"/>
              <p:cNvSpPr/>
              <p:nvPr/>
            </p:nvSpPr>
            <p:spPr>
              <a:xfrm>
                <a:off x="3366032" y="5445224"/>
                <a:ext cx="2988000" cy="7200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橢圓 67"/>
              <p:cNvSpPr/>
              <p:nvPr/>
            </p:nvSpPr>
            <p:spPr>
              <a:xfrm>
                <a:off x="2987824" y="1700808"/>
                <a:ext cx="3744416" cy="7200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9" name="直線接點 68"/>
              <p:cNvCxnSpPr>
                <a:stCxn id="68" idx="2"/>
                <a:endCxn id="67" idx="2"/>
              </p:cNvCxnSpPr>
              <p:nvPr/>
            </p:nvCxnSpPr>
            <p:spPr>
              <a:xfrm>
                <a:off x="2987824" y="2060848"/>
                <a:ext cx="378208" cy="37444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直線接點 69"/>
              <p:cNvCxnSpPr>
                <a:stCxn id="68" idx="6"/>
                <a:endCxn id="67" idx="6"/>
              </p:cNvCxnSpPr>
              <p:nvPr/>
            </p:nvCxnSpPr>
            <p:spPr>
              <a:xfrm flipH="1">
                <a:off x="6354032" y="2060848"/>
                <a:ext cx="378208" cy="37444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群組 62"/>
            <p:cNvGrpSpPr/>
            <p:nvPr/>
          </p:nvGrpSpPr>
          <p:grpSpPr>
            <a:xfrm>
              <a:off x="3209143" y="2522943"/>
              <a:ext cx="2725715" cy="2942072"/>
              <a:chOff x="5626285" y="2562425"/>
              <a:chExt cx="3543429" cy="3602380"/>
            </a:xfrm>
          </p:grpSpPr>
          <p:sp>
            <p:nvSpPr>
              <p:cNvPr id="64" name="梯形 63"/>
              <p:cNvSpPr/>
              <p:nvPr/>
            </p:nvSpPr>
            <p:spPr>
              <a:xfrm flipV="1">
                <a:off x="5626285" y="2924991"/>
                <a:ext cx="3543428" cy="2879774"/>
              </a:xfrm>
              <a:prstGeom prst="trapezoid">
                <a:avLst>
                  <a:gd name="adj" fmla="val 10135"/>
                </a:avLst>
              </a:prstGeom>
              <a:gradFill flip="none"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2700000" scaled="1"/>
                <a:tileRect/>
              </a:gradFill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" name="橢圓 64"/>
              <p:cNvSpPr/>
              <p:nvPr/>
            </p:nvSpPr>
            <p:spPr>
              <a:xfrm>
                <a:off x="5626285" y="2562425"/>
                <a:ext cx="3543429" cy="7200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3500000" scaled="1"/>
                <a:tileRect/>
              </a:gradFill>
              <a:ln/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橢圓 65"/>
              <p:cNvSpPr/>
              <p:nvPr/>
            </p:nvSpPr>
            <p:spPr>
              <a:xfrm>
                <a:off x="5922000" y="5444725"/>
                <a:ext cx="2952000" cy="7200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8900000" scaled="1"/>
                <a:tileRect/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71" name="文字方塊 70"/>
          <p:cNvSpPr txBox="1"/>
          <p:nvPr/>
        </p:nvSpPr>
        <p:spPr>
          <a:xfrm>
            <a:off x="4113751" y="3938914"/>
            <a:ext cx="344336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合作學習好比是水</a:t>
            </a:r>
            <a:endParaRPr lang="en-US" altLang="zh-TW" sz="2800" dirty="0" smtClean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>
              <a:lnSpc>
                <a:spcPts val="2800"/>
              </a:lnSpc>
            </a:pPr>
            <a:r>
              <a:rPr lang="zh-TW" altLang="en-US" sz="28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（溶劑）</a:t>
            </a:r>
            <a:endParaRPr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323444" y="2233931"/>
            <a:ext cx="1080000" cy="1080000"/>
            <a:chOff x="683568" y="1556792"/>
            <a:chExt cx="1080000" cy="1080000"/>
          </a:xfrm>
        </p:grpSpPr>
        <p:sp>
          <p:nvSpPr>
            <p:cNvPr id="15" name="橢圓 14"/>
            <p:cNvSpPr/>
            <p:nvPr/>
          </p:nvSpPr>
          <p:spPr>
            <a:xfrm>
              <a:off x="683568" y="1556792"/>
              <a:ext cx="1080000" cy="1080000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755516" y="1619738"/>
              <a:ext cx="9361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dirty="0" smtClean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講述教學</a:t>
              </a:r>
              <a:endParaRPr lang="zh-TW" altLang="en-US" sz="2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296559" y="142834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溶質</a:t>
            </a:r>
          </a:p>
        </p:txBody>
      </p:sp>
      <p:grpSp>
        <p:nvGrpSpPr>
          <p:cNvPr id="74" name="群組 73"/>
          <p:cNvGrpSpPr/>
          <p:nvPr/>
        </p:nvGrpSpPr>
        <p:grpSpPr>
          <a:xfrm>
            <a:off x="2065768" y="1975447"/>
            <a:ext cx="1260000" cy="1260000"/>
            <a:chOff x="683568" y="1556792"/>
            <a:chExt cx="1260000" cy="1260000"/>
          </a:xfrm>
        </p:grpSpPr>
        <p:sp>
          <p:nvSpPr>
            <p:cNvPr id="75" name="一般五邊形 74"/>
            <p:cNvSpPr/>
            <p:nvPr/>
          </p:nvSpPr>
          <p:spPr>
            <a:xfrm>
              <a:off x="683568" y="1556792"/>
              <a:ext cx="1260000" cy="1260000"/>
            </a:xfrm>
            <a:prstGeom prst="pentagon">
              <a:avLst/>
            </a:prstGeom>
            <a:solidFill>
              <a:srgbClr val="0070C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文字方塊 75"/>
            <p:cNvSpPr txBox="1"/>
            <p:nvPr/>
          </p:nvSpPr>
          <p:spPr>
            <a:xfrm>
              <a:off x="858064" y="1782913"/>
              <a:ext cx="9361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dirty="0" smtClean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混齡教學</a:t>
              </a:r>
              <a:endParaRPr lang="zh-TW" altLang="en-US" sz="2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>
            <a:off x="395392" y="3377763"/>
            <a:ext cx="1677282" cy="1321971"/>
            <a:chOff x="381896" y="1481366"/>
            <a:chExt cx="1677282" cy="1321971"/>
          </a:xfrm>
        </p:grpSpPr>
        <p:sp>
          <p:nvSpPr>
            <p:cNvPr id="78" name="等腰三角形 77"/>
            <p:cNvSpPr/>
            <p:nvPr/>
          </p:nvSpPr>
          <p:spPr>
            <a:xfrm>
              <a:off x="381896" y="1481366"/>
              <a:ext cx="1677282" cy="1321971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文字方塊 78"/>
            <p:cNvSpPr txBox="1"/>
            <p:nvPr/>
          </p:nvSpPr>
          <p:spPr>
            <a:xfrm>
              <a:off x="777962" y="1856479"/>
              <a:ext cx="9361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600" dirty="0" smtClean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探索</a:t>
              </a:r>
              <a:endParaRPr lang="en-US" altLang="zh-TW" sz="2600" dirty="0" smtClean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600" dirty="0" smtClean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教學</a:t>
              </a:r>
              <a:endParaRPr lang="zh-TW" altLang="en-US" sz="2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80" name="群組 79"/>
          <p:cNvGrpSpPr/>
          <p:nvPr/>
        </p:nvGrpSpPr>
        <p:grpSpPr>
          <a:xfrm>
            <a:off x="2275105" y="5064794"/>
            <a:ext cx="1008000" cy="1008000"/>
            <a:chOff x="683568" y="1556792"/>
            <a:chExt cx="1008000" cy="1008000"/>
          </a:xfrm>
        </p:grpSpPr>
        <p:sp>
          <p:nvSpPr>
            <p:cNvPr id="81" name="矩形 80"/>
            <p:cNvSpPr/>
            <p:nvPr/>
          </p:nvSpPr>
          <p:spPr>
            <a:xfrm>
              <a:off x="683568" y="1556792"/>
              <a:ext cx="1008000" cy="1008000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737558" y="1603005"/>
              <a:ext cx="90002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600" dirty="0" smtClean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精熟教學</a:t>
              </a:r>
              <a:endParaRPr lang="zh-TW" altLang="en-US" sz="26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83" name="群組 82"/>
          <p:cNvGrpSpPr/>
          <p:nvPr/>
        </p:nvGrpSpPr>
        <p:grpSpPr>
          <a:xfrm>
            <a:off x="676958" y="4973003"/>
            <a:ext cx="1260000" cy="1152000"/>
            <a:chOff x="683568" y="1556792"/>
            <a:chExt cx="1260000" cy="1152000"/>
          </a:xfrm>
        </p:grpSpPr>
        <p:sp>
          <p:nvSpPr>
            <p:cNvPr id="84" name="六邊形 83"/>
            <p:cNvSpPr/>
            <p:nvPr/>
          </p:nvSpPr>
          <p:spPr>
            <a:xfrm>
              <a:off x="683568" y="1556792"/>
              <a:ext cx="1260000" cy="1152000"/>
            </a:xfrm>
            <a:prstGeom prst="hexagon">
              <a:avLst/>
            </a:prstGeom>
            <a:solidFill>
              <a:srgbClr val="00B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文字方塊 84"/>
            <p:cNvSpPr txBox="1"/>
            <p:nvPr/>
          </p:nvSpPr>
          <p:spPr>
            <a:xfrm>
              <a:off x="764542" y="1717293"/>
              <a:ext cx="10980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差異化</a:t>
              </a:r>
              <a:endParaRPr lang="en-US" altLang="zh-TW" sz="2400" dirty="0" smtClean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教學</a:t>
              </a:r>
              <a:endParaRPr lang="zh-TW" altLang="en-US" sz="24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2152280" y="3296099"/>
            <a:ext cx="1440000" cy="1440000"/>
            <a:chOff x="683568" y="1556792"/>
            <a:chExt cx="1440000" cy="1440000"/>
          </a:xfrm>
        </p:grpSpPr>
        <p:sp>
          <p:nvSpPr>
            <p:cNvPr id="87" name="菱形 86"/>
            <p:cNvSpPr/>
            <p:nvPr/>
          </p:nvSpPr>
          <p:spPr>
            <a:xfrm>
              <a:off x="683568" y="1556792"/>
              <a:ext cx="1440000" cy="1440000"/>
            </a:xfrm>
            <a:prstGeom prst="diamond">
              <a:avLst/>
            </a:prstGeom>
            <a:solidFill>
              <a:srgbClr val="FF6699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文字方塊 87"/>
            <p:cNvSpPr txBox="1"/>
            <p:nvPr/>
          </p:nvSpPr>
          <p:spPr>
            <a:xfrm>
              <a:off x="953558" y="1861293"/>
              <a:ext cx="9000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補救教學</a:t>
              </a:r>
              <a:endParaRPr lang="zh-TW" altLang="en-US" sz="24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2962231" y="6238993"/>
            <a:ext cx="60895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能結合各種教學策略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0.00399 0.2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505 C -0.00173 -0.01968 -0.00295 -0.02431 -0.00347 -0.0294 C -0.00434 -0.03843 -0.00521 -0.05672 -0.00521 -0.05648 C -0.00469 -0.07107 -0.00434 -0.08542 -0.00347 -0.09977 C -0.0026 -0.11134 -0.00035 -0.14908 0.00695 -0.15579 C 0.01198 -0.17662 0.02708 -0.18797 0.03993 -0.19769 C 0.04618 -0.20209 0.05226 -0.20834 0.05886 -0.21204 C 0.06997 -0.21806 0.08125 -0.22292 0.09184 -0.23033 C 0.09427 -0.23172 0.09688 -0.23195 0.09948 -0.23287 C 0.11563 -0.23889 0.13195 -0.24213 0.14861 -0.24445 C 0.18594 -0.24422 0.22327 -0.24445 0.26094 -0.24329 C 0.27622 -0.24283 0.28768 -0.22824 0.30243 -0.225 C 0.31111 -0.21759 0.30712 -0.21945 0.31372 -0.21713 C 0.3217 -0.20972 0.32917 -0.20139 0.3382 -0.1963 C 0.34254 -0.19051 0.34549 -0.18195 0.35139 -0.1794 C 0.35399 -0.17246 0.35799 -0.16551 0.36285 -0.16111 C 0.36458 -0.15417 0.36302 -0.15834 0.36736 -0.14931 L 0.36736 -0.14908 C 0.37101 -0.1375 0.37431 -0.12685 0.37969 -0.11667 C 0.38195 -0.10162 0.38768 -0.08935 0.39115 -0.075 C 0.39149 -0.06829 0.39288 -0.06297 0.39393 -0.05672 C 0.39479 -0.04514 0.39583 -0.03264 0.39861 -0.02153 C 0.39931 -0.01111 0.39983 -0.00093 0.40156 0.00972 C 0.40174 0.01319 0.4033 0.01666 0.4033 0.02037 C 0.4033 0.02986 0.4033 0.03935 0.4033 0.04907 " pathEditMode="relative" rAng="0" ptsTypes="ffffffffffffffffFfffffff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8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903 C 0.00087 -0.03565 -0.00139 -0.06528 0.00625 -0.09097 C 0.00729 -0.10208 0.0092 -0.10718 0.0125 -0.11736 C 0.01458 -0.1338 0.01181 -0.11806 0.01667 -0.13264 C 0.0191 -0.14005 0.0191 -0.15046 0.02188 -0.15764 C 0.02622 -0.16829 0.03333 -0.17986 0.03958 -0.18819 C 0.04236 -0.1919 0.04444 -0.19699 0.04792 -0.19931 C 0.06059 -0.20764 0.07344 -0.21042 0.0875 -0.21181 C 0.11024 -0.21782 0.13299 -0.22037 0.15625 -0.22153 C 0.16719 -0.22454 0.17865 -0.22546 0.18958 -0.22708 C 0.20399 -0.23356 0.21927 -0.23264 0.23438 -0.23403 C 0.26181 -0.23356 0.28924 -0.23356 0.31667 -0.23264 C 0.32188 -0.23241 0.32569 -0.2287 0.33021 -0.22569 C 0.3342 -0.22315 0.34549 -0.2213 0.35104 -0.22014 C 0.35573 -0.21551 0.35764 -0.21343 0.36354 -0.21181 C 0.37101 -0.20486 0.37795 -0.19769 0.38542 -0.19097 C 0.3901 -0.17847 0.3842 -0.19074 0.39167 -0.18403 C 0.39271 -0.1831 0.39288 -0.18102 0.39375 -0.17986 C 0.39497 -0.17824 0.3967 -0.17731 0.39792 -0.17569 C 0.40104 -0.17153 0.40382 -0.16551 0.40729 -0.16181 C 0.40851 -0.16042 0.41024 -0.16019 0.41146 -0.15903 C 0.41372 -0.15694 0.4158 -0.15463 0.41771 -0.15208 C 0.42066 -0.14815 0.42344 -0.14028 0.42604 -0.13681 C 0.43854 -0.12014 0.42691 -0.14213 0.43646 -0.12431 C 0.4408 -0.1162 0.44688 -0.10579 0.45 -0.09653 C 0.45278 -0.08819 0.45347 -0.07801 0.45938 -0.07292 C 0.46059 -0.06481 0.46319 -0.05602 0.46667 -0.04931 C 0.46875 -0.03981 0.47066 -0.0294 0.475 -0.02153 C 0.47639 -0.01065 0.47865 -0.00208 0.48229 0.00764 C 0.48403 0.01227 0.48316 0.01481 0.48438 0.02014 C 0.4875 0.03403 0.48559 0.01875 0.4875 0.02963 C 0.48889 0.03843 0.49045 0.04745 0.49167 0.05625 C 0.49288 0.06551 0.49115 0.06227 0.49375 0.06597 " pathEditMode="relative" rAng="0" ptsTypes="ffffffffffffffffffffffffffffffffA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8" y="-7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16968 C 0.00555 -0.17431 0.00711 -0.18195 0.01059 -0.1875 C 0.01267 -0.20463 0.02604 -0.21922 0.03698 -0.23542 C 0.046 -0.24838 0.05364 -0.26088 0.06527 -0.27315 C 0.06632 -0.27593 0.07066 -0.28797 0.07326 -0.29098 C 0.0743 -0.2926 0.07708 -0.29375 0.07864 -0.29537 C 0.08923 -0.30579 0.07934 -0.29769 0.08802 -0.30764 C 0.09427 -0.31459 0.10312 -0.32084 0.10955 -0.32755 C 0.1151 -0.3338 0.11927 -0.33727 0.13073 -0.34051 C 0.13871 -0.34653 0.13402 -0.34422 0.14809 -0.34908 C 0.15052 -0.34977 0.15486 -0.35116 0.15486 -0.35093 C 0.15729 -0.35463 0.16614 -0.3551 0.17239 -0.35695 C 0.18402 -0.36019 0.19166 -0.36204 0.20434 -0.3632 C 0.22205 -0.36875 0.24722 -0.37107 0.26736 -0.37246 C 0.28472 -0.37547 0.30382 -0.37732 0.32222 -0.37824 C 0.33836 -0.38079 0.34687 -0.37917 0.3677 -0.37824 C 0.37639 -0.37686 0.38333 -0.37408 0.39184 -0.37338 C 0.39652 -0.37061 0.39982 -0.36898 0.40642 -0.36829 C 0.41302 -0.3632 0.40468 -0.36945 0.41475 -0.36412 C 0.41718 -0.36273 0.41857 -0.36042 0.42118 -0.35903 C 0.43177 -0.35348 0.4184 -0.3625 0.42934 -0.35556 C 0.43541 -0.35162 0.4401 -0.34746 0.44826 -0.34468 C 0.4526 -0.34098 0.45555 -0.33773 0.46145 -0.33473 C 0.46302 -0.33218 0.46354 -0.32986 0.46527 -0.32755 C 0.46701 -0.32616 0.47083 -0.32315 0.47083 -0.32292 C 0.47257 -0.31736 0.47986 -0.3125 0.48402 -0.30672 C 0.4901 -0.29931 0.4901 -0.29074 0.49774 -0.28403 C 0.49913 -0.27547 0.50086 -0.26736 0.50295 -0.25903 C 0.50364 -0.21528 0.50607 -0.17639 0.50607 -0.13357 " pathEditMode="relative" rAng="0" ptsTypes="ffffffffffffffffffffffffffffA"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5" y="-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7 0.07361 C 0.00504 0.00996 0.00747 -0.06157 0.01737 -0.12986 C 0.01841 -0.14838 0.01841 -0.1662 0.02778 -0.17824 C 0.03004 -0.18981 0.0316 -0.20139 0.03507 -0.21227 C 0.03698 -0.23009 0.03855 -0.23102 0.04271 -0.24537 C 0.04514 -0.25092 0.05 -0.26319 0.05 -0.26273 C 0.05261 -0.28842 0.04809 -0.26204 0.05469 -0.27731 C 0.05903 -0.28912 0.05608 -0.29051 0.06372 -0.3 C 0.06546 -0.30463 0.0658 -0.30972 0.06719 -0.31389 C 0.07032 -0.32129 0.07101 -0.31921 0.0757 -0.32407 C 0.08021 -0.32916 0.0823 -0.33634 0.08681 -0.3419 C 0.08924 -0.35023 0.0915 -0.35324 0.09566 -0.35856 C 0.10053 -0.37199 0.1066 -0.38403 0.11355 -0.39444 C 0.11667 -0.3993 0.11823 -0.40671 0.12205 -0.40949 C 0.12987 -0.41319 0.13681 -0.42384 0.14289 -0.43194 C 0.14671 -0.43565 0.15157 -0.4368 0.15591 -0.43773 C 0.17848 -0.43773 0.19948 -0.43565 0.22171 -0.43194 C 0.23212 -0.42523 0.24237 -0.42083 0.25209 -0.41319 C 0.26216 -0.40509 0.26511 -0.39977 0.27431 -0.39282 C 0.27657 -0.39097 0.28264 -0.38125 0.28351 -0.38032 C 0.29393 -0.36713 0.30591 -0.35023 0.31719 -0.34004 C 0.32848 -0.31389 0.31025 -0.3537 0.32796 -0.32407 C 0.32917 -0.32129 0.32917 -0.31782 0.33004 -0.31574 C 0.33403 -0.30764 0.33959 -0.29815 0.34532 -0.29352 C 0.34879 -0.28171 0.36181 -0.25648 0.36858 -0.2493 C 0.37136 -0.23634 0.37553 -0.22824 0.38021 -0.21666 C 0.3816 -0.20486 0.38559 -0.19352 0.38941 -0.18449 C 0.39167 -0.16736 0.39636 -0.15324 0.40209 -0.13935 C 0.40434 -0.12616 0.41007 -0.11551 0.41441 -0.10324 C 0.4158 -0.09606 0.41615 -0.08981 0.41841 -0.08264 C 0.42084 -0.0669 0.42136 -0.06504 0.42691 -0.05278 C 0.42778 -0.03727 0.43004 -0.02454 0.4323 -0.01041 C 0.43438 -0.00185 0.4323 0.00695 0.4349 0.01435 C 0.43542 0.01667 0.43612 0.01968 0.43733 0.02222 C 0.43768 0.02709 0.43768 0.03218 0.43837 0.03681 C 0.43872 0.03935 0.44046 0.0419 0.4408 0.04468 C 0.44341 0.0632 0.44219 0.08588 0.44862 0.10509 " pathEditMode="relative" rAng="0" ptsTypes="ffffffffffffffffffffffffffffffffffffA">
                                      <p:cBhvr>
                                        <p:cTn id="1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-240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6 -0.02639 C -0.01459 -0.07245 -0.01164 -0.11829 -0.01181 -0.16366 C -0.01285 -0.19792 -0.01841 -0.23704 -0.01059 -0.2713 C -0.01007 -0.28079 -0.0092 -0.2875 -0.00729 -0.29722 C -0.00695 -0.31204 -0.00712 -0.32801 -0.00556 -0.34329 C -0.00417 -0.35509 -0.00243 -0.36458 -0.00174 -0.37616 C -0.00087 -0.38565 -0.0007 -0.39282 0.00191 -0.40139 C 0.00243 -0.41018 0.00191 -0.40972 0.00555 -0.41875 C 0.00711 -0.42176 0.01111 -0.42893 0.01111 -0.4287 C 0.01215 -0.43773 0.0151 -0.44352 0.01753 -0.45255 C 0.01892 -0.45625 0.01892 -0.46042 0.02083 -0.46458 C 0.02239 -0.47546 0.01944 -0.46227 0.02586 -0.47593 C 0.02743 -0.4794 0.03107 -0.48912 0.03211 -0.49375 C 0.03229 -0.49514 0.03194 -0.4963 0.03264 -0.49815 C 0.0342 -0.50139 0.03628 -0.50417 0.03819 -0.50625 C 0.03889 -0.50671 0.04045 -0.50764 0.04114 -0.5088 C 0.04409 -0.51319 0.04948 -0.52662 0.05468 -0.5294 C 0.06632 -0.54514 0.04774 -0.5206 0.06146 -0.53657 C 0.06371 -0.53935 0.0651 -0.54306 0.06771 -0.5456 C 0.08107 -0.55625 0.09392 -0.56968 0.10902 -0.57639 C 0.12222 -0.58912 0.15312 -0.59444 0.16909 -0.59699 C 0.225 -0.60255 0.22448 -0.60347 0.25746 -0.6037 C 0.2618 -0.60231 0.26649 -0.59931 0.27135 -0.59815 C 0.27343 -0.59699 0.27934 -0.59653 0.27934 -0.5963 C 0.28073 -0.5956 0.28246 -0.59421 0.28437 -0.59375 C 0.28611 -0.59306 0.28732 -0.59375 0.28941 -0.59282 C 0.29774 -0.58958 0.30989 -0.58194 0.31805 -0.57616 C 0.33038 -0.56481 0.32274 -0.56759 0.33055 -0.56528 C 0.33264 -0.56343 0.33489 -0.56111 0.33715 -0.55903 C 0.34027 -0.55625 0.33871 -0.55625 0.34062 -0.55231 C 0.34253 -0.54931 0.34392 -0.54861 0.34618 -0.54583 C 0.34861 -0.53704 0.35764 -0.53056 0.36059 -0.52153 C 0.3625 -0.51481 0.36545 -0.51181 0.36684 -0.50694 C 0.36736 -0.5044 0.36736 -0.50208 0.36718 -0.50116 C 0.37014 -0.49745 0.37361 -0.49514 0.37569 -0.49236 C 0.37916 -0.47546 0.37465 -0.49213 0.38038 -0.48241 C 0.37986 -0.48102 0.38073 -0.47893 0.38159 -0.47778 C 0.38125 -0.47569 0.38385 -0.475 0.38524 -0.47315 C 0.38906 -0.4625 0.38281 -0.47824 0.38958 -0.4662 C 0.39201 -0.46296 0.39218 -0.45903 0.39461 -0.45509 C 0.39618 -0.44884 0.39791 -0.44537 0.40121 -0.44028 C 0.40347 -0.43009 0.41093 -0.40833 0.41666 -0.40162 C 0.42239 -0.38009 0.42986 -0.35926 0.43646 -0.33843 C 0.43784 -0.33079 0.43941 -0.32731 0.44132 -0.32083 C 0.44375 -0.30486 0.44896 -0.29236 0.45538 -0.2787 C 0.45729 -0.275 0.45694 -0.27199 0.45816 -0.26806 C 0.46111 -0.2588 0.46389 -0.24977 0.46823 -0.24074 C 0.47048 -0.23426 0.4717 -0.22731 0.47343 -0.22106 C 0.47413 -0.21806 0.4743 -0.21481 0.47517 -0.21157 C 0.47586 -0.20972 0.47777 -0.20486 0.47777 -0.20463 C 0.48038 -0.18981 0.48541 -0.17454 0.48593 -0.15949 " pathEditMode="relative" rAng="-300075" ptsTypes="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30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-0.12825 C -0.01372 -0.20625 -0.01649 -0.30232 -0.01129 -0.38218 C -0.01042 -0.41204 -0.01111 -0.4338 -0.00729 -0.4595 C -0.0066 -0.47755 -0.00625 -0.49537 -0.00504 -0.51297 C -0.00451 -0.52084 -0.00278 -0.52778 -0.00226 -0.53542 C -0.00156 -0.54468 -0.00069 -0.55209 0.00052 -0.56042 C 0.00226 -0.5713 0.0033 -0.5882 0.00625 -0.59769 C 0.00677 -0.60371 0.00833 -0.60625 0.00937 -0.61158 C 0.01424 -0.63287 0.01927 -0.64491 0.0283 -0.65695 C 0.02951 -0.65903 0.03056 -0.66181 0.03194 -0.66366 C 0.03385 -0.66644 0.03698 -0.66667 0.03889 -0.66945 C 0.04549 -0.67732 0.0375 -0.672 0.04653 -0.67616 C 0.05191 -0.68195 0.05712 -0.68519 0.06302 -0.68612 C 0.07153 -0.69167 0.07986 -0.69329 0.08871 -0.69445 C 0.10035 -0.69329 0.11267 -0.69769 0.12378 -0.69098 C 0.13559 -0.68357 0.12257 -0.6882 0.13229 -0.68519 C 0.13368 -0.68426 0.13507 -0.68311 0.13663 -0.68195 C 0.13785 -0.68056 0.13906 -0.67963 0.14028 -0.67848 C 0.14323 -0.67616 0.14861 -0.67176 0.14861 -0.67153 C 0.15521 -0.66019 0.16285 -0.65533 0.16892 -0.64213 C 0.1724 -0.63473 0.17639 -0.62338 0.18021 -0.61737 C 0.1809 -0.61482 0.1816 -0.61158 0.18264 -0.6095 C 0.18316 -0.60811 0.18403 -0.60741 0.18437 -0.60579 C 0.18472 -0.60417 0.18455 -0.60232 0.18472 -0.6 C 0.18576 -0.59445 0.18715 -0.59051 0.18854 -0.58519 C 0.18941 -0.5713 0.19444 -0.5463 0.19757 -0.53334 C 0.19913 -0.51783 0.20174 -0.50278 0.20399 -0.48797 C 0.20417 -0.48287 0.20399 -0.47801 0.20451 -0.47315 C 0.20469 -0.47107 0.20573 -0.46991 0.2059 -0.4676 C 0.20694 -0.46088 0.2066 -0.45487 0.20781 -0.44838 C 0.20972 -0.42686 0.21042 -0.4044 0.21163 -0.38218 C 0.21198 -0.3625 0.21181 -0.34237 0.21319 -0.32223 C 0.21302 -0.30602 0.21302 -0.28982 0.21267 -0.27385 C 0.2125 -0.27037 0.21146 -0.2676 0.21111 -0.26482 C 0.20955 -0.25139 0.20816 -0.23889 0.20642 -0.22616 C 0.20642 -0.22385 0.2059 -0.21505 0.20556 -0.2125 C 0.20399 -0.20325 0.20469 -0.21274 0.20399 -0.20348 C 0.20347 -0.197 0.20365 -0.1926 0.20226 -0.18774 C 0.20174 -0.18241 0.20069 -0.17662 0.20069 -0.17153 " pathEditMode="relative" rAng="0" ptsTypes="ffffffffffffffffffffffffffffffffffffffA">
                                      <p:cBhvr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-2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zh-TW" altLang="zh-TW" dirty="0"/>
              <a:t>課堂教學的葵花寶典</a:t>
            </a:r>
            <a:r>
              <a:rPr lang="zh-TW" altLang="zh-TW" dirty="0" smtClean="0"/>
              <a:t>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>
                <a:solidFill>
                  <a:srgbClr val="FF0000"/>
                </a:solidFill>
              </a:rPr>
              <a:t>合作</a:t>
            </a:r>
            <a:r>
              <a:rPr lang="zh-TW" altLang="zh-TW" dirty="0">
                <a:solidFill>
                  <a:srgbClr val="FF0000"/>
                </a:solidFill>
              </a:rPr>
              <a:t>學習的實施訣竅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altLang="zh-TW" dirty="0" smtClean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  <a:p>
            <a:pPr>
              <a:spcBef>
                <a:spcPts val="0"/>
              </a:spcBef>
            </a:pPr>
            <a:r>
              <a:rPr lang="zh-TW" altLang="en-US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撰稿：汪履維 教授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71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4178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zh-TW" dirty="0"/>
              <a:t>當前一系列重要</a:t>
            </a:r>
            <a:r>
              <a:rPr lang="zh-TW" altLang="zh-TW" dirty="0" smtClean="0"/>
              <a:t>的教學</a:t>
            </a:r>
            <a:r>
              <a:rPr lang="zh-TW" altLang="zh-TW" dirty="0"/>
              <a:t>革新</a:t>
            </a:r>
            <a:r>
              <a:rPr lang="zh-TW" altLang="zh-TW" dirty="0" smtClean="0"/>
              <a:t>政策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與</a:t>
            </a:r>
            <a:r>
              <a:rPr lang="zh-TW" altLang="zh-TW" dirty="0"/>
              <a:t>實踐活動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28800"/>
            <a:ext cx="8435280" cy="504056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/>
              <a:t>精進中小學教學品質～</a:t>
            </a:r>
            <a:r>
              <a:rPr lang="zh-TW" altLang="zh-TW" dirty="0">
                <a:solidFill>
                  <a:srgbClr val="FF0000"/>
                </a:solidFill>
              </a:rPr>
              <a:t>活化教學</a:t>
            </a:r>
            <a:r>
              <a:rPr lang="zh-TW" altLang="zh-TW" dirty="0" smtClean="0"/>
              <a:t>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從</a:t>
            </a:r>
            <a:r>
              <a:rPr lang="zh-TW" altLang="zh-TW" dirty="0" smtClean="0">
                <a:solidFill>
                  <a:srgbClr val="3333FF"/>
                </a:solidFill>
              </a:rPr>
              <a:t>關鍵</a:t>
            </a:r>
            <a:r>
              <a:rPr lang="zh-TW" altLang="zh-TW" dirty="0">
                <a:solidFill>
                  <a:srgbClr val="3333FF"/>
                </a:solidFill>
              </a:rPr>
              <a:t>五堂課（十二年國教基本理念</a:t>
            </a:r>
            <a:r>
              <a:rPr lang="zh-TW" altLang="zh-TW" dirty="0" smtClean="0">
                <a:solidFill>
                  <a:srgbClr val="3333FF"/>
                </a:solidFill>
              </a:rPr>
              <a:t>、有效</a:t>
            </a:r>
            <a:r>
              <a:rPr lang="zh-TW" altLang="zh-TW" dirty="0">
                <a:solidFill>
                  <a:srgbClr val="3333FF"/>
                </a:solidFill>
              </a:rPr>
              <a:t>教學、多元評量、差異化教學</a:t>
            </a:r>
            <a:r>
              <a:rPr lang="zh-TW" altLang="zh-TW" dirty="0" smtClean="0">
                <a:solidFill>
                  <a:srgbClr val="3333FF"/>
                </a:solidFill>
              </a:rPr>
              <a:t>、適</a:t>
            </a:r>
            <a:r>
              <a:rPr lang="zh-TW" altLang="zh-TW" dirty="0">
                <a:solidFill>
                  <a:srgbClr val="3333FF"/>
                </a:solidFill>
              </a:rPr>
              <a:t>性輔導</a:t>
            </a:r>
            <a:r>
              <a:rPr lang="zh-TW" altLang="zh-TW" dirty="0" smtClean="0">
                <a:solidFill>
                  <a:srgbClr val="3333FF"/>
                </a:solidFill>
              </a:rPr>
              <a:t>）</a:t>
            </a:r>
            <a:r>
              <a:rPr lang="zh-TW" altLang="zh-TW" dirty="0" smtClean="0"/>
              <a:t>到</a:t>
            </a:r>
            <a:r>
              <a:rPr lang="zh-TW" altLang="zh-TW" dirty="0" smtClean="0">
                <a:solidFill>
                  <a:srgbClr val="3333FF"/>
                </a:solidFill>
              </a:rPr>
              <a:t>整合性</a:t>
            </a:r>
            <a:r>
              <a:rPr lang="zh-TW" altLang="zh-TW" dirty="0" smtClean="0"/>
              <a:t>應用</a:t>
            </a:r>
            <a:r>
              <a:rPr lang="zh-TW" altLang="zh-TW" dirty="0"/>
              <a:t>於</a:t>
            </a:r>
            <a:r>
              <a:rPr lang="zh-TW" altLang="zh-TW" dirty="0" smtClean="0"/>
              <a:t>課程方案</a:t>
            </a:r>
            <a:r>
              <a:rPr lang="zh-TW" altLang="zh-TW" dirty="0"/>
              <a:t>的設計與實施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>
                <a:solidFill>
                  <a:srgbClr val="FF0000"/>
                </a:solidFill>
              </a:rPr>
              <a:t>分組合作學習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>
                <a:solidFill>
                  <a:srgbClr val="FF0000"/>
                </a:solidFill>
              </a:rPr>
              <a:t>學習</a:t>
            </a:r>
            <a:r>
              <a:rPr lang="zh-TW" altLang="zh-TW" dirty="0" smtClean="0">
                <a:solidFill>
                  <a:srgbClr val="FF0000"/>
                </a:solidFill>
              </a:rPr>
              <a:t>共同體</a:t>
            </a:r>
            <a:endParaRPr lang="zh-TW" altLang="zh-TW" dirty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dirty="0">
                <a:solidFill>
                  <a:srgbClr val="FF0000"/>
                </a:solidFill>
              </a:rPr>
              <a:t>補救教學</a:t>
            </a:r>
            <a:r>
              <a:rPr lang="zh-TW" altLang="zh-TW" dirty="0"/>
              <a:t>（</a:t>
            </a:r>
            <a:r>
              <a:rPr lang="zh-TW" altLang="zh-TW" dirty="0" smtClean="0">
                <a:solidFill>
                  <a:srgbClr val="3333FF"/>
                </a:solidFill>
              </a:rPr>
              <a:t>側重</a:t>
            </a:r>
            <a:r>
              <a:rPr lang="zh-TW" altLang="zh-TW" dirty="0" smtClean="0"/>
              <a:t>課堂</a:t>
            </a:r>
            <a:r>
              <a:rPr lang="zh-TW" altLang="zh-TW" dirty="0"/>
              <a:t>內即時性補救</a:t>
            </a:r>
            <a:r>
              <a:rPr lang="zh-TW" altLang="zh-TW" dirty="0" smtClean="0"/>
              <a:t>教學）</a:t>
            </a:r>
            <a:endParaRPr lang="zh-TW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33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zh-TW" dirty="0"/>
              <a:t>當前一系列重要的教學革新政策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與實踐活動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5040560"/>
          </a:xfrm>
        </p:spPr>
        <p:txBody>
          <a:bodyPr/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400" dirty="0">
                <a:solidFill>
                  <a:srgbClr val="FF0000"/>
                </a:solidFill>
              </a:rPr>
              <a:t>教師專業學習社群</a:t>
            </a:r>
            <a:r>
              <a:rPr lang="zh-TW" altLang="zh-TW" sz="3400" dirty="0"/>
              <a:t>：包括鼓勵教師</a:t>
            </a:r>
            <a:r>
              <a:rPr lang="zh-TW" altLang="zh-TW" sz="3400" dirty="0" smtClean="0"/>
              <a:t>進行單元</a:t>
            </a:r>
            <a:r>
              <a:rPr lang="zh-TW" altLang="zh-TW" sz="3400" dirty="0"/>
              <a:t>（課堂）教學</a:t>
            </a:r>
            <a:r>
              <a:rPr lang="zh-TW" altLang="zh-TW" sz="3400" dirty="0" smtClean="0"/>
              <a:t>研究，</a:t>
            </a:r>
            <a:r>
              <a:rPr lang="zh-TW" altLang="zh-TW" sz="3400" dirty="0">
                <a:solidFill>
                  <a:srgbClr val="3333FF"/>
                </a:solidFill>
              </a:rPr>
              <a:t>推動</a:t>
            </a:r>
            <a:r>
              <a:rPr lang="zh-TW" altLang="zh-TW" sz="3400" dirty="0" smtClean="0">
                <a:solidFill>
                  <a:srgbClr val="3333FF"/>
                </a:solidFill>
              </a:rPr>
              <a:t>共同備</a:t>
            </a:r>
            <a:r>
              <a:rPr lang="zh-TW" altLang="zh-TW" sz="3400" dirty="0">
                <a:solidFill>
                  <a:srgbClr val="3333FF"/>
                </a:solidFill>
              </a:rPr>
              <a:t>課</a:t>
            </a:r>
            <a:r>
              <a:rPr lang="zh-TW" altLang="zh-TW" sz="3400" dirty="0"/>
              <a:t>、</a:t>
            </a:r>
            <a:r>
              <a:rPr lang="zh-TW" altLang="zh-TW" sz="3400" dirty="0">
                <a:solidFill>
                  <a:srgbClr val="3333FF"/>
                </a:solidFill>
              </a:rPr>
              <a:t>相互觀課</a:t>
            </a:r>
            <a:r>
              <a:rPr lang="zh-TW" altLang="zh-TW" sz="3400" dirty="0"/>
              <a:t>、</a:t>
            </a:r>
            <a:r>
              <a:rPr lang="zh-TW" altLang="zh-TW" sz="3400" dirty="0">
                <a:solidFill>
                  <a:srgbClr val="3333FF"/>
                </a:solidFill>
              </a:rPr>
              <a:t>共同議課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400" dirty="0">
                <a:solidFill>
                  <a:srgbClr val="FF0000"/>
                </a:solidFill>
              </a:rPr>
              <a:t>翻轉教育</a:t>
            </a:r>
            <a:r>
              <a:rPr lang="zh-TW" altLang="zh-TW" sz="3400" dirty="0"/>
              <a:t>：</a:t>
            </a:r>
            <a:r>
              <a:rPr lang="zh-TW" altLang="zh-TW" sz="3400" dirty="0">
                <a:solidFill>
                  <a:srgbClr val="3333FF"/>
                </a:solidFill>
              </a:rPr>
              <a:t>翻轉教室、學教</a:t>
            </a:r>
            <a:r>
              <a:rPr lang="zh-TW" altLang="zh-TW" sz="3400" dirty="0" smtClean="0">
                <a:solidFill>
                  <a:srgbClr val="3333FF"/>
                </a:solidFill>
              </a:rPr>
              <a:t>翻轉</a:t>
            </a:r>
            <a:r>
              <a:rPr lang="en-US" altLang="zh-TW" sz="3400" dirty="0" smtClean="0">
                <a:solidFill>
                  <a:srgbClr val="3333FF"/>
                </a:solidFill>
              </a:rPr>
              <a:t/>
            </a:r>
            <a:br>
              <a:rPr lang="en-US" altLang="zh-TW" sz="3400" dirty="0" smtClean="0">
                <a:solidFill>
                  <a:srgbClr val="3333FF"/>
                </a:solidFill>
              </a:rPr>
            </a:br>
            <a:r>
              <a:rPr lang="zh-TW" altLang="zh-TW" sz="3400" dirty="0" smtClean="0"/>
              <a:t>如</a:t>
            </a:r>
            <a:r>
              <a:rPr lang="zh-TW" altLang="zh-TW" sz="3400" dirty="0"/>
              <a:t>：學思達教學法、</a:t>
            </a:r>
            <a:r>
              <a:rPr lang="en-US" altLang="zh-TW" sz="3400" dirty="0"/>
              <a:t>MAPS</a:t>
            </a:r>
            <a:r>
              <a:rPr lang="zh-TW" altLang="zh-TW" sz="3400" dirty="0"/>
              <a:t>翻轉教學法、均一教育平台與其他網路教學資源的運用</a:t>
            </a:r>
            <a:r>
              <a:rPr lang="zh-TW" altLang="zh-TW" sz="3400" dirty="0" smtClean="0"/>
              <a:t>等</a:t>
            </a:r>
            <a:endParaRPr lang="zh-TW" altLang="zh-TW" sz="3400" dirty="0"/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400" dirty="0"/>
              <a:t>…</a:t>
            </a:r>
            <a:r>
              <a:rPr lang="zh-TW" altLang="zh-TW" sz="3400" dirty="0" smtClean="0"/>
              <a:t>…</a:t>
            </a:r>
            <a:endParaRPr lang="zh-TW" altLang="zh-TW" sz="3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1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"/>
          <a:stretch/>
        </p:blipFill>
        <p:spPr>
          <a:xfrm>
            <a:off x="-11348" y="116632"/>
            <a:ext cx="9144000" cy="6589179"/>
          </a:xfr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2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zh-TW" dirty="0"/>
              <a:t>這些課程與教學革新構想</a:t>
            </a:r>
            <a:r>
              <a:rPr lang="zh-TW" altLang="zh-TW" dirty="0" smtClean="0"/>
              <a:t>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幾</a:t>
            </a:r>
            <a:r>
              <a:rPr lang="zh-TW" altLang="zh-TW" dirty="0"/>
              <a:t>項共同特徵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504056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 smtClean="0"/>
              <a:t>聚焦</a:t>
            </a:r>
            <a:r>
              <a:rPr lang="zh-TW" altLang="zh-TW" sz="3600" dirty="0" smtClean="0">
                <a:solidFill>
                  <a:srgbClr val="FF0000"/>
                </a:solidFill>
              </a:rPr>
              <a:t>學生</a:t>
            </a:r>
            <a:r>
              <a:rPr lang="zh-TW" altLang="zh-TW" sz="3600" dirty="0">
                <a:solidFill>
                  <a:srgbClr val="FF0000"/>
                </a:solidFill>
              </a:rPr>
              <a:t>學習</a:t>
            </a:r>
            <a:r>
              <a:rPr lang="zh-TW" altLang="zh-TW" sz="3600" dirty="0" smtClean="0">
                <a:solidFill>
                  <a:srgbClr val="FF0000"/>
                </a:solidFill>
              </a:rPr>
              <a:t>成效</a:t>
            </a:r>
            <a:r>
              <a:rPr lang="zh-TW" altLang="zh-TW" sz="3600" dirty="0" smtClean="0"/>
              <a:t>的</a:t>
            </a:r>
            <a:r>
              <a:rPr lang="zh-TW" altLang="zh-TW" sz="3600" dirty="0"/>
              <a:t>提升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 smtClean="0"/>
              <a:t>側重</a:t>
            </a:r>
            <a:r>
              <a:rPr lang="zh-TW" altLang="zh-TW" sz="3600" dirty="0" smtClean="0">
                <a:solidFill>
                  <a:srgbClr val="FF0000"/>
                </a:solidFill>
              </a:rPr>
              <a:t>高參與</a:t>
            </a:r>
            <a:r>
              <a:rPr lang="zh-TW" altLang="zh-TW" sz="3600" dirty="0" smtClean="0"/>
              <a:t>及</a:t>
            </a:r>
            <a:r>
              <a:rPr lang="zh-TW" altLang="zh-TW" sz="3600" dirty="0" smtClean="0">
                <a:solidFill>
                  <a:srgbClr val="FF0000"/>
                </a:solidFill>
              </a:rPr>
              <a:t>高互動</a:t>
            </a:r>
            <a:r>
              <a:rPr lang="zh-TW" altLang="zh-TW" sz="3600" dirty="0" smtClean="0"/>
              <a:t>的</a:t>
            </a:r>
            <a:r>
              <a:rPr lang="zh-TW" altLang="zh-TW" sz="3600" dirty="0"/>
              <a:t>教學型態</a:t>
            </a: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/>
              <a:t>著眼學生</a:t>
            </a:r>
            <a:r>
              <a:rPr lang="zh-TW" altLang="zh-TW" sz="3600" dirty="0" smtClean="0"/>
              <a:t>學習</a:t>
            </a:r>
            <a:r>
              <a:rPr lang="zh-TW" altLang="zh-TW" sz="3600" dirty="0" smtClean="0">
                <a:solidFill>
                  <a:srgbClr val="FF0000"/>
                </a:solidFill>
              </a:rPr>
              <a:t>主動性</a:t>
            </a:r>
            <a:r>
              <a:rPr lang="zh-TW" altLang="zh-TW" sz="3600" dirty="0" smtClean="0"/>
              <a:t>及</a:t>
            </a:r>
            <a:r>
              <a:rPr lang="zh-TW" altLang="zh-TW" sz="3600" dirty="0" smtClean="0">
                <a:solidFill>
                  <a:srgbClr val="FF0000"/>
                </a:solidFill>
              </a:rPr>
              <a:t>續航力</a:t>
            </a:r>
            <a:r>
              <a:rPr lang="zh-TW" altLang="zh-TW" sz="3600" dirty="0" smtClean="0"/>
              <a:t>的養成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66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多元解讀「學習成效」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4888" y="1196752"/>
            <a:ext cx="8229600" cy="504056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200" dirty="0" smtClean="0"/>
              <a:t>學習</a:t>
            </a:r>
            <a:r>
              <a:rPr lang="zh-TW" altLang="zh-TW" sz="3200" dirty="0" smtClean="0">
                <a:solidFill>
                  <a:srgbClr val="FF0000"/>
                </a:solidFill>
              </a:rPr>
              <a:t>動機</a:t>
            </a:r>
            <a:r>
              <a:rPr lang="zh-TW" altLang="zh-TW" sz="3200" dirty="0" smtClean="0"/>
              <a:t>與</a:t>
            </a:r>
            <a:r>
              <a:rPr lang="zh-TW" altLang="zh-TW" sz="3200" dirty="0" smtClean="0">
                <a:solidFill>
                  <a:srgbClr val="FF0000"/>
                </a:solidFill>
              </a:rPr>
              <a:t>興趣</a:t>
            </a:r>
            <a:endParaRPr lang="zh-TW" altLang="zh-TW" sz="3200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200" dirty="0" smtClean="0"/>
              <a:t>學習</a:t>
            </a:r>
            <a:r>
              <a:rPr lang="zh-TW" altLang="zh-TW" sz="3200" dirty="0" smtClean="0">
                <a:solidFill>
                  <a:srgbClr val="FF0000"/>
                </a:solidFill>
              </a:rPr>
              <a:t>參與</a:t>
            </a:r>
            <a:r>
              <a:rPr lang="zh-TW" altLang="zh-TW" sz="3200" dirty="0" smtClean="0"/>
              <a:t>（</a:t>
            </a:r>
            <a:r>
              <a:rPr lang="zh-TW" altLang="zh-TW" sz="3200" dirty="0">
                <a:solidFill>
                  <a:srgbClr val="3333FF"/>
                </a:solidFill>
              </a:rPr>
              <a:t>質</a:t>
            </a:r>
            <a:r>
              <a:rPr lang="zh-TW" altLang="zh-TW" sz="3200" dirty="0"/>
              <a:t>與</a:t>
            </a:r>
            <a:r>
              <a:rPr lang="zh-TW" altLang="zh-TW" sz="3200" dirty="0">
                <a:solidFill>
                  <a:srgbClr val="3333FF"/>
                </a:solidFill>
              </a:rPr>
              <a:t>量</a:t>
            </a:r>
            <a:r>
              <a:rPr lang="zh-TW" altLang="zh-TW" sz="3200" dirty="0"/>
              <a:t>）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200" dirty="0" smtClean="0"/>
              <a:t>學習</a:t>
            </a:r>
            <a:r>
              <a:rPr lang="zh-TW" altLang="zh-TW" sz="3200" dirty="0" smtClean="0">
                <a:solidFill>
                  <a:srgbClr val="FF0000"/>
                </a:solidFill>
              </a:rPr>
              <a:t>態度</a:t>
            </a:r>
            <a:r>
              <a:rPr lang="zh-TW" altLang="zh-TW" sz="3200" dirty="0" smtClean="0"/>
              <a:t>與</a:t>
            </a:r>
            <a:r>
              <a:rPr lang="zh-TW" altLang="zh-TW" sz="3200" dirty="0" smtClean="0">
                <a:solidFill>
                  <a:srgbClr val="FF0000"/>
                </a:solidFill>
              </a:rPr>
              <a:t>習慣</a:t>
            </a:r>
            <a:endParaRPr lang="zh-TW" altLang="zh-TW" sz="3200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200" dirty="0" smtClean="0"/>
              <a:t>學習</a:t>
            </a:r>
            <a:r>
              <a:rPr lang="zh-TW" altLang="zh-TW" sz="3200" dirty="0" smtClean="0">
                <a:solidFill>
                  <a:srgbClr val="FF0000"/>
                </a:solidFill>
              </a:rPr>
              <a:t>方法</a:t>
            </a:r>
            <a:r>
              <a:rPr lang="zh-TW" altLang="zh-TW" sz="3200" dirty="0" smtClean="0"/>
              <a:t>與</a:t>
            </a:r>
            <a:r>
              <a:rPr lang="zh-TW" altLang="zh-TW" sz="3200" dirty="0" smtClean="0">
                <a:solidFill>
                  <a:srgbClr val="FF0000"/>
                </a:solidFill>
              </a:rPr>
              <a:t>策略</a:t>
            </a:r>
            <a:endParaRPr lang="zh-TW" altLang="zh-TW" sz="3200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200" dirty="0" smtClean="0"/>
              <a:t>學習</a:t>
            </a:r>
            <a:r>
              <a:rPr lang="zh-TW" altLang="zh-TW" sz="3200" dirty="0" smtClean="0">
                <a:solidFill>
                  <a:srgbClr val="FF0000"/>
                </a:solidFill>
              </a:rPr>
              <a:t>成就</a:t>
            </a:r>
            <a:r>
              <a:rPr lang="zh-TW" altLang="zh-TW" sz="3200" dirty="0" smtClean="0"/>
              <a:t>與</a:t>
            </a:r>
            <a:r>
              <a:rPr lang="zh-TW" altLang="zh-TW" sz="3200" dirty="0" smtClean="0">
                <a:solidFill>
                  <a:srgbClr val="FF0000"/>
                </a:solidFill>
              </a:rPr>
              <a:t>表現</a:t>
            </a:r>
            <a:endParaRPr lang="zh-TW" altLang="zh-TW" sz="3200" dirty="0"/>
          </a:p>
          <a:p>
            <a:pPr lvl="1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dirty="0"/>
              <a:t>不限於傳統紙筆考試的成績</a:t>
            </a:r>
          </a:p>
          <a:p>
            <a:pPr lvl="1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dirty="0"/>
              <a:t>重視</a:t>
            </a:r>
            <a:r>
              <a:rPr lang="zh-TW" altLang="zh-TW" dirty="0">
                <a:solidFill>
                  <a:srgbClr val="3333FF"/>
                </a:solidFill>
              </a:rPr>
              <a:t>實作</a:t>
            </a:r>
            <a:r>
              <a:rPr lang="zh-TW" altLang="zh-TW" dirty="0"/>
              <a:t>及</a:t>
            </a:r>
            <a:r>
              <a:rPr lang="zh-TW" altLang="zh-TW" dirty="0">
                <a:solidFill>
                  <a:srgbClr val="3333FF"/>
                </a:solidFill>
              </a:rPr>
              <a:t>生活應用</a:t>
            </a:r>
            <a:r>
              <a:rPr lang="zh-TW" altLang="zh-TW" dirty="0"/>
              <a:t>能力的養成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200" dirty="0" smtClean="0"/>
              <a:t>學習</a:t>
            </a:r>
            <a:r>
              <a:rPr lang="zh-TW" altLang="zh-TW" sz="3200" dirty="0" smtClean="0">
                <a:solidFill>
                  <a:srgbClr val="FF0000"/>
                </a:solidFill>
              </a:rPr>
              <a:t>自主</a:t>
            </a:r>
            <a:r>
              <a:rPr lang="zh-TW" altLang="zh-TW" sz="3200" dirty="0" smtClean="0"/>
              <a:t>與</a:t>
            </a:r>
            <a:r>
              <a:rPr lang="zh-TW" altLang="zh-TW" sz="3200" dirty="0" smtClean="0">
                <a:solidFill>
                  <a:srgbClr val="FF0000"/>
                </a:solidFill>
              </a:rPr>
              <a:t>自信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24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多元解讀「學習成效</a:t>
            </a:r>
            <a:r>
              <a:rPr lang="zh-TW" altLang="zh-TW" dirty="0" smtClean="0"/>
              <a:t>」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040560"/>
          </a:xfrm>
        </p:spPr>
        <p:txBody>
          <a:bodyPr/>
          <a:lstStyle/>
          <a:p>
            <a:pPr lvl="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>
                <a:effectLst/>
              </a:rPr>
              <a:t>這樣</a:t>
            </a:r>
            <a:r>
              <a:rPr lang="zh-TW" altLang="zh-TW" sz="3600" dirty="0" smtClean="0">
                <a:effectLst/>
              </a:rPr>
              <a:t>的</a:t>
            </a:r>
            <a:r>
              <a:rPr lang="zh-TW" altLang="zh-TW" sz="3600" dirty="0" smtClean="0">
                <a:solidFill>
                  <a:srgbClr val="FF0000"/>
                </a:solidFill>
                <a:effectLst/>
              </a:rPr>
              <a:t>多元</a:t>
            </a:r>
            <a:r>
              <a:rPr lang="zh-TW" altLang="zh-TW" sz="3600" dirty="0">
                <a:solidFill>
                  <a:srgbClr val="FF0000"/>
                </a:solidFill>
                <a:effectLst/>
              </a:rPr>
              <a:t>學習</a:t>
            </a:r>
            <a:r>
              <a:rPr lang="zh-TW" altLang="zh-TW" sz="3600" dirty="0" smtClean="0">
                <a:solidFill>
                  <a:srgbClr val="FF0000"/>
                </a:solidFill>
                <a:effectLst/>
              </a:rPr>
              <a:t>成效</a:t>
            </a:r>
            <a:r>
              <a:rPr lang="zh-TW" altLang="zh-TW" sz="3600" dirty="0" smtClean="0">
                <a:effectLst/>
              </a:rPr>
              <a:t>是構成</a:t>
            </a:r>
            <a:r>
              <a:rPr lang="zh-TW" altLang="zh-TW" sz="3600" dirty="0" smtClean="0">
                <a:solidFill>
                  <a:srgbClr val="FF0000"/>
                </a:solidFill>
                <a:effectLst/>
              </a:rPr>
              <a:t>終身學習力</a:t>
            </a:r>
            <a:r>
              <a:rPr lang="zh-TW" altLang="zh-TW" sz="3600" dirty="0" smtClean="0">
                <a:effectLst/>
              </a:rPr>
              <a:t>的重要基礎</a:t>
            </a:r>
            <a:endParaRPr lang="en-US" altLang="zh-TW" sz="3600" dirty="0" smtClean="0">
              <a:effectLst/>
            </a:endParaRPr>
          </a:p>
          <a:p>
            <a:pPr lvl="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zh-TW" sz="3600" dirty="0" smtClean="0">
                <a:solidFill>
                  <a:srgbClr val="FF0000"/>
                </a:solidFill>
                <a:effectLst/>
              </a:rPr>
              <a:t>終身</a:t>
            </a:r>
            <a:r>
              <a:rPr lang="zh-TW" altLang="zh-TW" sz="3600" dirty="0">
                <a:solidFill>
                  <a:srgbClr val="FF0000"/>
                </a:solidFill>
                <a:effectLst/>
              </a:rPr>
              <a:t>學習</a:t>
            </a:r>
            <a:r>
              <a:rPr lang="zh-TW" altLang="zh-TW" sz="3600" dirty="0" smtClean="0">
                <a:solidFill>
                  <a:srgbClr val="FF0000"/>
                </a:solidFill>
                <a:effectLst/>
              </a:rPr>
              <a:t>力是</a:t>
            </a:r>
            <a:r>
              <a:rPr lang="zh-TW" altLang="zh-TW" sz="3600" dirty="0">
                <a:solidFill>
                  <a:srgbClr val="FF0000"/>
                </a:solidFill>
                <a:effectLst/>
              </a:rPr>
              <a:t>我們可以給</a:t>
            </a:r>
            <a:r>
              <a:rPr lang="zh-TW" altLang="zh-TW" sz="3600" dirty="0" smtClean="0">
                <a:solidFill>
                  <a:srgbClr val="FF0000"/>
                </a:solidFill>
                <a:effectLst/>
              </a:rPr>
              <a:t>孩子最</a:t>
            </a:r>
            <a:r>
              <a:rPr lang="zh-TW" altLang="zh-TW" sz="3600" dirty="0">
                <a:solidFill>
                  <a:srgbClr val="FF0000"/>
                </a:solidFill>
                <a:effectLst/>
              </a:rPr>
              <a:t>重要的資產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3200" dirty="0" smtClean="0"/>
              <a:t>傳統學力的</a:t>
            </a:r>
            <a:r>
              <a:rPr lang="zh-TW" altLang="zh-TW" sz="3200" dirty="0"/>
              <a:t>概念已經不敷</a:t>
            </a:r>
            <a:r>
              <a:rPr lang="en-US" altLang="zh-TW" sz="3200" dirty="0"/>
              <a:t>21</a:t>
            </a:r>
            <a:r>
              <a:rPr lang="zh-TW" altLang="zh-TW" sz="3200" dirty="0"/>
              <a:t>世紀</a:t>
            </a:r>
            <a:r>
              <a:rPr lang="zh-TW" altLang="zh-TW" sz="3200" dirty="0" smtClean="0"/>
              <a:t>學習與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zh-TW" sz="3200" dirty="0" smtClean="0"/>
              <a:t>生活</a:t>
            </a:r>
            <a:r>
              <a:rPr lang="zh-TW" altLang="zh-TW" sz="3200" dirty="0"/>
              <a:t>的</a:t>
            </a:r>
            <a:r>
              <a:rPr lang="zh-TW" altLang="zh-TW" sz="3200" dirty="0" smtClean="0"/>
              <a:t>需求</a:t>
            </a:r>
            <a:endParaRPr lang="zh-TW" altLang="zh-TW" sz="32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5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研討綱要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256584"/>
          </a:xfrm>
        </p:spPr>
        <p:txBody>
          <a:bodyPr>
            <a:noAutofit/>
          </a:bodyPr>
          <a:lstStyle/>
          <a:p>
            <a:pPr marL="514350" indent="-514350">
              <a:spcBef>
                <a:spcPts val="12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dirty="0" smtClean="0"/>
              <a:t>如何分組？</a:t>
            </a:r>
            <a:r>
              <a:rPr lang="zh-TW" altLang="en-US" sz="2400" dirty="0" smtClean="0"/>
              <a:t>（分享解說）</a:t>
            </a:r>
            <a:endParaRPr lang="en-US" altLang="zh-TW" sz="2400" dirty="0" smtClean="0"/>
          </a:p>
          <a:p>
            <a:pPr marL="514350" indent="-514350">
              <a:spcBef>
                <a:spcPts val="12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dirty="0" smtClean="0"/>
              <a:t>如何引導小組有效運作？</a:t>
            </a:r>
            <a:r>
              <a:rPr lang="zh-TW" altLang="en-US" sz="2400" dirty="0" smtClean="0"/>
              <a:t>（分享解說）</a:t>
            </a:r>
            <a:endParaRPr lang="en-US" altLang="zh-TW" dirty="0" smtClean="0"/>
          </a:p>
          <a:p>
            <a:pPr marL="514350" indent="-514350">
              <a:spcBef>
                <a:spcPts val="12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dirty="0"/>
              <a:t>如何掌握教學時間與節奏</a:t>
            </a:r>
            <a:r>
              <a:rPr lang="zh-TW" altLang="en-US" dirty="0" smtClean="0"/>
              <a:t>？</a:t>
            </a:r>
            <a:r>
              <a:rPr lang="zh-TW" altLang="en-US" sz="2400" dirty="0"/>
              <a:t>（分享解說</a:t>
            </a:r>
            <a:r>
              <a:rPr lang="zh-TW" altLang="en-US" sz="2400" dirty="0" smtClean="0"/>
              <a:t>）</a:t>
            </a:r>
            <a:endParaRPr lang="zh-TW" altLang="en-US" sz="2400" dirty="0"/>
          </a:p>
          <a:p>
            <a:pPr marL="514350" indent="-514350">
              <a:spcBef>
                <a:spcPts val="12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dirty="0" smtClean="0"/>
              <a:t>如何設計學習任務</a:t>
            </a:r>
            <a:r>
              <a:rPr lang="zh-TW" altLang="en-US" dirty="0"/>
              <a:t>？</a:t>
            </a:r>
            <a:r>
              <a:rPr lang="zh-TW" altLang="en-US" sz="2400" dirty="0"/>
              <a:t>（共同研討</a:t>
            </a:r>
            <a:r>
              <a:rPr lang="zh-TW" altLang="en-US" sz="2400" dirty="0" smtClean="0"/>
              <a:t>）</a:t>
            </a:r>
            <a:endParaRPr lang="en-US" altLang="zh-TW" sz="2400" dirty="0" smtClean="0"/>
          </a:p>
          <a:p>
            <a:pPr marL="514350" indent="-514350">
              <a:spcBef>
                <a:spcPts val="12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dirty="0" smtClean="0"/>
              <a:t>如何靈活運用合作學習策略</a:t>
            </a:r>
            <a:r>
              <a:rPr lang="zh-TW" altLang="en-US" dirty="0"/>
              <a:t>？</a:t>
            </a:r>
            <a:r>
              <a:rPr lang="zh-TW" altLang="en-US" sz="2400" dirty="0"/>
              <a:t>（共同研討）</a:t>
            </a:r>
            <a:endParaRPr lang="en-US" altLang="zh-TW" sz="2400" dirty="0"/>
          </a:p>
          <a:p>
            <a:pPr marL="514350" indent="-514350">
              <a:spcBef>
                <a:spcPts val="12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dirty="0" smtClean="0"/>
              <a:t>如何引導學生探究與思考</a:t>
            </a:r>
            <a:r>
              <a:rPr lang="zh-TW" altLang="en-US" dirty="0"/>
              <a:t>？</a:t>
            </a:r>
            <a:r>
              <a:rPr lang="zh-TW" altLang="en-US" sz="2400" dirty="0"/>
              <a:t>（共同研討</a:t>
            </a:r>
            <a:r>
              <a:rPr lang="zh-TW" altLang="en-US" sz="2400" dirty="0" smtClean="0"/>
              <a:t>）</a:t>
            </a:r>
            <a:endParaRPr lang="en-US" altLang="zh-TW" sz="2400" dirty="0" smtClean="0"/>
          </a:p>
          <a:p>
            <a:pPr marL="514350" indent="-514350">
              <a:spcBef>
                <a:spcPts val="12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dirty="0" smtClean="0"/>
              <a:t>如何引導學生分享、討論與發表</a:t>
            </a:r>
            <a:r>
              <a:rPr lang="zh-TW" altLang="en-US" dirty="0"/>
              <a:t>？</a:t>
            </a:r>
            <a:r>
              <a:rPr lang="zh-TW" altLang="en-US" sz="2400" dirty="0"/>
              <a:t>（共同研討</a:t>
            </a:r>
            <a:r>
              <a:rPr lang="zh-TW" altLang="en-US" sz="2400" dirty="0" smtClean="0"/>
              <a:t>）</a:t>
            </a:r>
            <a:endParaRPr lang="en-US" altLang="zh-TW" sz="2400" dirty="0" smtClean="0"/>
          </a:p>
          <a:p>
            <a:pPr marL="514350" indent="-514350">
              <a:spcBef>
                <a:spcPts val="1200"/>
              </a:spcBef>
              <a:buClr>
                <a:srgbClr val="FF0000"/>
              </a:buClr>
              <a:buSzPct val="100000"/>
              <a:buFont typeface="+mj-ea"/>
              <a:buAutoNum type="ea1ChtPeriod"/>
            </a:pPr>
            <a:r>
              <a:rPr lang="zh-TW" altLang="en-US" dirty="0" smtClean="0"/>
              <a:t>如何進行組</a:t>
            </a:r>
            <a:r>
              <a:rPr lang="zh-TW" altLang="en-US" dirty="0"/>
              <a:t>間</a:t>
            </a:r>
            <a:r>
              <a:rPr lang="zh-TW" altLang="en-US" dirty="0" smtClean="0"/>
              <a:t>指導</a:t>
            </a:r>
            <a:r>
              <a:rPr lang="zh-TW" altLang="en-US" dirty="0"/>
              <a:t>？</a:t>
            </a:r>
            <a:r>
              <a:rPr lang="zh-TW" altLang="en-US" sz="2400" dirty="0"/>
              <a:t>（共同研討</a:t>
            </a:r>
            <a:r>
              <a:rPr lang="zh-TW" altLang="en-US" sz="2400" dirty="0" smtClean="0"/>
              <a:t>）</a:t>
            </a:r>
            <a:endParaRPr lang="en-US" altLang="zh-TW" sz="24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35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一、如何分組？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093" y="1268760"/>
            <a:ext cx="8820980" cy="475252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幾個人一組、誰跟誰一組，端看</a:t>
            </a:r>
            <a:r>
              <a:rPr lang="zh-TW" altLang="en-US" dirty="0">
                <a:solidFill>
                  <a:srgbClr val="FF0000"/>
                </a:solidFill>
              </a:rPr>
              <a:t>課程設計</a:t>
            </a:r>
            <a:r>
              <a:rPr lang="zh-TW" altLang="en-US" dirty="0" smtClean="0"/>
              <a:t>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>
                <a:solidFill>
                  <a:srgbClr val="FF0000"/>
                </a:solidFill>
              </a:rPr>
              <a:t>課程</a:t>
            </a:r>
            <a:r>
              <a:rPr lang="zh-TW" altLang="en-US" dirty="0">
                <a:solidFill>
                  <a:srgbClr val="FF0000"/>
                </a:solidFill>
              </a:rPr>
              <a:t>難度</a:t>
            </a:r>
            <a:r>
              <a:rPr lang="zh-TW" altLang="en-US" dirty="0"/>
              <a:t>的</a:t>
            </a:r>
            <a:r>
              <a:rPr lang="zh-TW" altLang="en-US" dirty="0" smtClean="0"/>
              <a:t>需要</a:t>
            </a:r>
            <a:endParaRPr lang="en-US" altLang="zh-TW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None/>
            </a:pPr>
            <a:r>
              <a:rPr lang="zh-TW" altLang="en-US" sz="2200" dirty="0" smtClean="0"/>
              <a:t>      </a:t>
            </a:r>
            <a:r>
              <a:rPr lang="zh-TW" altLang="en-US" sz="2800" dirty="0" smtClean="0"/>
              <a:t>可</a:t>
            </a:r>
            <a:r>
              <a:rPr lang="zh-TW" altLang="en-US" sz="2800" dirty="0"/>
              <a:t>視下列因素彈性調整：</a:t>
            </a:r>
            <a:endParaRPr lang="en-US" altLang="zh-TW" sz="2800" dirty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dirty="0"/>
              <a:t>班上學生總人數</a:t>
            </a:r>
            <a:r>
              <a:rPr lang="en-US" altLang="zh-TW" dirty="0"/>
              <a:t>(</a:t>
            </a:r>
            <a:r>
              <a:rPr lang="zh-TW" altLang="en-US" dirty="0"/>
              <a:t>配合合作學習型態</a:t>
            </a:r>
            <a:r>
              <a:rPr lang="en-US" altLang="zh-TW" dirty="0"/>
              <a:t>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dirty="0"/>
              <a:t>學生學業和社會技巧能力</a:t>
            </a:r>
            <a:endParaRPr lang="en-US" altLang="zh-TW" dirty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dirty="0"/>
              <a:t>教學資源與教具的數量</a:t>
            </a:r>
            <a:endParaRPr lang="en-US" altLang="zh-TW" dirty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dirty="0"/>
              <a:t>教材性質與份量</a:t>
            </a:r>
            <a:endParaRPr lang="en-US" altLang="zh-TW" dirty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dirty="0"/>
              <a:t>每位學生參與討論和表達意見的</a:t>
            </a:r>
            <a:r>
              <a:rPr lang="zh-TW" altLang="en-US" dirty="0" smtClean="0"/>
              <a:t>機會</a:t>
            </a:r>
            <a:endParaRPr lang="en-US" altLang="zh-TW" dirty="0" smtClean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zh-TW" altLang="en-US" sz="2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58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一、如何分組？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6119" y="1412776"/>
            <a:ext cx="8712968" cy="49685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/>
              <a:t>建議以</a:t>
            </a:r>
            <a:r>
              <a:rPr lang="en-US" altLang="zh-TW" sz="3600" dirty="0" smtClean="0"/>
              <a:t>2~4</a:t>
            </a:r>
            <a:r>
              <a:rPr lang="zh-TW" altLang="en-US" sz="3600" dirty="0"/>
              <a:t>人為</a:t>
            </a:r>
            <a:r>
              <a:rPr lang="zh-TW" altLang="en-US" sz="3600" dirty="0" smtClean="0"/>
              <a:t>原則</a:t>
            </a:r>
            <a:endParaRPr lang="en-US" altLang="zh-TW" sz="3600" dirty="0" smtClean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/>
              <a:t>小組</a:t>
            </a:r>
            <a:r>
              <a:rPr lang="zh-TW" altLang="en-US" sz="3600" dirty="0"/>
              <a:t>人數</a:t>
            </a:r>
            <a:r>
              <a:rPr lang="zh-TW" altLang="en-US" sz="3600" dirty="0" smtClean="0"/>
              <a:t>增加時：</a:t>
            </a:r>
            <a:endParaRPr lang="en-US" altLang="zh-TW" sz="3600" dirty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3200" dirty="0"/>
              <a:t>組員間人際關係更複雜</a:t>
            </a:r>
            <a:r>
              <a:rPr lang="zh-TW" altLang="en-US" sz="3200" dirty="0" smtClean="0"/>
              <a:t>，所</a:t>
            </a:r>
            <a:r>
              <a:rPr lang="zh-TW" altLang="en-US" sz="3200" dirty="0"/>
              <a:t>需社會技巧較</a:t>
            </a:r>
            <a:r>
              <a:rPr lang="zh-TW" altLang="en-US" sz="3200" dirty="0" smtClean="0"/>
              <a:t>多</a:t>
            </a:r>
            <a:endParaRPr lang="en-US" altLang="zh-TW" sz="3200" dirty="0" smtClean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3200" dirty="0" smtClean="0"/>
              <a:t>組員容易渾水摸魚</a:t>
            </a:r>
            <a:endParaRPr lang="en-US" altLang="zh-TW" sz="3200" dirty="0" smtClean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zh-TW" altLang="en-US" sz="3200" dirty="0" smtClean="0"/>
              <a:t>彼此</a:t>
            </a:r>
            <a:r>
              <a:rPr lang="zh-TW" altLang="en-US" sz="3200" dirty="0"/>
              <a:t>間互動和發言機會相對</a:t>
            </a:r>
            <a:r>
              <a:rPr lang="zh-TW" altLang="en-US" sz="3200" dirty="0" smtClean="0"/>
              <a:t>減少</a:t>
            </a:r>
            <a:endParaRPr lang="en-US" altLang="zh-TW" sz="3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59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圓角矩形 33"/>
          <p:cNvSpPr/>
          <p:nvPr/>
        </p:nvSpPr>
        <p:spPr>
          <a:xfrm>
            <a:off x="524876" y="-3446"/>
            <a:ext cx="8462963" cy="648072"/>
          </a:xfrm>
          <a:prstGeom prst="roundRect">
            <a:avLst>
              <a:gd name="adj" fmla="val 91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" name="Rectangle 2"/>
          <p:cNvSpPr>
            <a:spLocks noGrp="1" noChangeArrowheads="1"/>
          </p:cNvSpPr>
          <p:nvPr/>
        </p:nvSpPr>
        <p:spPr bwMode="auto">
          <a:xfrm>
            <a:off x="472488" y="-61934"/>
            <a:ext cx="85486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0000FF"/>
                </a:solidFill>
                <a:latin typeface="華康正顏楷體W5" pitchFamily="65" charset="-120"/>
                <a:ea typeface="華康正顏楷體W5" pitchFamily="65" charset="-120"/>
              </a:rPr>
              <a:t>根據教學目的選用合作學習策略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498436" y="652575"/>
            <a:ext cx="6211373" cy="6142997"/>
            <a:chOff x="1009062" y="-27384"/>
            <a:chExt cx="6916862" cy="6840720"/>
          </a:xfrm>
        </p:grpSpPr>
        <p:grpSp>
          <p:nvGrpSpPr>
            <p:cNvPr id="7" name="群組 6"/>
            <p:cNvGrpSpPr/>
            <p:nvPr/>
          </p:nvGrpSpPr>
          <p:grpSpPr>
            <a:xfrm>
              <a:off x="1009062" y="-27384"/>
              <a:ext cx="6844854" cy="6840720"/>
              <a:chOff x="1009062" y="-27384"/>
              <a:chExt cx="6844854" cy="684072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009062" y="-26664"/>
                <a:ext cx="6840000" cy="6840000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圓形圖 37"/>
              <p:cNvSpPr/>
              <p:nvPr/>
            </p:nvSpPr>
            <p:spPr>
              <a:xfrm>
                <a:off x="1013916" y="-27384"/>
                <a:ext cx="6840000" cy="6840000"/>
              </a:xfrm>
              <a:prstGeom prst="pie">
                <a:avLst>
                  <a:gd name="adj1" fmla="val 19802272"/>
                  <a:gd name="adj2" fmla="val 12578273"/>
                </a:avLst>
              </a:prstGeom>
              <a:solidFill>
                <a:srgbClr val="FCE0C8"/>
              </a:solidFill>
              <a:ln/>
              <a:effectLst>
                <a:outerShdw blurRad="40000" dist="20000" dir="798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圓形圖 38"/>
              <p:cNvSpPr/>
              <p:nvPr/>
            </p:nvSpPr>
            <p:spPr>
              <a:xfrm>
                <a:off x="1009062" y="-27384"/>
                <a:ext cx="6840000" cy="6840000"/>
              </a:xfrm>
              <a:prstGeom prst="pie">
                <a:avLst>
                  <a:gd name="adj1" fmla="val 7221297"/>
                  <a:gd name="adj2" fmla="val 12578273"/>
                </a:avLst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5292080" y="1054477"/>
              <a:ext cx="2376264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相互教學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Reciprocal</a:t>
              </a:r>
              <a:r>
                <a:rPr lang="zh-TW" altLang="en-US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T</a:t>
              </a:r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eaching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777162" y="260648"/>
              <a:ext cx="2739054" cy="969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學生小組</a:t>
              </a:r>
              <a:r>
                <a:rPr lang="zh-TW" altLang="en-US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成就</a:t>
              </a:r>
              <a:endParaRPr lang="en-US" altLang="zh-TW" dirty="0" smtClean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zh-TW" altLang="en-US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區分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STAD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56533" y="1342509"/>
              <a:ext cx="1891331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拼圖</a:t>
              </a:r>
              <a:r>
                <a:rPr lang="zh-TW" altLang="en-US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法第二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式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Jigsaw-II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483767" y="376207"/>
              <a:ext cx="1797449" cy="868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認知學徒制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Cognitive </a:t>
              </a:r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Apprenticeship</a:t>
              </a:r>
              <a:endParaRPr lang="en-US" altLang="zh-TW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533437" y="5553216"/>
              <a:ext cx="2745432" cy="969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</a:t>
              </a:r>
              <a:r>
                <a:rPr lang="zh-TW" altLang="en-US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共同體</a:t>
              </a:r>
              <a:endPara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(</a:t>
              </a:r>
              <a:r>
                <a:rPr lang="zh-TW" altLang="en-US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學習社群</a:t>
              </a:r>
              <a:r>
                <a:rPr lang="en-US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)</a:t>
              </a:r>
            </a:p>
            <a:p>
              <a:pPr algn="ctr"/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Learning Community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186082" y="2240848"/>
              <a:ext cx="1667834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共同學習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zh-TW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Learning Together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462464" y="3464984"/>
              <a:ext cx="1463460" cy="868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團體</a:t>
              </a:r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探究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Group </a:t>
              </a:r>
              <a:r>
                <a:rPr lang="zh-TW" altLang="en-US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endParaRPr lang="en-US" altLang="zh-TW" sz="1400" dirty="0" smtClean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I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nvestigation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94689" y="5697232"/>
              <a:ext cx="1042803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拼圖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J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igsaw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693676" y="4712927"/>
              <a:ext cx="1584176" cy="1169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問題</a:t>
              </a:r>
              <a:r>
                <a:rPr lang="zh-TW" altLang="zh-TW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本位</a:t>
              </a:r>
              <a:endPara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zh-TW" altLang="zh-TW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Problem-based</a:t>
              </a:r>
              <a:r>
                <a:rPr lang="zh-TW" altLang="en-US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</a:t>
              </a:r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earning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115616" y="3718773"/>
              <a:ext cx="1224136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六六討論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Phillips-66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31412" y="2384864"/>
              <a:ext cx="1493912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配對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Paired</a:t>
              </a:r>
              <a:r>
                <a:rPr lang="zh-TW" altLang="en-US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earning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99447" y="4912132"/>
              <a:ext cx="1604401" cy="66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腦力激盪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6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Brainstorming</a:t>
              </a:r>
              <a:endParaRPr lang="zh-TW" altLang="en-US" sz="16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2147916" y="1233336"/>
              <a:ext cx="4572000" cy="5093007"/>
              <a:chOff x="2147916" y="1233336"/>
              <a:chExt cx="4572000" cy="5093007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2264795" y="1233336"/>
                <a:ext cx="4320000" cy="4320000"/>
                <a:chOff x="2051720" y="1053216"/>
                <a:chExt cx="4320000" cy="4320000"/>
              </a:xfrm>
            </p:grpSpPr>
            <p:sp>
              <p:nvSpPr>
                <p:cNvPr id="26" name="橢圓 25"/>
                <p:cNvSpPr/>
                <p:nvPr/>
              </p:nvSpPr>
              <p:spPr>
                <a:xfrm>
                  <a:off x="2051720" y="1053216"/>
                  <a:ext cx="4320000" cy="4320000"/>
                </a:xfrm>
                <a:prstGeom prst="ellipse">
                  <a:avLst/>
                </a:prstGeom>
                <a:solidFill>
                  <a:srgbClr val="FFFFFF">
                    <a:alpha val="38824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" name="橢圓 26"/>
                <p:cNvSpPr/>
                <p:nvPr/>
              </p:nvSpPr>
              <p:spPr>
                <a:xfrm>
                  <a:off x="2417380" y="1412776"/>
                  <a:ext cx="3594779" cy="3600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圓形圖 27"/>
                <p:cNvSpPr/>
                <p:nvPr/>
              </p:nvSpPr>
              <p:spPr>
                <a:xfrm>
                  <a:off x="2417381" y="1412815"/>
                  <a:ext cx="3594779" cy="3600000"/>
                </a:xfrm>
                <a:prstGeom prst="pie">
                  <a:avLst>
                    <a:gd name="adj1" fmla="val 19802272"/>
                    <a:gd name="adj2" fmla="val 12578273"/>
                  </a:avLst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" name="圓形圖 28"/>
                <p:cNvSpPr/>
                <p:nvPr/>
              </p:nvSpPr>
              <p:spPr>
                <a:xfrm>
                  <a:off x="2412687" y="1412776"/>
                  <a:ext cx="3594779" cy="3600000"/>
                </a:xfrm>
                <a:prstGeom prst="pie">
                  <a:avLst>
                    <a:gd name="adj1" fmla="val 7194983"/>
                    <a:gd name="adj2" fmla="val 12578273"/>
                  </a:avLst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3203848" y="1592696"/>
                  <a:ext cx="1864871" cy="7017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精</a:t>
                  </a: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熟學習</a:t>
                  </a:r>
                  <a:endParaRPr lang="en-US" altLang="zh-TW" sz="20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m</a:t>
                  </a:r>
                  <a:r>
                    <a:rPr lang="en-US" altLang="zh-TW" sz="16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astery </a:t>
                  </a: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l</a:t>
                  </a:r>
                  <a:r>
                    <a:rPr lang="en-US" altLang="zh-TW" sz="16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earning</a:t>
                  </a:r>
                  <a:endParaRPr lang="zh-TW" altLang="en-US" sz="16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4003283" y="3582587"/>
                  <a:ext cx="1900360" cy="7351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探究學習</a:t>
                  </a:r>
                  <a:endParaRPr lang="en-US" altLang="zh-TW" sz="20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en-US" altLang="zh-TW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inquiry learning</a:t>
                  </a:r>
                  <a:endParaRPr lang="zh-TW" altLang="en-US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2123728" y="2996952"/>
                  <a:ext cx="1867580" cy="9690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分享討論</a:t>
                  </a:r>
                  <a:endParaRPr lang="zh-TW" altLang="en-US" sz="20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sharing &amp; </a:t>
                  </a:r>
                </a:p>
                <a:p>
                  <a:pPr algn="ctr">
                    <a:defRPr/>
                  </a:pP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discussion</a:t>
                  </a:r>
                </a:p>
              </p:txBody>
            </p:sp>
            <p:sp>
              <p:nvSpPr>
                <p:cNvPr id="33" name="橢圓 32"/>
                <p:cNvSpPr/>
                <p:nvPr/>
              </p:nvSpPr>
              <p:spPr>
                <a:xfrm>
                  <a:off x="3728770" y="2727336"/>
                  <a:ext cx="972000" cy="972000"/>
                </a:xfrm>
                <a:prstGeom prst="ellipse">
                  <a:avLst/>
                </a:prstGeom>
                <a:solidFill>
                  <a:srgbClr val="FFFFFF">
                    <a:alpha val="4902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3545632" y="2814027"/>
                  <a:ext cx="1296144" cy="7685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華康正顏楷體W5" panose="03000509000000000000" pitchFamily="65" charset="-120"/>
                      <a:ea typeface="華康正顏楷體W5" panose="03000509000000000000" pitchFamily="65" charset="-120"/>
                      <a:cs typeface="Times New Roman" pitchFamily="18" charset="0"/>
                    </a:rPr>
                    <a:t>教學</a:t>
                  </a:r>
                  <a:endParaRPr lang="en-US" altLang="zh-TW" sz="2000" dirty="0" smtClean="0">
                    <a:solidFill>
                      <a:srgbClr val="6600CC"/>
                    </a:solidFill>
                    <a:latin typeface="華康正顏楷體W5" panose="03000509000000000000" pitchFamily="65" charset="-120"/>
                    <a:ea typeface="華康正顏楷體W5" panose="03000509000000000000" pitchFamily="65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華康正顏楷體W5" panose="03000509000000000000" pitchFamily="65" charset="-120"/>
                      <a:ea typeface="華康正顏楷體W5" panose="03000509000000000000" pitchFamily="65" charset="-120"/>
                      <a:cs typeface="Times New Roman" pitchFamily="18" charset="0"/>
                    </a:rPr>
                    <a:t>目的</a:t>
                  </a:r>
                  <a:endParaRPr lang="en-US" altLang="zh-TW" sz="2000" dirty="0">
                    <a:solidFill>
                      <a:srgbClr val="6600CC"/>
                    </a:solidFill>
                    <a:latin typeface="華康正顏楷體W5" panose="03000509000000000000" pitchFamily="65" charset="-120"/>
                    <a:ea typeface="華康正顏楷體W5" panose="03000509000000000000" pitchFamily="65" charset="-12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5" name="矩形 24"/>
              <p:cNvSpPr/>
              <p:nvPr/>
            </p:nvSpPr>
            <p:spPr>
              <a:xfrm>
                <a:off x="2147916" y="1474804"/>
                <a:ext cx="4572000" cy="4851539"/>
              </a:xfrm>
              <a:prstGeom prst="rect">
                <a:avLst/>
              </a:prstGeom>
            </p:spPr>
            <p:txBody>
              <a:bodyPr>
                <a:prstTxWarp prst="textArchUp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zh-TW" altLang="en-US" sz="2000" dirty="0" smtClean="0">
                    <a:latin typeface="華康正顏楷體W5" panose="03000509000000000000" pitchFamily="65" charset="-120"/>
                    <a:ea typeface="華康正顏楷體W5" panose="03000509000000000000" pitchFamily="65" charset="-120"/>
                    <a:cs typeface="Times New Roman" pitchFamily="18" charset="0"/>
                  </a:rPr>
                  <a:t>教  學  策  略</a:t>
                </a:r>
                <a:endParaRPr lang="en-US" altLang="zh-TW" sz="2000" dirty="0">
                  <a:latin typeface="華康正顏楷體W5" panose="03000509000000000000" pitchFamily="65" charset="-120"/>
                  <a:ea typeface="華康正顏楷體W5" panose="03000509000000000000" pitchFamily="65" charset="-120"/>
                  <a:cs typeface="Times New Roman" pitchFamily="18" charset="0"/>
                </a:endParaRPr>
              </a:p>
            </p:txBody>
          </p:sp>
        </p:grpSp>
        <p:sp>
          <p:nvSpPr>
            <p:cNvPr id="21" name="文字方塊 20"/>
            <p:cNvSpPr txBox="1"/>
            <p:nvPr/>
          </p:nvSpPr>
          <p:spPr>
            <a:xfrm>
              <a:off x="3015155" y="4180438"/>
              <a:ext cx="7620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TW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≧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750644" y="4484339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TW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r>
                <a:rPr lang="zh-TW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4074070" y="2483604"/>
              <a:ext cx="83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TW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&gt;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3505200" y="6520259"/>
            <a:ext cx="2133600" cy="365125"/>
          </a:xfrm>
        </p:spPr>
        <p:txBody>
          <a:bodyPr/>
          <a:lstStyle/>
          <a:p>
            <a:fld id="{956450E4-26F8-443C-AAD7-BDAFFBE1EE37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79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一、如何分組？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5256584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最常採</a:t>
            </a:r>
            <a:r>
              <a:rPr lang="zh-TW" altLang="en-US" dirty="0">
                <a:solidFill>
                  <a:srgbClr val="FF0000"/>
                </a:solidFill>
              </a:rPr>
              <a:t>能力異質</a:t>
            </a:r>
            <a:r>
              <a:rPr lang="zh-TW" altLang="en-US" dirty="0"/>
              <a:t>分組（學業成績</a:t>
            </a:r>
            <a:r>
              <a:rPr lang="en-US" altLang="zh-TW" dirty="0"/>
              <a:t>S</a:t>
            </a:r>
            <a:r>
              <a:rPr lang="zh-TW" altLang="en-US" dirty="0"/>
              <a:t>型編組）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應同時考量該班學生的</a:t>
            </a:r>
            <a:r>
              <a:rPr lang="zh-TW" altLang="en-US" dirty="0">
                <a:solidFill>
                  <a:srgbClr val="FF0000"/>
                </a:solidFill>
              </a:rPr>
              <a:t>性別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年齡</a:t>
            </a:r>
            <a:r>
              <a:rPr lang="zh-TW" altLang="en-US" dirty="0"/>
              <a:t> 、</a:t>
            </a:r>
            <a:r>
              <a:rPr lang="zh-TW" altLang="en-US" dirty="0">
                <a:solidFill>
                  <a:srgbClr val="FF0000"/>
                </a:solidFill>
              </a:rPr>
              <a:t>族群</a:t>
            </a:r>
            <a:r>
              <a:rPr lang="zh-TW" altLang="en-US" dirty="0"/>
              <a:t>、</a:t>
            </a:r>
            <a:br>
              <a:rPr lang="zh-TW" altLang="en-US" dirty="0"/>
            </a:br>
            <a:r>
              <a:rPr lang="zh-TW" altLang="en-US" dirty="0">
                <a:solidFill>
                  <a:srgbClr val="FF0000"/>
                </a:solidFill>
              </a:rPr>
              <a:t>身心特質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多元智能</a:t>
            </a:r>
            <a:r>
              <a:rPr lang="zh-TW" altLang="en-US" dirty="0"/>
              <a:t>或</a:t>
            </a:r>
            <a:r>
              <a:rPr lang="zh-TW" altLang="en-US" dirty="0">
                <a:solidFill>
                  <a:srgbClr val="FF0000"/>
                </a:solidFill>
              </a:rPr>
              <a:t>同儕關係</a:t>
            </a:r>
            <a:r>
              <a:rPr lang="zh-TW" altLang="en-US" dirty="0"/>
              <a:t>等的組合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異質分組可使學生接觸</a:t>
            </a:r>
            <a:r>
              <a:rPr lang="zh-TW" altLang="en-US" dirty="0" smtClean="0"/>
              <a:t>到多元</a:t>
            </a:r>
            <a:r>
              <a:rPr lang="zh-TW" altLang="en-US" dirty="0"/>
              <a:t>的觀點</a:t>
            </a:r>
            <a:r>
              <a:rPr lang="zh-TW" altLang="en-US" dirty="0" smtClean="0"/>
              <a:t>、多樣的問題解決</a:t>
            </a:r>
            <a:r>
              <a:rPr lang="zh-TW" altLang="en-US" dirty="0"/>
              <a:t>方式</a:t>
            </a:r>
            <a:r>
              <a:rPr lang="zh-TW" altLang="en-US" dirty="0" smtClean="0"/>
              <a:t>，並拓展人際互動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60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49080"/>
            <a:ext cx="2952328" cy="26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0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一、如何分組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61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79512" y="1844824"/>
            <a:ext cx="1728192" cy="864096"/>
          </a:xfrm>
          <a:prstGeom prst="roundRect">
            <a:avLst>
              <a:gd name="adj" fmla="val 1258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4" name="群組 43"/>
          <p:cNvGrpSpPr/>
          <p:nvPr/>
        </p:nvGrpSpPr>
        <p:grpSpPr>
          <a:xfrm>
            <a:off x="251520" y="2001034"/>
            <a:ext cx="1008112" cy="707886"/>
            <a:chOff x="251520" y="1352962"/>
            <a:chExt cx="1008112" cy="707886"/>
          </a:xfrm>
        </p:grpSpPr>
        <p:sp>
          <p:nvSpPr>
            <p:cNvPr id="8" name="文字方塊 7"/>
            <p:cNvSpPr txBox="1"/>
            <p:nvPr/>
          </p:nvSpPr>
          <p:spPr>
            <a:xfrm>
              <a:off x="251520" y="1352962"/>
              <a:ext cx="1008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異質　 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同質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23528" y="1484784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23528" y="1789017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2915816" y="4702309"/>
            <a:ext cx="648072" cy="10081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第</a:t>
            </a:r>
            <a:endParaRPr lang="en-US" altLang="zh-TW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組</a:t>
            </a:r>
            <a:endParaRPr lang="zh-TW" altLang="en-US" dirty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79512" y="3147099"/>
            <a:ext cx="1728192" cy="2730173"/>
          </a:xfrm>
          <a:prstGeom prst="roundRect">
            <a:avLst>
              <a:gd name="adj" fmla="val 65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/>
          <p:cNvGrpSpPr/>
          <p:nvPr/>
        </p:nvGrpSpPr>
        <p:grpSpPr>
          <a:xfrm>
            <a:off x="251520" y="3322727"/>
            <a:ext cx="1512168" cy="2554545"/>
            <a:chOff x="251520" y="2674655"/>
            <a:chExt cx="1512168" cy="2554545"/>
          </a:xfrm>
        </p:grpSpPr>
        <p:sp>
          <p:nvSpPr>
            <p:cNvPr id="6" name="文字方塊 5"/>
            <p:cNvSpPr txBox="1"/>
            <p:nvPr/>
          </p:nvSpPr>
          <p:spPr>
            <a:xfrm>
              <a:off x="251520" y="2674655"/>
              <a:ext cx="151216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</a:t>
              </a:r>
              <a:r>
                <a:rPr lang="zh-TW" altLang="en-US" sz="20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領導</a:t>
              </a:r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力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 學習</a:t>
              </a:r>
              <a:r>
                <a:rPr lang="zh-TW" altLang="en-US" sz="20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力  </a:t>
              </a:r>
              <a:endParaRPr lang="en-US" altLang="zh-TW" sz="20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 性別</a:t>
              </a:r>
              <a:r>
                <a:rPr lang="zh-TW" altLang="en-US" sz="20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</a:t>
              </a:r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 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</a:t>
              </a:r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年齡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族群    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身心特質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多元智能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同儕關係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3528" y="2779375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23528" y="3380575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323528" y="4293096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23528" y="4003511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323528" y="4595715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23528" y="3067407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323528" y="3681048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323528" y="4905184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8" name="圓角矩形 37"/>
          <p:cNvSpPr/>
          <p:nvPr/>
        </p:nvSpPr>
        <p:spPr>
          <a:xfrm>
            <a:off x="179512" y="1556792"/>
            <a:ext cx="1728192" cy="442674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分組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型態</a:t>
            </a:r>
            <a:endParaRPr lang="zh-TW" altLang="en-US" sz="2000" dirty="0"/>
          </a:p>
        </p:txBody>
      </p:sp>
      <p:sp>
        <p:nvSpPr>
          <p:cNvPr id="42" name="圓角矩形 41"/>
          <p:cNvSpPr/>
          <p:nvPr/>
        </p:nvSpPr>
        <p:spPr>
          <a:xfrm>
            <a:off x="179512" y="2844236"/>
            <a:ext cx="1728192" cy="442674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分組因素</a:t>
            </a:r>
            <a:endParaRPr lang="zh-TW" altLang="en-US" sz="2000" dirty="0"/>
          </a:p>
        </p:txBody>
      </p:sp>
      <p:sp>
        <p:nvSpPr>
          <p:cNvPr id="46" name="圓角矩形圖說文字 45"/>
          <p:cNvSpPr/>
          <p:nvPr/>
        </p:nvSpPr>
        <p:spPr>
          <a:xfrm>
            <a:off x="2114167" y="1052736"/>
            <a:ext cx="6437883" cy="1215757"/>
          </a:xfrm>
          <a:prstGeom prst="wedgeRoundRectCallout">
            <a:avLst>
              <a:gd name="adj1" fmla="val -41797"/>
              <a:gd name="adj2" fmla="val 58637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2463577" y="1171610"/>
            <a:ext cx="1398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異質分組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：</a:t>
            </a:r>
          </a:p>
        </p:txBody>
      </p:sp>
      <p:sp>
        <p:nvSpPr>
          <p:cNvPr id="125" name="矩形 124"/>
          <p:cNvSpPr/>
          <p:nvPr/>
        </p:nvSpPr>
        <p:spPr>
          <a:xfrm>
            <a:off x="5058059" y="4702309"/>
            <a:ext cx="648072" cy="10081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第</a:t>
            </a:r>
            <a:endParaRPr lang="en-US" altLang="zh-TW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組</a:t>
            </a:r>
            <a:endParaRPr lang="zh-TW" altLang="en-US" dirty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7236296" y="4702612"/>
            <a:ext cx="648072" cy="10081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第</a:t>
            </a:r>
            <a:endParaRPr lang="en-US" altLang="zh-TW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組</a:t>
            </a:r>
            <a:endParaRPr lang="zh-TW" altLang="en-US" dirty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323528" y="2132856"/>
            <a:ext cx="180000" cy="1800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0" name="矩形 129"/>
          <p:cNvSpPr/>
          <p:nvPr/>
        </p:nvSpPr>
        <p:spPr>
          <a:xfrm>
            <a:off x="323528" y="3425285"/>
            <a:ext cx="180000" cy="1800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51" name="群組 1050"/>
          <p:cNvGrpSpPr/>
          <p:nvPr/>
        </p:nvGrpSpPr>
        <p:grpSpPr>
          <a:xfrm>
            <a:off x="5807613" y="2536673"/>
            <a:ext cx="646331" cy="667817"/>
            <a:chOff x="5548533" y="2778208"/>
            <a:chExt cx="646331" cy="667817"/>
          </a:xfrm>
        </p:grpSpPr>
        <p:grpSp>
          <p:nvGrpSpPr>
            <p:cNvPr id="252" name="群組 251"/>
            <p:cNvGrpSpPr/>
            <p:nvPr/>
          </p:nvGrpSpPr>
          <p:grpSpPr>
            <a:xfrm>
              <a:off x="5548533" y="2778208"/>
              <a:ext cx="646331" cy="667817"/>
              <a:chOff x="2768634" y="2204864"/>
              <a:chExt cx="646331" cy="667817"/>
            </a:xfrm>
          </p:grpSpPr>
          <p:grpSp>
            <p:nvGrpSpPr>
              <p:cNvPr id="253" name="群組 252"/>
              <p:cNvGrpSpPr/>
              <p:nvPr/>
            </p:nvGrpSpPr>
            <p:grpSpPr>
              <a:xfrm>
                <a:off x="2956789" y="2204864"/>
                <a:ext cx="270020" cy="394471"/>
                <a:chOff x="5049058" y="3356992"/>
                <a:chExt cx="270020" cy="394471"/>
              </a:xfrm>
            </p:grpSpPr>
            <p:sp>
              <p:nvSpPr>
                <p:cNvPr id="255" name="流程圖: 抽選 254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  <a:solidFill>
                  <a:srgbClr val="C000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56" name="橢圓 255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54" name="矩形 253"/>
              <p:cNvSpPr/>
              <p:nvPr/>
            </p:nvSpPr>
            <p:spPr>
              <a:xfrm>
                <a:off x="2768634" y="2564904"/>
                <a:ext cx="6463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dirty="0" smtClean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中</a:t>
                </a:r>
                <a:r>
                  <a:rPr lang="zh-TW" altLang="en-US" sz="14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下</a:t>
                </a:r>
                <a:endParaRPr lang="zh-TW" altLang="en-US" sz="1400" dirty="0"/>
              </a:p>
            </p:txBody>
          </p:sp>
        </p:grpSp>
        <p:pic>
          <p:nvPicPr>
            <p:cNvPr id="298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364" b="93182" l="71028" r="993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90" t="9640" r="2023"/>
            <a:stretch/>
          </p:blipFill>
          <p:spPr bwMode="auto">
            <a:xfrm>
              <a:off x="5805747" y="2969078"/>
              <a:ext cx="131901" cy="20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9" name="群組 1048"/>
          <p:cNvGrpSpPr/>
          <p:nvPr/>
        </p:nvGrpSpPr>
        <p:grpSpPr>
          <a:xfrm>
            <a:off x="4207552" y="2525367"/>
            <a:ext cx="646331" cy="667817"/>
            <a:chOff x="4264931" y="2778208"/>
            <a:chExt cx="646331" cy="667817"/>
          </a:xfrm>
        </p:grpSpPr>
        <p:grpSp>
          <p:nvGrpSpPr>
            <p:cNvPr id="232" name="群組 231"/>
            <p:cNvGrpSpPr/>
            <p:nvPr/>
          </p:nvGrpSpPr>
          <p:grpSpPr>
            <a:xfrm>
              <a:off x="4264931" y="2778208"/>
              <a:ext cx="646331" cy="667817"/>
              <a:chOff x="2768634" y="2204864"/>
              <a:chExt cx="646331" cy="667817"/>
            </a:xfrm>
          </p:grpSpPr>
          <p:grpSp>
            <p:nvGrpSpPr>
              <p:cNvPr id="233" name="群組 232"/>
              <p:cNvGrpSpPr/>
              <p:nvPr/>
            </p:nvGrpSpPr>
            <p:grpSpPr>
              <a:xfrm>
                <a:off x="2956789" y="2204864"/>
                <a:ext cx="270020" cy="394471"/>
                <a:chOff x="5049058" y="3356992"/>
                <a:chExt cx="270020" cy="394471"/>
              </a:xfrm>
            </p:grpSpPr>
            <p:sp>
              <p:nvSpPr>
                <p:cNvPr id="235" name="流程圖: 抽選 234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6" name="橢圓 235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34" name="矩形 233"/>
              <p:cNvSpPr/>
              <p:nvPr/>
            </p:nvSpPr>
            <p:spPr>
              <a:xfrm>
                <a:off x="2768634" y="2564904"/>
                <a:ext cx="6463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中上</a:t>
                </a:r>
                <a:endParaRPr lang="zh-TW" altLang="en-US" sz="1400" dirty="0"/>
              </a:p>
            </p:txBody>
          </p:sp>
        </p:grpSp>
        <p:pic>
          <p:nvPicPr>
            <p:cNvPr id="299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364" b="93939" l="0" r="323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0" r="66369"/>
            <a:stretch/>
          </p:blipFill>
          <p:spPr bwMode="auto">
            <a:xfrm flipH="1">
              <a:off x="4509798" y="2983663"/>
              <a:ext cx="168298" cy="185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48" name="群組 1047"/>
          <p:cNvGrpSpPr/>
          <p:nvPr/>
        </p:nvGrpSpPr>
        <p:grpSpPr>
          <a:xfrm>
            <a:off x="4587352" y="3362317"/>
            <a:ext cx="646331" cy="667817"/>
            <a:chOff x="3748333" y="2773562"/>
            <a:chExt cx="646331" cy="667817"/>
          </a:xfrm>
        </p:grpSpPr>
        <p:grpSp>
          <p:nvGrpSpPr>
            <p:cNvPr id="257" name="群組 256"/>
            <p:cNvGrpSpPr/>
            <p:nvPr/>
          </p:nvGrpSpPr>
          <p:grpSpPr>
            <a:xfrm>
              <a:off x="3748333" y="2773562"/>
              <a:ext cx="646331" cy="667817"/>
              <a:chOff x="2768634" y="2204864"/>
              <a:chExt cx="646331" cy="667817"/>
            </a:xfrm>
          </p:grpSpPr>
          <p:grpSp>
            <p:nvGrpSpPr>
              <p:cNvPr id="258" name="群組 257"/>
              <p:cNvGrpSpPr/>
              <p:nvPr/>
            </p:nvGrpSpPr>
            <p:grpSpPr>
              <a:xfrm>
                <a:off x="2956789" y="2204864"/>
                <a:ext cx="270020" cy="394471"/>
                <a:chOff x="5049058" y="3356992"/>
                <a:chExt cx="270020" cy="394471"/>
              </a:xfrm>
            </p:grpSpPr>
            <p:sp>
              <p:nvSpPr>
                <p:cNvPr id="260" name="流程圖: 抽選 259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1" name="橢圓 260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59" name="矩形 258"/>
              <p:cNvSpPr/>
              <p:nvPr/>
            </p:nvSpPr>
            <p:spPr>
              <a:xfrm>
                <a:off x="2768634" y="2564904"/>
                <a:ext cx="6463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中上</a:t>
                </a:r>
                <a:endParaRPr lang="zh-TW" altLang="en-US" sz="1400" dirty="0"/>
              </a:p>
            </p:txBody>
          </p:sp>
        </p:grpSp>
        <p:pic>
          <p:nvPicPr>
            <p:cNvPr id="300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364" b="93182" l="71028" r="993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90" t="9640" r="2023"/>
            <a:stretch/>
          </p:blipFill>
          <p:spPr bwMode="auto">
            <a:xfrm>
              <a:off x="4003970" y="2963709"/>
              <a:ext cx="131901" cy="20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50" name="群組 1049"/>
          <p:cNvGrpSpPr/>
          <p:nvPr/>
        </p:nvGrpSpPr>
        <p:grpSpPr>
          <a:xfrm>
            <a:off x="4916545" y="2523391"/>
            <a:ext cx="646331" cy="667817"/>
            <a:chOff x="4723106" y="2778208"/>
            <a:chExt cx="646331" cy="667817"/>
          </a:xfrm>
        </p:grpSpPr>
        <p:grpSp>
          <p:nvGrpSpPr>
            <p:cNvPr id="267" name="群組 266"/>
            <p:cNvGrpSpPr/>
            <p:nvPr/>
          </p:nvGrpSpPr>
          <p:grpSpPr>
            <a:xfrm>
              <a:off x="4723106" y="2778208"/>
              <a:ext cx="646331" cy="667817"/>
              <a:chOff x="2768634" y="2204864"/>
              <a:chExt cx="646331" cy="667817"/>
            </a:xfrm>
          </p:grpSpPr>
          <p:grpSp>
            <p:nvGrpSpPr>
              <p:cNvPr id="268" name="群組 267"/>
              <p:cNvGrpSpPr/>
              <p:nvPr/>
            </p:nvGrpSpPr>
            <p:grpSpPr>
              <a:xfrm>
                <a:off x="2956789" y="2204864"/>
                <a:ext cx="270020" cy="394471"/>
                <a:chOff x="5049058" y="3356992"/>
                <a:chExt cx="270020" cy="394471"/>
              </a:xfrm>
            </p:grpSpPr>
            <p:sp>
              <p:nvSpPr>
                <p:cNvPr id="270" name="流程圖: 抽選 269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1" name="橢圓 270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69" name="矩形 268"/>
              <p:cNvSpPr/>
              <p:nvPr/>
            </p:nvSpPr>
            <p:spPr>
              <a:xfrm>
                <a:off x="2768634" y="2564904"/>
                <a:ext cx="6463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中上</a:t>
                </a:r>
                <a:endParaRPr lang="zh-TW" altLang="en-US" sz="1400" dirty="0"/>
              </a:p>
            </p:txBody>
          </p:sp>
        </p:grpSp>
        <p:pic>
          <p:nvPicPr>
            <p:cNvPr id="301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364" b="93939" l="0" r="323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0" r="66369"/>
            <a:stretch/>
          </p:blipFill>
          <p:spPr bwMode="auto">
            <a:xfrm flipH="1">
              <a:off x="4967973" y="3003201"/>
              <a:ext cx="168298" cy="185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53" name="群組 1052"/>
          <p:cNvGrpSpPr/>
          <p:nvPr/>
        </p:nvGrpSpPr>
        <p:grpSpPr>
          <a:xfrm>
            <a:off x="6172046" y="3362317"/>
            <a:ext cx="646331" cy="667817"/>
            <a:chOff x="6546552" y="2778208"/>
            <a:chExt cx="646331" cy="667817"/>
          </a:xfrm>
        </p:grpSpPr>
        <p:grpSp>
          <p:nvGrpSpPr>
            <p:cNvPr id="262" name="群組 261"/>
            <p:cNvGrpSpPr/>
            <p:nvPr/>
          </p:nvGrpSpPr>
          <p:grpSpPr>
            <a:xfrm>
              <a:off x="6546552" y="2778208"/>
              <a:ext cx="646331" cy="667817"/>
              <a:chOff x="2768634" y="2204864"/>
              <a:chExt cx="646331" cy="667817"/>
            </a:xfrm>
          </p:grpSpPr>
          <p:grpSp>
            <p:nvGrpSpPr>
              <p:cNvPr id="263" name="群組 262"/>
              <p:cNvGrpSpPr/>
              <p:nvPr/>
            </p:nvGrpSpPr>
            <p:grpSpPr>
              <a:xfrm>
                <a:off x="2956789" y="2204864"/>
                <a:ext cx="270020" cy="394471"/>
                <a:chOff x="5049058" y="3356992"/>
                <a:chExt cx="270020" cy="394471"/>
              </a:xfrm>
            </p:grpSpPr>
            <p:sp>
              <p:nvSpPr>
                <p:cNvPr id="265" name="流程圖: 抽選 264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  <a:solidFill>
                  <a:srgbClr val="C000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6" name="橢圓 265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64" name="矩形 263"/>
              <p:cNvSpPr/>
              <p:nvPr/>
            </p:nvSpPr>
            <p:spPr>
              <a:xfrm>
                <a:off x="2768634" y="2564904"/>
                <a:ext cx="6463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dirty="0" smtClean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中</a:t>
                </a:r>
                <a:r>
                  <a:rPr lang="zh-TW" altLang="en-US" sz="14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下</a:t>
                </a:r>
                <a:endParaRPr lang="zh-TW" altLang="en-US" sz="1400" dirty="0"/>
              </a:p>
            </p:txBody>
          </p:sp>
        </p:grpSp>
        <p:pic>
          <p:nvPicPr>
            <p:cNvPr id="30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364" b="93182" l="71028" r="993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90" t="9640" r="2023"/>
            <a:stretch/>
          </p:blipFill>
          <p:spPr bwMode="auto">
            <a:xfrm>
              <a:off x="6813253" y="2976768"/>
              <a:ext cx="131901" cy="20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52" name="群組 1051"/>
          <p:cNvGrpSpPr/>
          <p:nvPr/>
        </p:nvGrpSpPr>
        <p:grpSpPr>
          <a:xfrm>
            <a:off x="6491973" y="2533856"/>
            <a:ext cx="646331" cy="667817"/>
            <a:chOff x="6051720" y="2773772"/>
            <a:chExt cx="646331" cy="667817"/>
          </a:xfrm>
        </p:grpSpPr>
        <p:grpSp>
          <p:nvGrpSpPr>
            <p:cNvPr id="242" name="群組 241"/>
            <p:cNvGrpSpPr/>
            <p:nvPr/>
          </p:nvGrpSpPr>
          <p:grpSpPr>
            <a:xfrm>
              <a:off x="6051720" y="2773772"/>
              <a:ext cx="646331" cy="667817"/>
              <a:chOff x="2768634" y="2204864"/>
              <a:chExt cx="646331" cy="667817"/>
            </a:xfrm>
          </p:grpSpPr>
          <p:grpSp>
            <p:nvGrpSpPr>
              <p:cNvPr id="243" name="群組 242"/>
              <p:cNvGrpSpPr/>
              <p:nvPr/>
            </p:nvGrpSpPr>
            <p:grpSpPr>
              <a:xfrm>
                <a:off x="2956789" y="2204864"/>
                <a:ext cx="270020" cy="394471"/>
                <a:chOff x="5049058" y="3356992"/>
                <a:chExt cx="270020" cy="394471"/>
              </a:xfrm>
            </p:grpSpPr>
            <p:sp>
              <p:nvSpPr>
                <p:cNvPr id="245" name="流程圖: 抽選 244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  <a:solidFill>
                  <a:srgbClr val="C000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6" name="橢圓 245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  <a:solidFill>
                  <a:srgbClr val="C000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44" name="矩形 243"/>
              <p:cNvSpPr/>
              <p:nvPr/>
            </p:nvSpPr>
            <p:spPr>
              <a:xfrm>
                <a:off x="2768634" y="2564904"/>
                <a:ext cx="6463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dirty="0" smtClean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中</a:t>
                </a:r>
                <a:r>
                  <a:rPr lang="zh-TW" altLang="en-US" sz="14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下</a:t>
                </a:r>
                <a:endParaRPr lang="zh-TW" altLang="en-US" sz="1400" dirty="0"/>
              </a:p>
            </p:txBody>
          </p:sp>
        </p:grpSp>
        <p:pic>
          <p:nvPicPr>
            <p:cNvPr id="303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364" b="93939" l="0" r="323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0" r="66369"/>
            <a:stretch/>
          </p:blipFill>
          <p:spPr bwMode="auto">
            <a:xfrm flipH="1">
              <a:off x="6296587" y="2976768"/>
              <a:ext cx="168298" cy="185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54" name="群組 1053"/>
          <p:cNvGrpSpPr/>
          <p:nvPr/>
        </p:nvGrpSpPr>
        <p:grpSpPr>
          <a:xfrm>
            <a:off x="7472273" y="2523391"/>
            <a:ext cx="646331" cy="667817"/>
            <a:chOff x="7213193" y="2778208"/>
            <a:chExt cx="646331" cy="667817"/>
          </a:xfrm>
        </p:grpSpPr>
        <p:grpSp>
          <p:nvGrpSpPr>
            <p:cNvPr id="247" name="群組 246"/>
            <p:cNvGrpSpPr/>
            <p:nvPr/>
          </p:nvGrpSpPr>
          <p:grpSpPr>
            <a:xfrm>
              <a:off x="7213193" y="2778208"/>
              <a:ext cx="646331" cy="667817"/>
              <a:chOff x="2768634" y="2204864"/>
              <a:chExt cx="646331" cy="667817"/>
            </a:xfrm>
          </p:grpSpPr>
          <p:grpSp>
            <p:nvGrpSpPr>
              <p:cNvPr id="248" name="群組 247"/>
              <p:cNvGrpSpPr/>
              <p:nvPr/>
            </p:nvGrpSpPr>
            <p:grpSpPr>
              <a:xfrm>
                <a:off x="2956789" y="2204864"/>
                <a:ext cx="270020" cy="394471"/>
                <a:chOff x="5049058" y="3356992"/>
                <a:chExt cx="270020" cy="394471"/>
              </a:xfrm>
            </p:grpSpPr>
            <p:sp>
              <p:nvSpPr>
                <p:cNvPr id="250" name="流程圖: 抽選 249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  <a:solidFill>
                  <a:srgbClr val="00B05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51" name="橢圓 250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49" name="矩形 248"/>
              <p:cNvSpPr/>
              <p:nvPr/>
            </p:nvSpPr>
            <p:spPr>
              <a:xfrm>
                <a:off x="2768634" y="2564904"/>
                <a:ext cx="6463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低</a:t>
                </a:r>
                <a:endParaRPr lang="zh-TW" altLang="en-US" sz="1400" dirty="0"/>
              </a:p>
            </p:txBody>
          </p:sp>
        </p:grpSp>
        <p:pic>
          <p:nvPicPr>
            <p:cNvPr id="304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364" b="93939" l="0" r="323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0" r="66369"/>
            <a:stretch/>
          </p:blipFill>
          <p:spPr bwMode="auto">
            <a:xfrm flipH="1">
              <a:off x="7458060" y="2965141"/>
              <a:ext cx="168298" cy="185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31" name="群組 230"/>
          <p:cNvGrpSpPr/>
          <p:nvPr/>
        </p:nvGrpSpPr>
        <p:grpSpPr>
          <a:xfrm>
            <a:off x="7801289" y="3378756"/>
            <a:ext cx="646331" cy="667817"/>
            <a:chOff x="7564757" y="2773772"/>
            <a:chExt cx="646331" cy="667817"/>
          </a:xfrm>
        </p:grpSpPr>
        <p:grpSp>
          <p:nvGrpSpPr>
            <p:cNvPr id="272" name="群組 271"/>
            <p:cNvGrpSpPr/>
            <p:nvPr/>
          </p:nvGrpSpPr>
          <p:grpSpPr>
            <a:xfrm>
              <a:off x="7564757" y="2773772"/>
              <a:ext cx="646331" cy="667817"/>
              <a:chOff x="2768634" y="2204864"/>
              <a:chExt cx="646331" cy="667817"/>
            </a:xfrm>
          </p:grpSpPr>
          <p:grpSp>
            <p:nvGrpSpPr>
              <p:cNvPr id="273" name="群組 272"/>
              <p:cNvGrpSpPr/>
              <p:nvPr/>
            </p:nvGrpSpPr>
            <p:grpSpPr>
              <a:xfrm>
                <a:off x="2956789" y="2204864"/>
                <a:ext cx="270020" cy="394471"/>
                <a:chOff x="5049058" y="3356992"/>
                <a:chExt cx="270020" cy="394471"/>
              </a:xfrm>
            </p:grpSpPr>
            <p:sp>
              <p:nvSpPr>
                <p:cNvPr id="275" name="流程圖: 抽選 274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  <a:solidFill>
                  <a:srgbClr val="00B05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6" name="橢圓 275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74" name="矩形 273"/>
              <p:cNvSpPr/>
              <p:nvPr/>
            </p:nvSpPr>
            <p:spPr>
              <a:xfrm>
                <a:off x="2768634" y="2564904"/>
                <a:ext cx="6463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低</a:t>
                </a:r>
                <a:endParaRPr lang="zh-TW" altLang="en-US" sz="1400" dirty="0"/>
              </a:p>
            </p:txBody>
          </p:sp>
        </p:grpSp>
        <p:pic>
          <p:nvPicPr>
            <p:cNvPr id="305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364" b="93939" l="0" r="323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0" r="66369"/>
            <a:stretch/>
          </p:blipFill>
          <p:spPr bwMode="auto">
            <a:xfrm flipH="1">
              <a:off x="7803773" y="2957501"/>
              <a:ext cx="168298" cy="185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55" name="群組 1054"/>
          <p:cNvGrpSpPr/>
          <p:nvPr/>
        </p:nvGrpSpPr>
        <p:grpSpPr>
          <a:xfrm>
            <a:off x="8090817" y="2525367"/>
            <a:ext cx="646331" cy="667817"/>
            <a:chOff x="7924797" y="2773772"/>
            <a:chExt cx="646331" cy="667817"/>
          </a:xfrm>
        </p:grpSpPr>
        <p:grpSp>
          <p:nvGrpSpPr>
            <p:cNvPr id="237" name="群組 236"/>
            <p:cNvGrpSpPr/>
            <p:nvPr/>
          </p:nvGrpSpPr>
          <p:grpSpPr>
            <a:xfrm>
              <a:off x="7924797" y="2773772"/>
              <a:ext cx="646331" cy="667817"/>
              <a:chOff x="2768634" y="2204864"/>
              <a:chExt cx="646331" cy="667817"/>
            </a:xfrm>
          </p:grpSpPr>
          <p:grpSp>
            <p:nvGrpSpPr>
              <p:cNvPr id="238" name="群組 237"/>
              <p:cNvGrpSpPr/>
              <p:nvPr/>
            </p:nvGrpSpPr>
            <p:grpSpPr>
              <a:xfrm>
                <a:off x="2956789" y="2204864"/>
                <a:ext cx="270020" cy="394471"/>
                <a:chOff x="5049058" y="3356992"/>
                <a:chExt cx="270020" cy="394471"/>
              </a:xfrm>
            </p:grpSpPr>
            <p:sp>
              <p:nvSpPr>
                <p:cNvPr id="240" name="流程圖: 抽選 239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  <a:solidFill>
                  <a:srgbClr val="00B05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1" name="橢圓 240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39" name="矩形 238"/>
              <p:cNvSpPr/>
              <p:nvPr/>
            </p:nvSpPr>
            <p:spPr>
              <a:xfrm>
                <a:off x="2768634" y="2564904"/>
                <a:ext cx="64633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dirty="0"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低</a:t>
                </a:r>
                <a:endParaRPr lang="zh-TW" altLang="en-US" sz="1400" dirty="0"/>
              </a:p>
            </p:txBody>
          </p:sp>
        </p:grpSp>
        <p:pic>
          <p:nvPicPr>
            <p:cNvPr id="30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364" b="93182" l="71028" r="993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90" t="9640" r="2023"/>
            <a:stretch/>
          </p:blipFill>
          <p:spPr bwMode="auto">
            <a:xfrm>
              <a:off x="8181405" y="2969078"/>
              <a:ext cx="131901" cy="20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6" name="矩形 315"/>
          <p:cNvSpPr/>
          <p:nvPr/>
        </p:nvSpPr>
        <p:spPr>
          <a:xfrm>
            <a:off x="324362" y="3727434"/>
            <a:ext cx="180000" cy="1800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7" name="文字方塊 316"/>
          <p:cNvSpPr txBox="1"/>
          <p:nvPr/>
        </p:nvSpPr>
        <p:spPr>
          <a:xfrm>
            <a:off x="3801600" y="1176603"/>
            <a:ext cx="1398281" cy="4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領導力、</a:t>
            </a:r>
            <a:endParaRPr lang="zh-TW" altLang="en-US" sz="20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18" name="文字方塊 317"/>
          <p:cNvSpPr txBox="1"/>
          <p:nvPr/>
        </p:nvSpPr>
        <p:spPr>
          <a:xfrm>
            <a:off x="4881720" y="1176603"/>
            <a:ext cx="1398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學習力、</a:t>
            </a:r>
            <a:endParaRPr lang="zh-TW" altLang="en-US" sz="20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19" name="矩形 318"/>
          <p:cNvSpPr/>
          <p:nvPr/>
        </p:nvSpPr>
        <p:spPr>
          <a:xfrm>
            <a:off x="323528" y="4028647"/>
            <a:ext cx="180000" cy="1800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0" name="文字方塊 319"/>
          <p:cNvSpPr txBox="1"/>
          <p:nvPr/>
        </p:nvSpPr>
        <p:spPr>
          <a:xfrm>
            <a:off x="5961840" y="1171610"/>
            <a:ext cx="1398281" cy="4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性別、</a:t>
            </a:r>
            <a:endParaRPr lang="zh-TW" altLang="en-US" sz="20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2180496" y="4313384"/>
            <a:ext cx="6463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組長</a:t>
            </a:r>
            <a:endParaRPr lang="zh-TW" altLang="en-US" sz="1600" dirty="0">
              <a:solidFill>
                <a:schemeClr val="accent6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4340736" y="4321344"/>
            <a:ext cx="6463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組長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6516216" y="4338596"/>
            <a:ext cx="6463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accent6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組長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121064" y="2492896"/>
            <a:ext cx="1300315" cy="869421"/>
            <a:chOff x="1762485" y="2280070"/>
            <a:chExt cx="1300315" cy="869421"/>
          </a:xfrm>
        </p:grpSpPr>
        <p:grpSp>
          <p:nvGrpSpPr>
            <p:cNvPr id="277" name="群組 276"/>
            <p:cNvGrpSpPr/>
            <p:nvPr/>
          </p:nvGrpSpPr>
          <p:grpSpPr>
            <a:xfrm>
              <a:off x="2270271" y="2280070"/>
              <a:ext cx="270020" cy="409127"/>
              <a:chOff x="2614608" y="5503504"/>
              <a:chExt cx="270020" cy="409127"/>
            </a:xfrm>
          </p:grpSpPr>
          <p:grpSp>
            <p:nvGrpSpPr>
              <p:cNvPr id="280" name="群組 279"/>
              <p:cNvGrpSpPr/>
              <p:nvPr/>
            </p:nvGrpSpPr>
            <p:grpSpPr>
              <a:xfrm>
                <a:off x="2614608" y="5503504"/>
                <a:ext cx="270020" cy="394471"/>
                <a:chOff x="5049058" y="3356992"/>
                <a:chExt cx="270020" cy="394471"/>
              </a:xfrm>
            </p:grpSpPr>
            <p:sp>
              <p:nvSpPr>
                <p:cNvPr id="282" name="流程圖: 抽選 281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  <a:solidFill>
                  <a:srgbClr val="6600CC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3" name="橢圓 282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  <a:solidFill>
                  <a:srgbClr val="6600CC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279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1364" b="93939" l="0" r="3239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40" r="66369"/>
              <a:stretch/>
            </p:blipFill>
            <p:spPr bwMode="auto">
              <a:xfrm flipH="1">
                <a:off x="2665469" y="5726684"/>
                <a:ext cx="168298" cy="185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23" name="矩形 122"/>
            <p:cNvSpPr/>
            <p:nvPr/>
          </p:nvSpPr>
          <p:spPr>
            <a:xfrm>
              <a:off x="1762485" y="2626271"/>
              <a:ext cx="13003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高</a:t>
              </a:r>
              <a:r>
                <a:rPr lang="en-US" altLang="zh-TW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/>
              </a:r>
              <a:br>
                <a:rPr lang="en-US" altLang="zh-TW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</a:br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領導力</a:t>
              </a:r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強</a:t>
              </a:r>
              <a:endParaRPr lang="zh-TW" altLang="en-US" sz="1400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467484" y="3339584"/>
            <a:ext cx="1300315" cy="861374"/>
            <a:chOff x="2342961" y="2981756"/>
            <a:chExt cx="1300315" cy="861374"/>
          </a:xfrm>
        </p:grpSpPr>
        <p:grpSp>
          <p:nvGrpSpPr>
            <p:cNvPr id="284" name="群組 283"/>
            <p:cNvGrpSpPr/>
            <p:nvPr/>
          </p:nvGrpSpPr>
          <p:grpSpPr>
            <a:xfrm>
              <a:off x="2858109" y="2981756"/>
              <a:ext cx="270020" cy="409452"/>
              <a:chOff x="2993120" y="5501372"/>
              <a:chExt cx="270020" cy="409452"/>
            </a:xfrm>
          </p:grpSpPr>
          <p:grpSp>
            <p:nvGrpSpPr>
              <p:cNvPr id="287" name="群組 286"/>
              <p:cNvGrpSpPr/>
              <p:nvPr/>
            </p:nvGrpSpPr>
            <p:grpSpPr>
              <a:xfrm>
                <a:off x="2993120" y="5501372"/>
                <a:ext cx="270020" cy="394471"/>
                <a:chOff x="5049058" y="3356992"/>
                <a:chExt cx="270020" cy="394471"/>
              </a:xfrm>
            </p:grpSpPr>
            <p:sp>
              <p:nvSpPr>
                <p:cNvPr id="289" name="流程圖: 抽選 288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  <a:solidFill>
                  <a:srgbClr val="6600CC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0" name="橢圓 289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  <a:solidFill>
                  <a:srgbClr val="6600CC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286" name="Picture 4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1364" b="93182" l="71028" r="9937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90" t="9640" r="2023"/>
              <a:stretch/>
            </p:blipFill>
            <p:spPr bwMode="auto">
              <a:xfrm>
                <a:off x="3059832" y="5706500"/>
                <a:ext cx="131901" cy="204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4" name="矩形 123"/>
            <p:cNvSpPr/>
            <p:nvPr/>
          </p:nvSpPr>
          <p:spPr>
            <a:xfrm>
              <a:off x="2342961" y="3319910"/>
              <a:ext cx="13003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高</a:t>
              </a:r>
              <a:r>
                <a:rPr lang="en-US" altLang="zh-TW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/>
              </a:r>
              <a:br>
                <a:rPr lang="en-US" altLang="zh-TW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</a:br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領導力</a:t>
              </a:r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強</a:t>
              </a:r>
              <a:endParaRPr lang="zh-TW" altLang="en-US" sz="1400" dirty="0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926480" y="2503061"/>
            <a:ext cx="1300315" cy="871971"/>
            <a:chOff x="2753782" y="2231800"/>
            <a:chExt cx="1300315" cy="871971"/>
          </a:xfrm>
        </p:grpSpPr>
        <p:grpSp>
          <p:nvGrpSpPr>
            <p:cNvPr id="291" name="群組 290"/>
            <p:cNvGrpSpPr/>
            <p:nvPr/>
          </p:nvGrpSpPr>
          <p:grpSpPr>
            <a:xfrm>
              <a:off x="3266819" y="2231800"/>
              <a:ext cx="270020" cy="394471"/>
              <a:chOff x="3353160" y="5507940"/>
              <a:chExt cx="270020" cy="394471"/>
            </a:xfrm>
          </p:grpSpPr>
          <p:grpSp>
            <p:nvGrpSpPr>
              <p:cNvPr id="294" name="群組 293"/>
              <p:cNvGrpSpPr/>
              <p:nvPr/>
            </p:nvGrpSpPr>
            <p:grpSpPr>
              <a:xfrm>
                <a:off x="3353160" y="5507940"/>
                <a:ext cx="270020" cy="394471"/>
                <a:chOff x="5049058" y="3356992"/>
                <a:chExt cx="270020" cy="394471"/>
              </a:xfrm>
            </p:grpSpPr>
            <p:sp>
              <p:nvSpPr>
                <p:cNvPr id="296" name="流程圖: 抽選 295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  <a:solidFill>
                  <a:srgbClr val="6600CC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7" name="橢圓 296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  <a:solidFill>
                  <a:srgbClr val="6600CC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293" name="Picture 4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1364" b="93182" l="71028" r="9937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90" t="9640" r="2023"/>
              <a:stretch/>
            </p:blipFill>
            <p:spPr bwMode="auto">
              <a:xfrm>
                <a:off x="3416711" y="5698087"/>
                <a:ext cx="131901" cy="204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7" name="矩形 126"/>
            <p:cNvSpPr/>
            <p:nvPr/>
          </p:nvSpPr>
          <p:spPr>
            <a:xfrm>
              <a:off x="2753782" y="2580551"/>
              <a:ext cx="13003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高</a:t>
              </a:r>
              <a:r>
                <a:rPr lang="en-US" altLang="zh-TW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/>
              </a:r>
              <a:br>
                <a:rPr lang="en-US" altLang="zh-TW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</a:br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領導力</a:t>
              </a:r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強</a:t>
              </a:r>
              <a:endParaRPr lang="zh-TW" altLang="en-US" sz="1400" dirty="0"/>
            </a:p>
          </p:txBody>
        </p:sp>
      </p:grpSp>
      <p:sp>
        <p:nvSpPr>
          <p:cNvPr id="128" name="矩形 127"/>
          <p:cNvSpPr/>
          <p:nvPr/>
        </p:nvSpPr>
        <p:spPr>
          <a:xfrm>
            <a:off x="323528" y="4941168"/>
            <a:ext cx="180000" cy="1800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1" name="矩形 130"/>
          <p:cNvSpPr/>
          <p:nvPr/>
        </p:nvSpPr>
        <p:spPr>
          <a:xfrm>
            <a:off x="317956" y="5553256"/>
            <a:ext cx="180000" cy="1800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2" name="群組 131"/>
          <p:cNvGrpSpPr/>
          <p:nvPr/>
        </p:nvGrpSpPr>
        <p:grpSpPr>
          <a:xfrm>
            <a:off x="4724562" y="3161659"/>
            <a:ext cx="1300315" cy="656528"/>
            <a:chOff x="2753782" y="2231800"/>
            <a:chExt cx="1300315" cy="656528"/>
          </a:xfrm>
        </p:grpSpPr>
        <p:grpSp>
          <p:nvGrpSpPr>
            <p:cNvPr id="133" name="群組 132"/>
            <p:cNvGrpSpPr/>
            <p:nvPr/>
          </p:nvGrpSpPr>
          <p:grpSpPr>
            <a:xfrm>
              <a:off x="3266819" y="2231800"/>
              <a:ext cx="270020" cy="394471"/>
              <a:chOff x="3353160" y="5507940"/>
              <a:chExt cx="270020" cy="394471"/>
            </a:xfrm>
          </p:grpSpPr>
          <p:grpSp>
            <p:nvGrpSpPr>
              <p:cNvPr id="135" name="群組 134"/>
              <p:cNvGrpSpPr/>
              <p:nvPr/>
            </p:nvGrpSpPr>
            <p:grpSpPr>
              <a:xfrm>
                <a:off x="3353160" y="5507940"/>
                <a:ext cx="270020" cy="394471"/>
                <a:chOff x="5049058" y="3356992"/>
                <a:chExt cx="270020" cy="394471"/>
              </a:xfrm>
            </p:grpSpPr>
            <p:sp>
              <p:nvSpPr>
                <p:cNvPr id="137" name="流程圖: 抽選 136"/>
                <p:cNvSpPr/>
                <p:nvPr/>
              </p:nvSpPr>
              <p:spPr>
                <a:xfrm>
                  <a:off x="5049058" y="3373431"/>
                  <a:ext cx="270020" cy="378032"/>
                </a:xfrm>
                <a:prstGeom prst="flowChartExtra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38" name="橢圓 137"/>
                <p:cNvSpPr/>
                <p:nvPr/>
              </p:nvSpPr>
              <p:spPr>
                <a:xfrm>
                  <a:off x="5094068" y="3356992"/>
                  <a:ext cx="180000" cy="180000"/>
                </a:xfrm>
                <a:prstGeom prst="ellipse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136" name="Picture 4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1364" b="93182" l="71028" r="9937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90" t="9640" r="2023"/>
              <a:stretch/>
            </p:blipFill>
            <p:spPr bwMode="auto">
              <a:xfrm>
                <a:off x="3416711" y="5698087"/>
                <a:ext cx="131901" cy="204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4" name="矩形 133"/>
            <p:cNvSpPr/>
            <p:nvPr/>
          </p:nvSpPr>
          <p:spPr>
            <a:xfrm>
              <a:off x="2753782" y="2580551"/>
              <a:ext cx="13003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孤鳥</a:t>
              </a:r>
              <a:endParaRPr lang="zh-TW" altLang="en-US" sz="1400" dirty="0"/>
            </a:p>
          </p:txBody>
        </p:sp>
      </p:grpSp>
      <p:sp>
        <p:nvSpPr>
          <p:cNvPr id="141" name="文字方塊 140"/>
          <p:cNvSpPr txBox="1"/>
          <p:nvPr/>
        </p:nvSpPr>
        <p:spPr>
          <a:xfrm>
            <a:off x="6747537" y="1173515"/>
            <a:ext cx="1398281" cy="4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身心特質、</a:t>
            </a:r>
            <a:endParaRPr lang="zh-TW" altLang="en-US" sz="20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2" name="文字方塊 141"/>
          <p:cNvSpPr txBox="1"/>
          <p:nvPr/>
        </p:nvSpPr>
        <p:spPr>
          <a:xfrm>
            <a:off x="3799268" y="1620421"/>
            <a:ext cx="1398281" cy="4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同儕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關係</a:t>
            </a:r>
            <a:endParaRPr lang="zh-TW" altLang="en-US" sz="20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949710" y="3346494"/>
            <a:ext cx="2701225" cy="992102"/>
            <a:chOff x="1949710" y="3346494"/>
            <a:chExt cx="2701225" cy="992102"/>
          </a:xfrm>
        </p:grpSpPr>
        <p:sp>
          <p:nvSpPr>
            <p:cNvPr id="139" name="文字方塊 138"/>
            <p:cNvSpPr txBox="1"/>
            <p:nvPr/>
          </p:nvSpPr>
          <p:spPr>
            <a:xfrm>
              <a:off x="1949710" y="3346494"/>
              <a:ext cx="2701225" cy="661720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zh-TW" altLang="en-US" sz="1600" dirty="0" smtClean="0">
                  <a:solidFill>
                    <a:srgbClr val="FF000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整組人格特質</a:t>
              </a:r>
              <a:endParaRPr lang="en-US" altLang="zh-TW" sz="16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pPr algn="ctr">
                <a:spcBef>
                  <a:spcPts val="600"/>
                </a:spcBef>
              </a:pPr>
              <a:r>
                <a:rPr lang="zh-TW" altLang="en-US" sz="1600" dirty="0" smtClean="0">
                  <a:solidFill>
                    <a:srgbClr val="FF000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具愛心</a:t>
              </a:r>
              <a:r>
                <a:rPr lang="zh-TW" altLang="en-US" sz="1600" dirty="0">
                  <a:solidFill>
                    <a:srgbClr val="FF000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、</a:t>
              </a:r>
              <a:r>
                <a:rPr lang="zh-TW" altLang="en-US" sz="1600" dirty="0" smtClean="0">
                  <a:solidFill>
                    <a:srgbClr val="FF000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包容力的</a:t>
              </a:r>
              <a:r>
                <a:rPr lang="zh-TW" altLang="en-US" sz="1600" dirty="0">
                  <a:solidFill>
                    <a:srgbClr val="FF0000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組別</a:t>
              </a:r>
            </a:p>
          </p:txBody>
        </p:sp>
        <p:cxnSp>
          <p:nvCxnSpPr>
            <p:cNvPr id="22" name="直線單箭頭接點 21"/>
            <p:cNvCxnSpPr/>
            <p:nvPr/>
          </p:nvCxnSpPr>
          <p:spPr>
            <a:xfrm>
              <a:off x="3203848" y="4028647"/>
              <a:ext cx="0" cy="309949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矩形 139"/>
          <p:cNvSpPr/>
          <p:nvPr/>
        </p:nvSpPr>
        <p:spPr>
          <a:xfrm>
            <a:off x="324362" y="5251221"/>
            <a:ext cx="180000" cy="1800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72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-0.03125 0.322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1613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1666 0.321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6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4033 0.1997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43906 0.437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2" y="2187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092 L -0.27084 0.4356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2182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0.00538 0.31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64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85185E-6 L -0.08212 0.3115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1557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3.33333E-6 L 0.07673 0.311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1557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1.11111E-6 L 0.35677 0.189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946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1.48148E-6 L -0.39861 0.4358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1" y="2178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4.44444E-6 L -0.22951 0.4363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218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1.11111E-6 L 0.04184 0.3155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6 0.31088 L -0.01736 0.27083 C -0.03142 0.2618 -0.05243 0.25694 -0.0743 0.25694 C -0.0993 0.25694 -0.11927 0.2618 -0.13333 0.27083 L -0.20034 0.31088 " pathEditMode="relative" rAng="10800000" ptsTypes="FffFF">
                                      <p:cBhvr>
                                        <p:cTn id="85" dur="2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2685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385 0.43981 L -0.16684 0.47986 C -0.15278 0.48888 -0.13177 0.49375 -0.10989 0.49375 C -0.08489 0.49375 -0.06493 0.48888 -0.05087 0.47986 L 0.01615 0.43981 " pathEditMode="relative" rAng="0" ptsTypes="FffFF">
                                      <p:cBhvr>
                                        <p:cTn id="87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23732 0.37731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/>
      <p:bldP spid="129" grpId="0" animBg="1"/>
      <p:bldP spid="130" grpId="0" animBg="1"/>
      <p:bldP spid="316" grpId="0" animBg="1"/>
      <p:bldP spid="317" grpId="0"/>
      <p:bldP spid="318" grpId="0"/>
      <p:bldP spid="319" grpId="0" animBg="1"/>
      <p:bldP spid="320" grpId="0"/>
      <p:bldP spid="120" grpId="0"/>
      <p:bldP spid="121" grpId="0"/>
      <p:bldP spid="122" grpId="0"/>
      <p:bldP spid="128" grpId="0" animBg="1"/>
      <p:bldP spid="131" grpId="0" animBg="1"/>
      <p:bldP spid="141" grpId="0"/>
      <p:bldP spid="142" grpId="0"/>
      <p:bldP spid="14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一、如何分組？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62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79512" y="1844824"/>
            <a:ext cx="1728192" cy="864096"/>
          </a:xfrm>
          <a:prstGeom prst="roundRect">
            <a:avLst>
              <a:gd name="adj" fmla="val 1258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4" name="群組 43"/>
          <p:cNvGrpSpPr/>
          <p:nvPr/>
        </p:nvGrpSpPr>
        <p:grpSpPr>
          <a:xfrm>
            <a:off x="251520" y="2001034"/>
            <a:ext cx="1008112" cy="707886"/>
            <a:chOff x="251520" y="1352962"/>
            <a:chExt cx="1008112" cy="707886"/>
          </a:xfrm>
        </p:grpSpPr>
        <p:sp>
          <p:nvSpPr>
            <p:cNvPr id="8" name="文字方塊 7"/>
            <p:cNvSpPr txBox="1"/>
            <p:nvPr/>
          </p:nvSpPr>
          <p:spPr>
            <a:xfrm>
              <a:off x="251520" y="1352962"/>
              <a:ext cx="1008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異質　 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同質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23528" y="1484784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23528" y="1789017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2915816" y="4702309"/>
            <a:ext cx="648072" cy="10081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第</a:t>
            </a:r>
            <a:endParaRPr lang="en-US" altLang="zh-TW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組</a:t>
            </a:r>
            <a:endParaRPr lang="zh-TW" altLang="en-US" dirty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79512" y="3147099"/>
            <a:ext cx="1728192" cy="3090213"/>
          </a:xfrm>
          <a:prstGeom prst="roundRect">
            <a:avLst>
              <a:gd name="adj" fmla="val 65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/>
          <p:cNvGrpSpPr/>
          <p:nvPr/>
        </p:nvGrpSpPr>
        <p:grpSpPr>
          <a:xfrm>
            <a:off x="251520" y="3322727"/>
            <a:ext cx="1512168" cy="3170099"/>
            <a:chOff x="251520" y="2674655"/>
            <a:chExt cx="1512168" cy="3170099"/>
          </a:xfrm>
        </p:grpSpPr>
        <p:sp>
          <p:nvSpPr>
            <p:cNvPr id="6" name="文字方塊 5"/>
            <p:cNvSpPr txBox="1"/>
            <p:nvPr/>
          </p:nvSpPr>
          <p:spPr>
            <a:xfrm>
              <a:off x="251520" y="2674655"/>
              <a:ext cx="151216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探究主題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</a:t>
              </a:r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領導力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 學習</a:t>
              </a:r>
              <a:r>
                <a:rPr lang="zh-TW" altLang="en-US" sz="20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力  </a:t>
              </a:r>
              <a:endParaRPr lang="en-US" altLang="zh-TW" sz="2000" dirty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 性別</a:t>
              </a:r>
              <a:r>
                <a:rPr lang="zh-TW" altLang="en-US" sz="20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</a:t>
              </a:r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 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</a:t>
              </a:r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年齡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族群    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身心特質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多元智能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r>
                <a:rPr lang="zh-TW" altLang="en-US" sz="20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　同儕關係</a:t>
              </a:r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  <a:p>
              <a:endParaRPr lang="en-US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3528" y="2779375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23528" y="3380575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323528" y="4293096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23528" y="4003511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323528" y="4595715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23528" y="3067407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323528" y="3681048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323528" y="4905184"/>
              <a:ext cx="180000" cy="1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8" name="圓角矩形 37"/>
          <p:cNvSpPr/>
          <p:nvPr/>
        </p:nvSpPr>
        <p:spPr>
          <a:xfrm>
            <a:off x="179512" y="1556792"/>
            <a:ext cx="1728192" cy="442674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分組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型態</a:t>
            </a:r>
            <a:endParaRPr lang="zh-TW" altLang="en-US" sz="2000" dirty="0"/>
          </a:p>
        </p:txBody>
      </p:sp>
      <p:sp>
        <p:nvSpPr>
          <p:cNvPr id="42" name="圓角矩形 41"/>
          <p:cNvSpPr/>
          <p:nvPr/>
        </p:nvSpPr>
        <p:spPr>
          <a:xfrm>
            <a:off x="179512" y="2844236"/>
            <a:ext cx="1728192" cy="442674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分組因素</a:t>
            </a:r>
            <a:endParaRPr lang="zh-TW" altLang="en-US" sz="2000" dirty="0"/>
          </a:p>
        </p:txBody>
      </p:sp>
      <p:sp>
        <p:nvSpPr>
          <p:cNvPr id="46" name="圓角矩形圖說文字 45"/>
          <p:cNvSpPr/>
          <p:nvPr/>
        </p:nvSpPr>
        <p:spPr>
          <a:xfrm>
            <a:off x="2114167" y="1052736"/>
            <a:ext cx="6437883" cy="1215757"/>
          </a:xfrm>
          <a:prstGeom prst="wedgeRoundRectCallout">
            <a:avLst>
              <a:gd name="adj1" fmla="val -41797"/>
              <a:gd name="adj2" fmla="val 58637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2463577" y="1357841"/>
            <a:ext cx="1398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同</a:t>
            </a:r>
            <a:r>
              <a:rPr lang="zh-TW" altLang="en-US" sz="20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質分組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：</a:t>
            </a:r>
          </a:p>
        </p:txBody>
      </p:sp>
      <p:sp>
        <p:nvSpPr>
          <p:cNvPr id="125" name="矩形 124"/>
          <p:cNvSpPr/>
          <p:nvPr/>
        </p:nvSpPr>
        <p:spPr>
          <a:xfrm>
            <a:off x="5058059" y="4702309"/>
            <a:ext cx="648072" cy="10081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第</a:t>
            </a:r>
            <a:endParaRPr lang="en-US" altLang="zh-TW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組</a:t>
            </a:r>
            <a:endParaRPr lang="zh-TW" altLang="en-US" dirty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7236296" y="4702612"/>
            <a:ext cx="648072" cy="10081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第</a:t>
            </a:r>
            <a:endParaRPr lang="en-US" altLang="zh-TW" dirty="0" smtClean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組</a:t>
            </a:r>
            <a:endParaRPr lang="zh-TW" altLang="en-US" dirty="0"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323528" y="2437862"/>
            <a:ext cx="180000" cy="1800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2" name="群組 251"/>
          <p:cNvGrpSpPr/>
          <p:nvPr/>
        </p:nvGrpSpPr>
        <p:grpSpPr>
          <a:xfrm>
            <a:off x="5807613" y="2536673"/>
            <a:ext cx="646331" cy="883260"/>
            <a:chOff x="2768634" y="2204864"/>
            <a:chExt cx="646331" cy="883260"/>
          </a:xfrm>
        </p:grpSpPr>
        <p:grpSp>
          <p:nvGrpSpPr>
            <p:cNvPr id="253" name="群組 252"/>
            <p:cNvGrpSpPr/>
            <p:nvPr/>
          </p:nvGrpSpPr>
          <p:grpSpPr>
            <a:xfrm>
              <a:off x="2956789" y="2204864"/>
              <a:ext cx="270020" cy="394471"/>
              <a:chOff x="5049058" y="3356992"/>
              <a:chExt cx="270020" cy="394471"/>
            </a:xfrm>
          </p:grpSpPr>
          <p:sp>
            <p:nvSpPr>
              <p:cNvPr id="255" name="流程圖: 抽選 254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  <a:solidFill>
                <a:srgbClr val="6600CC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6" name="橢圓 255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  <a:solidFill>
                <a:srgbClr val="6600CC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4" name="矩形 253"/>
            <p:cNvSpPr/>
            <p:nvPr/>
          </p:nvSpPr>
          <p:spPr>
            <a:xfrm>
              <a:off x="2768634" y="2564904"/>
              <a:ext cx="6463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1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TW" altLang="en-US" sz="1400" dirty="0"/>
            </a:p>
          </p:txBody>
        </p:sp>
      </p:grpSp>
      <p:grpSp>
        <p:nvGrpSpPr>
          <p:cNvPr id="232" name="群組 231"/>
          <p:cNvGrpSpPr/>
          <p:nvPr/>
        </p:nvGrpSpPr>
        <p:grpSpPr>
          <a:xfrm>
            <a:off x="4207552" y="2525367"/>
            <a:ext cx="646331" cy="883260"/>
            <a:chOff x="2768634" y="2204864"/>
            <a:chExt cx="646331" cy="883260"/>
          </a:xfrm>
        </p:grpSpPr>
        <p:grpSp>
          <p:nvGrpSpPr>
            <p:cNvPr id="233" name="群組 232"/>
            <p:cNvGrpSpPr/>
            <p:nvPr/>
          </p:nvGrpSpPr>
          <p:grpSpPr>
            <a:xfrm>
              <a:off x="2956789" y="2204864"/>
              <a:ext cx="270020" cy="394471"/>
              <a:chOff x="5049058" y="3356992"/>
              <a:chExt cx="270020" cy="394471"/>
            </a:xfrm>
          </p:grpSpPr>
          <p:sp>
            <p:nvSpPr>
              <p:cNvPr id="235" name="流程圖: 抽選 234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  <a:solidFill>
                <a:srgbClr val="6600CC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6" name="橢圓 235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  <a:solidFill>
                <a:srgbClr val="6600CC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4" name="矩形 233"/>
            <p:cNvSpPr/>
            <p:nvPr/>
          </p:nvSpPr>
          <p:spPr>
            <a:xfrm>
              <a:off x="2768634" y="2564904"/>
              <a:ext cx="6463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1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TW" altLang="en-US" sz="1400" dirty="0"/>
            </a:p>
          </p:txBody>
        </p:sp>
      </p:grpSp>
      <p:grpSp>
        <p:nvGrpSpPr>
          <p:cNvPr id="257" name="群組 256"/>
          <p:cNvGrpSpPr/>
          <p:nvPr/>
        </p:nvGrpSpPr>
        <p:grpSpPr>
          <a:xfrm>
            <a:off x="4587352" y="3362317"/>
            <a:ext cx="646331" cy="883260"/>
            <a:chOff x="2768634" y="2204864"/>
            <a:chExt cx="646331" cy="883260"/>
          </a:xfrm>
        </p:grpSpPr>
        <p:grpSp>
          <p:nvGrpSpPr>
            <p:cNvPr id="258" name="群組 257"/>
            <p:cNvGrpSpPr/>
            <p:nvPr/>
          </p:nvGrpSpPr>
          <p:grpSpPr>
            <a:xfrm>
              <a:off x="2956789" y="2204864"/>
              <a:ext cx="270020" cy="394471"/>
              <a:chOff x="5049058" y="3356992"/>
              <a:chExt cx="270020" cy="394471"/>
            </a:xfrm>
          </p:grpSpPr>
          <p:sp>
            <p:nvSpPr>
              <p:cNvPr id="260" name="流程圖: 抽選 259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  <a:solidFill>
                <a:srgbClr val="C0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1" name="橢圓 260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9" name="矩形 258"/>
            <p:cNvSpPr/>
            <p:nvPr/>
          </p:nvSpPr>
          <p:spPr>
            <a:xfrm>
              <a:off x="2768634" y="2564904"/>
              <a:ext cx="6463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3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TW" altLang="en-US" sz="1400" dirty="0"/>
            </a:p>
          </p:txBody>
        </p:sp>
      </p:grpSp>
      <p:grpSp>
        <p:nvGrpSpPr>
          <p:cNvPr id="267" name="群組 266"/>
          <p:cNvGrpSpPr/>
          <p:nvPr/>
        </p:nvGrpSpPr>
        <p:grpSpPr>
          <a:xfrm>
            <a:off x="4916545" y="2523391"/>
            <a:ext cx="646331" cy="883260"/>
            <a:chOff x="2768634" y="2204864"/>
            <a:chExt cx="646331" cy="883260"/>
          </a:xfrm>
        </p:grpSpPr>
        <p:grpSp>
          <p:nvGrpSpPr>
            <p:cNvPr id="268" name="群組 267"/>
            <p:cNvGrpSpPr/>
            <p:nvPr/>
          </p:nvGrpSpPr>
          <p:grpSpPr>
            <a:xfrm>
              <a:off x="2956789" y="2204864"/>
              <a:ext cx="270020" cy="394471"/>
              <a:chOff x="5049058" y="3356992"/>
              <a:chExt cx="270020" cy="394471"/>
            </a:xfrm>
          </p:grpSpPr>
          <p:sp>
            <p:nvSpPr>
              <p:cNvPr id="270" name="流程圖: 抽選 269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1" name="橢圓 270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9" name="矩形 268"/>
            <p:cNvSpPr/>
            <p:nvPr/>
          </p:nvSpPr>
          <p:spPr>
            <a:xfrm>
              <a:off x="2768634" y="2564904"/>
              <a:ext cx="6463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2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TW" altLang="en-US" sz="1400" dirty="0"/>
            </a:p>
          </p:txBody>
        </p:sp>
      </p:grpSp>
      <p:grpSp>
        <p:nvGrpSpPr>
          <p:cNvPr id="262" name="群組 261"/>
          <p:cNvGrpSpPr/>
          <p:nvPr/>
        </p:nvGrpSpPr>
        <p:grpSpPr>
          <a:xfrm>
            <a:off x="6172046" y="3362317"/>
            <a:ext cx="646331" cy="667817"/>
            <a:chOff x="2768634" y="2204864"/>
            <a:chExt cx="646331" cy="667817"/>
          </a:xfrm>
        </p:grpSpPr>
        <p:grpSp>
          <p:nvGrpSpPr>
            <p:cNvPr id="263" name="群組 262"/>
            <p:cNvGrpSpPr/>
            <p:nvPr/>
          </p:nvGrpSpPr>
          <p:grpSpPr>
            <a:xfrm>
              <a:off x="2956789" y="2204864"/>
              <a:ext cx="270020" cy="394471"/>
              <a:chOff x="5049058" y="3356992"/>
              <a:chExt cx="270020" cy="394471"/>
            </a:xfrm>
          </p:grpSpPr>
          <p:sp>
            <p:nvSpPr>
              <p:cNvPr id="265" name="流程圖: 抽選 264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  <a:solidFill>
                <a:srgbClr val="C0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6" name="橢圓 265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64" name="矩形 263"/>
            <p:cNvSpPr/>
            <p:nvPr/>
          </p:nvSpPr>
          <p:spPr>
            <a:xfrm>
              <a:off x="2768634" y="2564904"/>
              <a:ext cx="6463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3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2" name="群組 241"/>
          <p:cNvGrpSpPr/>
          <p:nvPr/>
        </p:nvGrpSpPr>
        <p:grpSpPr>
          <a:xfrm>
            <a:off x="6491973" y="2533856"/>
            <a:ext cx="646331" cy="883260"/>
            <a:chOff x="2768634" y="2204864"/>
            <a:chExt cx="646331" cy="883260"/>
          </a:xfrm>
        </p:grpSpPr>
        <p:grpSp>
          <p:nvGrpSpPr>
            <p:cNvPr id="243" name="群組 242"/>
            <p:cNvGrpSpPr/>
            <p:nvPr/>
          </p:nvGrpSpPr>
          <p:grpSpPr>
            <a:xfrm>
              <a:off x="2956789" y="2204864"/>
              <a:ext cx="270020" cy="394471"/>
              <a:chOff x="5049058" y="3356992"/>
              <a:chExt cx="270020" cy="394471"/>
            </a:xfrm>
          </p:grpSpPr>
          <p:sp>
            <p:nvSpPr>
              <p:cNvPr id="245" name="流程圖: 抽選 244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6" name="橢圓 245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44" name="矩形 243"/>
            <p:cNvSpPr/>
            <p:nvPr/>
          </p:nvSpPr>
          <p:spPr>
            <a:xfrm>
              <a:off x="2768634" y="2564904"/>
              <a:ext cx="6463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2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TW" altLang="en-US" sz="1400" dirty="0"/>
            </a:p>
          </p:txBody>
        </p:sp>
      </p:grpSp>
      <p:grpSp>
        <p:nvGrpSpPr>
          <p:cNvPr id="247" name="群組 246"/>
          <p:cNvGrpSpPr/>
          <p:nvPr/>
        </p:nvGrpSpPr>
        <p:grpSpPr>
          <a:xfrm>
            <a:off x="7472273" y="2523391"/>
            <a:ext cx="646331" cy="667817"/>
            <a:chOff x="2768634" y="2204864"/>
            <a:chExt cx="646331" cy="667817"/>
          </a:xfrm>
        </p:grpSpPr>
        <p:grpSp>
          <p:nvGrpSpPr>
            <p:cNvPr id="248" name="群組 247"/>
            <p:cNvGrpSpPr/>
            <p:nvPr/>
          </p:nvGrpSpPr>
          <p:grpSpPr>
            <a:xfrm>
              <a:off x="2956789" y="2204864"/>
              <a:ext cx="270020" cy="394471"/>
              <a:chOff x="5049058" y="3356992"/>
              <a:chExt cx="270020" cy="394471"/>
            </a:xfrm>
          </p:grpSpPr>
          <p:sp>
            <p:nvSpPr>
              <p:cNvPr id="250" name="流程圖: 抽選 249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  <a:solidFill>
                <a:srgbClr val="6600CC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1" name="橢圓 250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  <a:solidFill>
                <a:srgbClr val="6600CC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49" name="矩形 248"/>
            <p:cNvSpPr/>
            <p:nvPr/>
          </p:nvSpPr>
          <p:spPr>
            <a:xfrm>
              <a:off x="2768634" y="2564904"/>
              <a:ext cx="6463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1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2" name="群組 271"/>
          <p:cNvGrpSpPr/>
          <p:nvPr/>
        </p:nvGrpSpPr>
        <p:grpSpPr>
          <a:xfrm>
            <a:off x="7801289" y="3378756"/>
            <a:ext cx="646331" cy="667817"/>
            <a:chOff x="2768634" y="2204864"/>
            <a:chExt cx="646331" cy="667817"/>
          </a:xfrm>
        </p:grpSpPr>
        <p:grpSp>
          <p:nvGrpSpPr>
            <p:cNvPr id="273" name="群組 272"/>
            <p:cNvGrpSpPr/>
            <p:nvPr/>
          </p:nvGrpSpPr>
          <p:grpSpPr>
            <a:xfrm>
              <a:off x="2956789" y="2204864"/>
              <a:ext cx="270020" cy="394471"/>
              <a:chOff x="5049058" y="3356992"/>
              <a:chExt cx="270020" cy="394471"/>
            </a:xfrm>
          </p:grpSpPr>
          <p:sp>
            <p:nvSpPr>
              <p:cNvPr id="275" name="流程圖: 抽選 274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  <a:solidFill>
                <a:srgbClr val="C0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6" name="橢圓 275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74" name="矩形 273"/>
            <p:cNvSpPr/>
            <p:nvPr/>
          </p:nvSpPr>
          <p:spPr>
            <a:xfrm>
              <a:off x="2768634" y="2564904"/>
              <a:ext cx="6463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3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7" name="群組 236"/>
          <p:cNvGrpSpPr/>
          <p:nvPr/>
        </p:nvGrpSpPr>
        <p:grpSpPr>
          <a:xfrm>
            <a:off x="8093876" y="2522287"/>
            <a:ext cx="646331" cy="883260"/>
            <a:chOff x="2768634" y="2204864"/>
            <a:chExt cx="646331" cy="883260"/>
          </a:xfrm>
        </p:grpSpPr>
        <p:grpSp>
          <p:nvGrpSpPr>
            <p:cNvPr id="238" name="群組 237"/>
            <p:cNvGrpSpPr/>
            <p:nvPr/>
          </p:nvGrpSpPr>
          <p:grpSpPr>
            <a:xfrm>
              <a:off x="2956789" y="2204864"/>
              <a:ext cx="270020" cy="394471"/>
              <a:chOff x="5049058" y="3356992"/>
              <a:chExt cx="270020" cy="394471"/>
            </a:xfrm>
          </p:grpSpPr>
          <p:sp>
            <p:nvSpPr>
              <p:cNvPr id="240" name="流程圖: 抽選 239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1" name="橢圓 240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39" name="矩形 238"/>
            <p:cNvSpPr/>
            <p:nvPr/>
          </p:nvSpPr>
          <p:spPr>
            <a:xfrm>
              <a:off x="2768634" y="2564904"/>
              <a:ext cx="6463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2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TW" altLang="en-US" sz="1400" dirty="0"/>
            </a:p>
          </p:txBody>
        </p:sp>
      </p:grpSp>
      <p:sp>
        <p:nvSpPr>
          <p:cNvPr id="317" name="文字方塊 316"/>
          <p:cNvSpPr txBox="1"/>
          <p:nvPr/>
        </p:nvSpPr>
        <p:spPr>
          <a:xfrm>
            <a:off x="3801600" y="1362834"/>
            <a:ext cx="2194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探究主題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相同</a:t>
            </a:r>
            <a:endParaRPr lang="zh-TW" altLang="en-US" sz="20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121064" y="2492896"/>
            <a:ext cx="1300315" cy="653978"/>
            <a:chOff x="1762485" y="2280070"/>
            <a:chExt cx="1300315" cy="653978"/>
          </a:xfrm>
        </p:grpSpPr>
        <p:grpSp>
          <p:nvGrpSpPr>
            <p:cNvPr id="280" name="群組 279"/>
            <p:cNvGrpSpPr/>
            <p:nvPr/>
          </p:nvGrpSpPr>
          <p:grpSpPr>
            <a:xfrm>
              <a:off x="2270271" y="2280070"/>
              <a:ext cx="270020" cy="394471"/>
              <a:chOff x="5049058" y="3356992"/>
              <a:chExt cx="270020" cy="394471"/>
            </a:xfrm>
          </p:grpSpPr>
          <p:sp>
            <p:nvSpPr>
              <p:cNvPr id="282" name="流程圖: 抽選 281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  <a:solidFill>
                <a:srgbClr val="6600CC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3" name="橢圓 282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  <a:solidFill>
                <a:srgbClr val="6600CC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3" name="矩形 122"/>
            <p:cNvSpPr/>
            <p:nvPr/>
          </p:nvSpPr>
          <p:spPr>
            <a:xfrm>
              <a:off x="1762485" y="2626271"/>
              <a:ext cx="13003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1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467484" y="3339584"/>
            <a:ext cx="1300315" cy="645931"/>
            <a:chOff x="2342961" y="2981756"/>
            <a:chExt cx="1300315" cy="645931"/>
          </a:xfrm>
        </p:grpSpPr>
        <p:grpSp>
          <p:nvGrpSpPr>
            <p:cNvPr id="287" name="群組 286"/>
            <p:cNvGrpSpPr/>
            <p:nvPr/>
          </p:nvGrpSpPr>
          <p:grpSpPr>
            <a:xfrm>
              <a:off x="2858109" y="2981756"/>
              <a:ext cx="270020" cy="394471"/>
              <a:chOff x="5049058" y="3356992"/>
              <a:chExt cx="270020" cy="394471"/>
            </a:xfrm>
          </p:grpSpPr>
          <p:sp>
            <p:nvSpPr>
              <p:cNvPr id="289" name="流程圖: 抽選 288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  <a:solidFill>
                <a:srgbClr val="C0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0" name="橢圓 289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4" name="矩形 123"/>
            <p:cNvSpPr/>
            <p:nvPr/>
          </p:nvSpPr>
          <p:spPr>
            <a:xfrm>
              <a:off x="2342961" y="3319910"/>
              <a:ext cx="13003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3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926480" y="2503061"/>
            <a:ext cx="1300315" cy="656528"/>
            <a:chOff x="2753782" y="2231800"/>
            <a:chExt cx="1300315" cy="656528"/>
          </a:xfrm>
        </p:grpSpPr>
        <p:grpSp>
          <p:nvGrpSpPr>
            <p:cNvPr id="294" name="群組 293"/>
            <p:cNvGrpSpPr/>
            <p:nvPr/>
          </p:nvGrpSpPr>
          <p:grpSpPr>
            <a:xfrm>
              <a:off x="3266819" y="2231800"/>
              <a:ext cx="270020" cy="394471"/>
              <a:chOff x="5049058" y="3356992"/>
              <a:chExt cx="270020" cy="394471"/>
            </a:xfrm>
          </p:grpSpPr>
          <p:sp>
            <p:nvSpPr>
              <p:cNvPr id="296" name="流程圖: 抽選 295"/>
              <p:cNvSpPr/>
              <p:nvPr/>
            </p:nvSpPr>
            <p:spPr>
              <a:xfrm>
                <a:off x="5049058" y="3373431"/>
                <a:ext cx="270020" cy="378032"/>
              </a:xfrm>
              <a:prstGeom prst="flowChartExtra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7" name="橢圓 296"/>
              <p:cNvSpPr/>
              <p:nvPr/>
            </p:nvSpPr>
            <p:spPr>
              <a:xfrm>
                <a:off x="5094068" y="3356992"/>
                <a:ext cx="180000" cy="180000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7" name="矩形 126"/>
            <p:cNvSpPr/>
            <p:nvPr/>
          </p:nvSpPr>
          <p:spPr>
            <a:xfrm>
              <a:off x="2753782" y="2580551"/>
              <a:ext cx="13003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dirty="0" smtClean="0"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主題</a:t>
              </a:r>
              <a:r>
                <a:rPr lang="en-US" altLang="zh-TW" sz="1400" dirty="0" smtClean="0"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2</a:t>
              </a:r>
              <a:endParaRPr lang="zh-TW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0" name="矩形 139"/>
          <p:cNvSpPr/>
          <p:nvPr/>
        </p:nvSpPr>
        <p:spPr>
          <a:xfrm>
            <a:off x="323528" y="5877272"/>
            <a:ext cx="180000" cy="1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矩形 142"/>
          <p:cNvSpPr/>
          <p:nvPr/>
        </p:nvSpPr>
        <p:spPr>
          <a:xfrm>
            <a:off x="323528" y="3418640"/>
            <a:ext cx="180000" cy="180000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80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555 L -0.01493 0.2932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 -0.01875 L -0.07691 0.2858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1523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38298 0.380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9" y="1902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43125 0.3877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63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278 L 0.1335 0.2944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1486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56 L -0.05035 0.387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" y="1965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1088 L -0.08941 0.28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47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417 L -0.26025 0.3870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4191 0.1655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5" y="826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22292 0.2604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1300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18351 0.160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803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0.00538 0.263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/>
      <p:bldP spid="129" grpId="0" animBg="1"/>
      <p:bldP spid="317" grpId="0"/>
      <p:bldP spid="14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一、如何分組？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96752"/>
            <a:ext cx="8424936" cy="5040560"/>
          </a:xfrm>
        </p:spPr>
        <p:txBody>
          <a:bodyPr>
            <a:normAutofit lnSpcReduction="10000"/>
          </a:bodyPr>
          <a:lstStyle/>
          <a:p>
            <a:pPr marL="271463" indent="-271463" algn="just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/>
              <a:t>小組成員</a:t>
            </a:r>
            <a:r>
              <a:rPr lang="zh-TW" altLang="en-US" sz="2800" dirty="0">
                <a:solidFill>
                  <a:srgbClr val="FF0000"/>
                </a:solidFill>
              </a:rPr>
              <a:t>不宜太過固定</a:t>
            </a:r>
            <a:r>
              <a:rPr lang="zh-TW" altLang="en-US" sz="2800" dirty="0"/>
              <a:t>，以免形成</a:t>
            </a:r>
            <a:r>
              <a:rPr lang="zh-TW" altLang="en-US" sz="2800" dirty="0" smtClean="0"/>
              <a:t>許多「</a:t>
            </a:r>
            <a:r>
              <a:rPr lang="zh-TW" altLang="en-US" sz="2800" dirty="0"/>
              <a:t>小</a:t>
            </a:r>
            <a:r>
              <a:rPr lang="zh-TW" altLang="en-US" sz="2800" dirty="0" smtClean="0"/>
              <a:t>團體」，</a:t>
            </a:r>
            <a:r>
              <a:rPr lang="zh-TW" altLang="en-US" sz="2800" dirty="0"/>
              <a:t>也</a:t>
            </a:r>
            <a:r>
              <a:rPr lang="zh-TW" altLang="en-US" sz="2800" dirty="0" smtClean="0"/>
              <a:t>減少不同</a:t>
            </a:r>
            <a:r>
              <a:rPr lang="zh-TW" altLang="en-US" sz="2800" dirty="0"/>
              <a:t>特質的同儕互動的機會</a:t>
            </a:r>
            <a:r>
              <a:rPr lang="zh-TW" altLang="en-US" sz="2800" dirty="0" smtClean="0"/>
              <a:t>；</a:t>
            </a:r>
            <a:endParaRPr lang="en-US" altLang="zh-TW" sz="2800" dirty="0" smtClean="0"/>
          </a:p>
          <a:p>
            <a:pPr marL="271463" indent="-271463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/>
              <a:t>也</a:t>
            </a:r>
            <a:r>
              <a:rPr lang="zh-TW" altLang="en-US" sz="2800" dirty="0">
                <a:solidFill>
                  <a:srgbClr val="FF0000"/>
                </a:solidFill>
              </a:rPr>
              <a:t>不宜太頻繁的更換</a:t>
            </a:r>
            <a:r>
              <a:rPr lang="zh-TW" altLang="en-US" sz="2800" dirty="0"/>
              <a:t>，以免組內的</a:t>
            </a:r>
            <a:r>
              <a:rPr lang="zh-TW" altLang="en-US" sz="2800" dirty="0" smtClean="0"/>
              <a:t>默契</a:t>
            </a:r>
            <a:r>
              <a:rPr lang="zh-TW" altLang="en-US" sz="2800" dirty="0"/>
              <a:t>來</a:t>
            </a:r>
            <a:r>
              <a:rPr lang="zh-TW" altLang="en-US" sz="2800" dirty="0" smtClean="0"/>
              <a:t>不及</a:t>
            </a:r>
            <a:r>
              <a:rPr lang="zh-TW" altLang="en-US" sz="2800" dirty="0"/>
              <a:t>形成，</a:t>
            </a:r>
            <a:r>
              <a:rPr lang="zh-TW" altLang="en-US" sz="2800" dirty="0" smtClean="0"/>
              <a:t>影響合作</a:t>
            </a:r>
            <a:r>
              <a:rPr lang="zh-TW" altLang="en-US" sz="2800" dirty="0"/>
              <a:t>學習深度與</a:t>
            </a:r>
            <a:r>
              <a:rPr lang="zh-TW" altLang="en-US" sz="2800" dirty="0" smtClean="0"/>
              <a:t>效能</a:t>
            </a:r>
            <a:endParaRPr lang="en-US" altLang="zh-TW" sz="2800" dirty="0" smtClean="0"/>
          </a:p>
          <a:p>
            <a:pPr marL="271463" indent="-271463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 smtClean="0"/>
              <a:t>若</a:t>
            </a:r>
            <a:r>
              <a:rPr lang="zh-TW" altLang="en-US" sz="2800" dirty="0"/>
              <a:t>小組運作的困境已經影響分組學習進行，可適度調整</a:t>
            </a:r>
            <a:endParaRPr lang="en-US" altLang="zh-TW" sz="2800" dirty="0"/>
          </a:p>
          <a:p>
            <a:pPr marL="271463" indent="-271463" algn="just">
              <a:lnSpc>
                <a:spcPct val="120000"/>
              </a:lnSpc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800" dirty="0"/>
              <a:t>可嘗試</a:t>
            </a:r>
            <a:r>
              <a:rPr lang="zh-TW" altLang="en-US" sz="2800" dirty="0">
                <a:solidFill>
                  <a:srgbClr val="0000FF"/>
                </a:solidFill>
              </a:rPr>
              <a:t>每隔一段時間（如一次段考後）</a:t>
            </a:r>
            <a:r>
              <a:rPr lang="zh-TW" altLang="en-US" sz="2800" dirty="0">
                <a:solidFill>
                  <a:srgbClr val="6600CC"/>
                </a:solidFill>
              </a:rPr>
              <a:t>更換</a:t>
            </a:r>
            <a:r>
              <a:rPr lang="zh-TW" altLang="en-US" sz="2800" dirty="0" smtClean="0">
                <a:solidFill>
                  <a:srgbClr val="6600CC"/>
                </a:solidFill>
              </a:rPr>
              <a:t>小組</a:t>
            </a:r>
            <a:r>
              <a:rPr lang="en-US" altLang="zh-TW" sz="2800" dirty="0" smtClean="0">
                <a:solidFill>
                  <a:srgbClr val="6600CC"/>
                </a:solidFill>
              </a:rPr>
              <a:t/>
            </a:r>
            <a:br>
              <a:rPr lang="en-US" altLang="zh-TW" sz="2800" dirty="0" smtClean="0">
                <a:solidFill>
                  <a:srgbClr val="6600CC"/>
                </a:solidFill>
              </a:rPr>
            </a:br>
            <a:r>
              <a:rPr lang="zh-TW" altLang="en-US" sz="2800" dirty="0" smtClean="0">
                <a:solidFill>
                  <a:srgbClr val="6600CC"/>
                </a:solidFill>
              </a:rPr>
              <a:t>成員</a:t>
            </a:r>
            <a:r>
              <a:rPr lang="zh-TW" altLang="en-US" sz="2800" dirty="0"/>
              <a:t>，或是</a:t>
            </a:r>
            <a:r>
              <a:rPr lang="zh-TW" altLang="en-US" sz="2800" dirty="0" smtClean="0">
                <a:solidFill>
                  <a:srgbClr val="6600CC"/>
                </a:solidFill>
              </a:rPr>
              <a:t>在小組</a:t>
            </a:r>
            <a:r>
              <a:rPr lang="zh-TW" altLang="en-US" sz="2800" dirty="0">
                <a:solidFill>
                  <a:srgbClr val="6600CC"/>
                </a:solidFill>
              </a:rPr>
              <a:t>加入較活躍的學生</a:t>
            </a:r>
            <a:r>
              <a:rPr lang="zh-TW" altLang="en-US" sz="2800" dirty="0"/>
              <a:t>，或是</a:t>
            </a:r>
            <a:r>
              <a:rPr lang="zh-TW" altLang="en-US" sz="2800" dirty="0">
                <a:solidFill>
                  <a:srgbClr val="6600CC"/>
                </a:solidFill>
              </a:rPr>
              <a:t>分配各小組專屬任務</a:t>
            </a:r>
            <a:r>
              <a:rPr lang="zh-TW" altLang="en-US" sz="2800" dirty="0"/>
              <a:t>，以提升學生參與</a:t>
            </a:r>
            <a:r>
              <a:rPr lang="zh-TW" altLang="en-US" sz="2800" dirty="0" smtClean="0"/>
              <a:t>度</a:t>
            </a:r>
            <a:endParaRPr lang="en-US" altLang="zh-TW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63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一、如何分組？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buClr>
                <a:srgbClr val="FF0000"/>
              </a:buClr>
              <a:buSzPct val="80000"/>
              <a:buNone/>
            </a:pPr>
            <a:r>
              <a:rPr lang="zh-TW" altLang="en-US" sz="3600" dirty="0" smtClean="0">
                <a:solidFill>
                  <a:srgbClr val="3333FF"/>
                </a:solidFill>
              </a:rPr>
              <a:t>分組</a:t>
            </a:r>
            <a:r>
              <a:rPr lang="zh-TW" altLang="en-US" sz="3600" dirty="0">
                <a:solidFill>
                  <a:srgbClr val="3333FF"/>
                </a:solidFill>
              </a:rPr>
              <a:t>運作</a:t>
            </a:r>
            <a:r>
              <a:rPr lang="zh-TW" altLang="en-US" sz="3600" dirty="0" smtClean="0">
                <a:solidFill>
                  <a:srgbClr val="3333FF"/>
                </a:solidFill>
              </a:rPr>
              <a:t>的細部考量：</a:t>
            </a:r>
            <a:endParaRPr lang="en-US" altLang="zh-TW" sz="3600" dirty="0" smtClean="0">
              <a:solidFill>
                <a:srgbClr val="3333FF"/>
              </a:solidFill>
            </a:endParaRPr>
          </a:p>
          <a:p>
            <a:pPr marL="714375" indent="-35242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是否</a:t>
            </a:r>
            <a:r>
              <a:rPr lang="zh-TW" altLang="en-US" dirty="0"/>
              <a:t>要</a:t>
            </a:r>
            <a:r>
              <a:rPr lang="zh-TW" altLang="en-US" dirty="0" smtClean="0"/>
              <a:t>讓學生參與選擇組員？</a:t>
            </a:r>
            <a:endParaRPr lang="en-US" altLang="zh-TW" dirty="0" smtClean="0"/>
          </a:p>
          <a:p>
            <a:pPr marL="714375" indent="-35242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誰選誰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marL="1076325" lvl="1" indent="-31432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/>
              <a:t>儘可能給學習弱勢的學生更多的選擇權，提升他的主動性與自我價值感</a:t>
            </a:r>
            <a:endParaRPr lang="en-US" altLang="zh-TW" dirty="0" smtClean="0"/>
          </a:p>
          <a:p>
            <a:pPr marL="714375" indent="-35242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/>
              <a:t>小組成員的</a:t>
            </a:r>
            <a:r>
              <a:rPr lang="zh-TW" altLang="en-US" dirty="0" smtClean="0"/>
              <a:t>命名，除了依角色分工</a:t>
            </a:r>
            <a:r>
              <a:rPr lang="zh-TW" altLang="en-US" dirty="0"/>
              <a:t>外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還</a:t>
            </a:r>
            <a:r>
              <a:rPr lang="zh-TW" altLang="en-US" dirty="0"/>
              <a:t>可以有哪些變化</a:t>
            </a:r>
            <a:r>
              <a:rPr lang="zh-TW" altLang="en-US" dirty="0" smtClean="0"/>
              <a:t>？需要注意哪些原則？</a:t>
            </a:r>
            <a:endParaRPr lang="en-US" altLang="zh-TW" dirty="0" smtClean="0"/>
          </a:p>
          <a:p>
            <a:pPr marL="714375" indent="-35242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如何組織組員間的互動，以提升互動的量與質，充分發揮分組的效益？</a:t>
            </a:r>
            <a:endParaRPr lang="en-US" altLang="zh-TW" dirty="0" smtClean="0"/>
          </a:p>
          <a:p>
            <a:pPr marL="714375" indent="-35242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dirty="0" smtClean="0"/>
              <a:t>……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64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7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一、如何分組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spcBef>
                <a:spcPts val="1800"/>
              </a:spcBef>
              <a:buClr>
                <a:srgbClr val="FF0000"/>
              </a:buClr>
              <a:buNone/>
            </a:pPr>
            <a:r>
              <a:rPr lang="zh-TW" altLang="en-US" sz="3600" dirty="0" smtClean="0">
                <a:solidFill>
                  <a:srgbClr val="3333FF"/>
                </a:solidFill>
              </a:rPr>
              <a:t>小組</a:t>
            </a:r>
            <a:r>
              <a:rPr lang="zh-TW" altLang="en-US" sz="3600" dirty="0">
                <a:solidFill>
                  <a:srgbClr val="3333FF"/>
                </a:solidFill>
              </a:rPr>
              <a:t>成員命名的其他</a:t>
            </a:r>
            <a:r>
              <a:rPr lang="zh-TW" altLang="en-US" sz="3600" dirty="0" smtClean="0">
                <a:solidFill>
                  <a:srgbClr val="3333FF"/>
                </a:solidFill>
              </a:rPr>
              <a:t>構想：</a:t>
            </a:r>
            <a:endParaRPr lang="en-US" altLang="zh-TW" sz="3600" dirty="0" smtClean="0">
              <a:solidFill>
                <a:srgbClr val="3333FF"/>
              </a:solidFill>
            </a:endParaRPr>
          </a:p>
          <a:p>
            <a:pPr marL="714375" indent="-352425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TW" altLang="en-US" dirty="0" smtClean="0"/>
              <a:t>可</a:t>
            </a:r>
            <a:r>
              <a:rPr lang="zh-TW" altLang="en-US" dirty="0"/>
              <a:t>用</a:t>
            </a:r>
            <a:r>
              <a:rPr lang="zh-TW" altLang="en-US" dirty="0" smtClean="0"/>
              <a:t>領域課程中重要</a:t>
            </a:r>
            <a:r>
              <a:rPr lang="zh-TW" altLang="en-US" dirty="0"/>
              <a:t>人物的</a:t>
            </a:r>
            <a:r>
              <a:rPr lang="zh-TW" altLang="en-US" dirty="0" smtClean="0"/>
              <a:t>姓名，來稱呼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小組成員，如：</a:t>
            </a:r>
            <a:endParaRPr lang="en-US" altLang="zh-TW" dirty="0" smtClean="0"/>
          </a:p>
          <a:p>
            <a:pPr marL="1071563" lvl="1" indent="-357188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dirty="0"/>
              <a:t>生物科</a:t>
            </a:r>
            <a:r>
              <a:rPr lang="zh-TW" altLang="en-US" dirty="0" smtClean="0"/>
              <a:t>：達爾文、孟德爾、林奈、虎克</a:t>
            </a:r>
            <a:endParaRPr lang="en-US" altLang="zh-TW" dirty="0" smtClean="0"/>
          </a:p>
          <a:p>
            <a:pPr marL="1071563" lvl="1" indent="-357188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dirty="0"/>
              <a:t>數學科</a:t>
            </a:r>
            <a:r>
              <a:rPr lang="zh-TW" altLang="en-US" dirty="0" smtClean="0"/>
              <a:t>：高斯、歐幾里德、畢達哥拉斯、祖沖之</a:t>
            </a:r>
            <a:endParaRPr lang="en-US" altLang="zh-TW" dirty="0" smtClean="0"/>
          </a:p>
          <a:p>
            <a:pPr marL="1071563" lvl="1" indent="-357188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dirty="0"/>
              <a:t>物理科</a:t>
            </a:r>
            <a:r>
              <a:rPr lang="zh-TW" altLang="en-US" dirty="0" smtClean="0"/>
              <a:t>：牛頓、愛因斯坦、法拉第、阿基米德</a:t>
            </a:r>
            <a:endParaRPr lang="en-US" altLang="zh-TW" dirty="0" smtClean="0"/>
          </a:p>
          <a:p>
            <a:pPr marL="1071563" lvl="1" indent="-357188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dirty="0"/>
              <a:t>歷史科： 鄭成功</a:t>
            </a:r>
            <a:r>
              <a:rPr lang="zh-TW" altLang="en-US" dirty="0" smtClean="0"/>
              <a:t>、沈葆楨、劉銘傳、蔣渭水</a:t>
            </a:r>
            <a:endParaRPr lang="en-US" altLang="zh-TW" dirty="0" smtClean="0"/>
          </a:p>
          <a:p>
            <a:pPr marL="1071563" lvl="1" indent="-357188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TW" dirty="0" smtClean="0"/>
              <a:t>……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65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一、如何分組？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24744"/>
            <a:ext cx="8586954" cy="504056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座位</a:t>
            </a:r>
            <a:r>
              <a:rPr lang="zh-TW" altLang="en-US" sz="3000" dirty="0"/>
              <a:t>的搬動，熟練後便能迅速就</a:t>
            </a:r>
            <a:r>
              <a:rPr lang="zh-TW" altLang="en-US" sz="3000" dirty="0" smtClean="0"/>
              <a:t>定位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此外，建議</a:t>
            </a:r>
            <a:r>
              <a:rPr lang="zh-TW" altLang="en-US" sz="3000" dirty="0">
                <a:solidFill>
                  <a:srgbClr val="FF0000"/>
                </a:solidFill>
              </a:rPr>
              <a:t>多科均採分組合作學習</a:t>
            </a:r>
            <a:r>
              <a:rPr lang="zh-TW" altLang="en-US" sz="3000" dirty="0"/>
              <a:t>，以固定教室</a:t>
            </a:r>
            <a:r>
              <a:rPr lang="zh-TW" altLang="en-US" sz="3000" dirty="0" smtClean="0"/>
              <a:t>座椅安排</a:t>
            </a:r>
            <a:endParaRPr lang="zh-TW" altLang="en-US" sz="3000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桌面</a:t>
            </a:r>
            <a:r>
              <a:rPr lang="zh-TW" altLang="en-US" sz="3000" dirty="0"/>
              <a:t>高低不一的狀況，除非需要運用大平面</a:t>
            </a:r>
            <a:r>
              <a:rPr lang="zh-TW" altLang="en-US" sz="3000" dirty="0" smtClean="0"/>
              <a:t>來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完成</a:t>
            </a:r>
            <a:r>
              <a:rPr lang="zh-TW" altLang="en-US" sz="3000" dirty="0"/>
              <a:t>學習任務，否則倒不必然構成學生學習</a:t>
            </a:r>
            <a:r>
              <a:rPr lang="zh-TW" altLang="en-US" sz="3000" dirty="0" smtClean="0"/>
              <a:t>的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困擾</a:t>
            </a:r>
            <a:endParaRPr lang="zh-TW" altLang="en-US" sz="3000" dirty="0"/>
          </a:p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 smtClean="0"/>
              <a:t>進行</a:t>
            </a:r>
            <a:r>
              <a:rPr lang="zh-TW" altLang="en-US" sz="3000" dirty="0"/>
              <a:t>分組合作學習，也</a:t>
            </a:r>
            <a:r>
              <a:rPr lang="zh-TW" altLang="en-US" sz="3000" dirty="0">
                <a:solidFill>
                  <a:srgbClr val="FF0000"/>
                </a:solidFill>
              </a:rPr>
              <a:t>未必一定要搬動</a:t>
            </a:r>
            <a:r>
              <a:rPr lang="zh-TW" altLang="en-US" sz="3000" dirty="0" smtClean="0">
                <a:solidFill>
                  <a:srgbClr val="FF0000"/>
                </a:solidFill>
              </a:rPr>
              <a:t>桌子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即使</a:t>
            </a:r>
            <a:r>
              <a:rPr lang="zh-TW" altLang="en-US" sz="3000" dirty="0"/>
              <a:t>教師仍習慣「排排坐」的座位安排形式</a:t>
            </a:r>
            <a:r>
              <a:rPr lang="zh-TW" altLang="en-US" sz="3000" dirty="0" smtClean="0"/>
              <a:t>，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多數</a:t>
            </a:r>
            <a:r>
              <a:rPr lang="zh-TW" altLang="en-US" sz="3000" dirty="0"/>
              <a:t>情況下學生</a:t>
            </a:r>
            <a:r>
              <a:rPr lang="zh-TW" altLang="en-US" sz="3000" dirty="0">
                <a:solidFill>
                  <a:srgbClr val="FF0000"/>
                </a:solidFill>
              </a:rPr>
              <a:t>只需要移動椅子</a:t>
            </a:r>
            <a:r>
              <a:rPr lang="zh-TW" altLang="en-US" sz="3000" dirty="0"/>
              <a:t>，大家坐得靠近一點</a:t>
            </a:r>
            <a:r>
              <a:rPr lang="zh-TW" altLang="en-US" sz="3000" dirty="0" smtClean="0"/>
              <a:t>，或是</a:t>
            </a:r>
            <a:r>
              <a:rPr lang="zh-TW" altLang="en-US" sz="3000" dirty="0" smtClean="0">
                <a:solidFill>
                  <a:srgbClr val="FF0000"/>
                </a:solidFill>
              </a:rPr>
              <a:t>轉身</a:t>
            </a:r>
            <a:r>
              <a:rPr lang="zh-TW" altLang="en-US" sz="3000" dirty="0" smtClean="0"/>
              <a:t>，就</a:t>
            </a:r>
            <a:r>
              <a:rPr lang="zh-TW" altLang="en-US" sz="3000" dirty="0"/>
              <a:t>可以</a:t>
            </a:r>
            <a:r>
              <a:rPr lang="zh-TW" altLang="en-US" sz="3000" dirty="0" smtClean="0"/>
              <a:t>進行討論</a:t>
            </a:r>
            <a:r>
              <a:rPr lang="zh-TW" altLang="en-US" sz="3000" dirty="0"/>
              <a:t>或共</a:t>
            </a:r>
            <a:r>
              <a:rPr lang="zh-TW" altLang="en-US" sz="3000" dirty="0" smtClean="0"/>
              <a:t>作</a:t>
            </a:r>
            <a:endParaRPr lang="zh-TW" altLang="en-US" sz="3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66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3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一、如何分組？</a:t>
            </a:r>
            <a:endParaRPr kumimoji="1" lang="zh-TW" altLang="en-US" dirty="0">
              <a:solidFill>
                <a:srgbClr val="0000FF"/>
              </a:solidFill>
              <a:latin typeface="華康正顏楷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040560"/>
          </a:xfrm>
        </p:spPr>
        <p:txBody>
          <a:bodyPr/>
          <a:lstStyle/>
          <a:p>
            <a:pPr marL="0" indent="0">
              <a:spcBef>
                <a:spcPts val="1800"/>
              </a:spcBef>
              <a:buClr>
                <a:srgbClr val="FF0000"/>
              </a:buClr>
              <a:buSzPct val="80000"/>
              <a:buNone/>
            </a:pPr>
            <a:r>
              <a:rPr lang="zh-TW" altLang="en-US" sz="3600" dirty="0">
                <a:solidFill>
                  <a:srgbClr val="3333FF"/>
                </a:solidFill>
                <a:latin typeface="華康儷中黑" panose="020B0509000000000000" pitchFamily="49" charset="-120"/>
              </a:rPr>
              <a:t>教室空間的</a:t>
            </a:r>
            <a:r>
              <a:rPr lang="zh-TW" altLang="en-US" sz="3600" dirty="0" smtClean="0">
                <a:solidFill>
                  <a:srgbClr val="3333FF"/>
                </a:solidFill>
                <a:latin typeface="華康儷中黑" panose="020B0509000000000000" pitchFamily="49" charset="-120"/>
              </a:rPr>
              <a:t>安排：</a:t>
            </a:r>
            <a:endParaRPr lang="en-US" altLang="zh-TW" sz="3600" dirty="0" smtClean="0">
              <a:solidFill>
                <a:srgbClr val="3333FF"/>
              </a:solidFill>
              <a:latin typeface="華康儷中黑" panose="020B0509000000000000" pitchFamily="49" charset="-120"/>
            </a:endParaRPr>
          </a:p>
          <a:p>
            <a:pPr marL="622300"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 smtClean="0">
                <a:latin typeface="華康儷中黑" panose="020B0509000000000000" pitchFamily="49" charset="-120"/>
              </a:rPr>
              <a:t>可採</a:t>
            </a:r>
            <a:r>
              <a:rPr lang="zh-TW" altLang="en-US" dirty="0">
                <a:solidFill>
                  <a:srgbClr val="FF0000"/>
                </a:solidFill>
                <a:latin typeface="華康儷中黑" panose="020B0509000000000000" pitchFamily="49" charset="-120"/>
              </a:rPr>
              <a:t>多元</a:t>
            </a:r>
            <a:r>
              <a:rPr lang="zh-TW" altLang="en-US" dirty="0" smtClean="0">
                <a:latin typeface="華康儷中黑" panose="020B0509000000000000" pitchFamily="49" charset="-120"/>
              </a:rPr>
              <a:t>方式安排小組座位</a:t>
            </a:r>
            <a:endParaRPr lang="en-US" altLang="zh-TW" dirty="0">
              <a:latin typeface="華康儷中黑" panose="020B0509000000000000" pitchFamily="49" charset="-120"/>
            </a:endParaRPr>
          </a:p>
          <a:p>
            <a:pPr marL="622300"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>
                <a:latin typeface="華康儷中黑" panose="020B0509000000000000" pitchFamily="49" charset="-120"/>
              </a:rPr>
              <a:t>各</a:t>
            </a:r>
            <a:r>
              <a:rPr lang="zh-TW" altLang="en-US" dirty="0" smtClean="0">
                <a:latin typeface="華康儷中黑" panose="020B0509000000000000" pitchFamily="49" charset="-120"/>
              </a:rPr>
              <a:t>組</a:t>
            </a:r>
            <a:r>
              <a:rPr lang="zh-TW" altLang="en-US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間隔</a:t>
            </a:r>
            <a:r>
              <a:rPr lang="zh-TW" altLang="en-US" dirty="0">
                <a:solidFill>
                  <a:srgbClr val="FF0000"/>
                </a:solidFill>
                <a:latin typeface="華康儷中黑" panose="020B0509000000000000" pitchFamily="49" charset="-120"/>
              </a:rPr>
              <a:t>適當</a:t>
            </a:r>
            <a:r>
              <a:rPr lang="zh-TW" altLang="en-US" dirty="0">
                <a:latin typeface="華康儷中黑" panose="020B0509000000000000" pitchFamily="49" charset="-120"/>
              </a:rPr>
              <a:t>，保持一段距離</a:t>
            </a:r>
            <a:r>
              <a:rPr lang="zh-TW" altLang="en-US" dirty="0" smtClean="0">
                <a:latin typeface="華康儷中黑" panose="020B0509000000000000" pitchFamily="49" charset="-120"/>
              </a:rPr>
              <a:t>，</a:t>
            </a:r>
            <a:r>
              <a:rPr lang="en-US" altLang="zh-TW" dirty="0" smtClean="0">
                <a:latin typeface="華康儷中黑" panose="020B0509000000000000" pitchFamily="49" charset="-120"/>
              </a:rPr>
              <a:t> </a:t>
            </a:r>
            <a:r>
              <a:rPr lang="zh-TW" altLang="en-US" dirty="0" smtClean="0">
                <a:latin typeface="華康儷中黑" panose="020B0509000000000000" pitchFamily="49" charset="-120"/>
              </a:rPr>
              <a:t>避免</a:t>
            </a:r>
            <a:r>
              <a:rPr lang="zh-TW" altLang="en-US" dirty="0">
                <a:latin typeface="華康儷中黑" panose="020B0509000000000000" pitchFamily="49" charset="-120"/>
              </a:rPr>
              <a:t>音量干擾，又要方便</a:t>
            </a:r>
            <a:r>
              <a:rPr lang="zh-TW" altLang="en-US" dirty="0" smtClean="0">
                <a:latin typeface="華康儷中黑" panose="020B0509000000000000" pitchFamily="49" charset="-120"/>
              </a:rPr>
              <a:t>教師</a:t>
            </a:r>
            <a:r>
              <a:rPr lang="zh-TW" altLang="en-US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行間巡視</a:t>
            </a:r>
            <a:endParaRPr lang="en-US" altLang="zh-TW" dirty="0" smtClean="0">
              <a:solidFill>
                <a:srgbClr val="FF0000"/>
              </a:solidFill>
              <a:latin typeface="華康儷中黑" panose="020B0509000000000000" pitchFamily="49" charset="-120"/>
            </a:endParaRPr>
          </a:p>
          <a:p>
            <a:pPr marL="622300"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>
                <a:latin typeface="華康儷中黑" panose="020B0509000000000000" pitchFamily="49" charset="-120"/>
              </a:rPr>
              <a:t>小組共同學習時</a:t>
            </a:r>
            <a:r>
              <a:rPr lang="zh-TW" altLang="en-US" dirty="0" smtClean="0">
                <a:latin typeface="華康儷中黑" panose="020B0509000000000000" pitchFamily="49" charset="-120"/>
              </a:rPr>
              <a:t>，要能組員彼此面對面互動</a:t>
            </a:r>
            <a:endParaRPr lang="en-US" altLang="zh-TW" dirty="0" smtClean="0">
              <a:latin typeface="華康儷中黑" panose="020B0509000000000000" pitchFamily="49" charset="-120"/>
            </a:endParaRPr>
          </a:p>
          <a:p>
            <a:pPr marL="622300">
              <a:spcBef>
                <a:spcPts val="1800"/>
              </a:spcBef>
              <a:buClr>
                <a:srgbClr val="FF0000"/>
              </a:buClr>
              <a:buSzPct val="80000"/>
              <a:buFont typeface="Wingdings" pitchFamily="2" charset="2"/>
              <a:buChar char="n"/>
            </a:pPr>
            <a:r>
              <a:rPr lang="zh-TW" altLang="en-US" dirty="0">
                <a:latin typeface="華康儷中黑" panose="020B0509000000000000" pitchFamily="49" charset="-120"/>
              </a:rPr>
              <a:t>教師講述</a:t>
            </a:r>
            <a:r>
              <a:rPr lang="zh-TW" altLang="en-US" dirty="0" smtClean="0">
                <a:latin typeface="華康儷中黑" panose="020B0509000000000000" pitchFamily="49" charset="-120"/>
              </a:rPr>
              <a:t>時，要能</a:t>
            </a:r>
            <a:r>
              <a:rPr lang="zh-TW" altLang="en-US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面對黑板</a:t>
            </a:r>
            <a:endParaRPr lang="en-US" altLang="zh-TW" dirty="0">
              <a:solidFill>
                <a:srgbClr val="FF0000"/>
              </a:solidFill>
              <a:latin typeface="華康儷中黑" panose="020B0509000000000000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50E4-26F8-443C-AAD7-BDAFFBE1EE37}" type="slidenum">
              <a:rPr lang="zh-TW" altLang="en-US" smtClean="0">
                <a:solidFill>
                  <a:prstClr val="black"/>
                </a:solidFill>
              </a:rPr>
              <a:pPr/>
              <a:t>67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5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78271" y="2524834"/>
            <a:ext cx="3937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圖</a:t>
            </a:r>
            <a:r>
              <a:rPr lang="en-US" altLang="zh-TW" sz="2000" dirty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1</a:t>
            </a:r>
            <a:r>
              <a:rPr lang="en-US" altLang="zh-TW" sz="2000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  </a:t>
            </a:r>
            <a:r>
              <a:rPr lang="zh-TW" altLang="zh-TW" sz="2000" dirty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ㄇ字形座位型態</a:t>
            </a:r>
          </a:p>
        </p:txBody>
      </p:sp>
      <p:sp>
        <p:nvSpPr>
          <p:cNvPr id="6" name="矩形 5"/>
          <p:cNvSpPr/>
          <p:nvPr/>
        </p:nvSpPr>
        <p:spPr>
          <a:xfrm>
            <a:off x="2684304" y="6053477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000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圖</a:t>
            </a:r>
            <a:r>
              <a:rPr lang="en-US" altLang="zh-TW" sz="2000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2  </a:t>
            </a:r>
            <a:r>
              <a:rPr lang="zh-TW" altLang="zh-TW" sz="2000" dirty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適用於討論教學之座位型態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660233" y="3111613"/>
            <a:ext cx="3101674" cy="2923029"/>
            <a:chOff x="669758" y="3159238"/>
            <a:chExt cx="3101674" cy="2923029"/>
          </a:xfrm>
        </p:grpSpPr>
        <p:sp>
          <p:nvSpPr>
            <p:cNvPr id="8" name="矩形 7"/>
            <p:cNvSpPr/>
            <p:nvPr/>
          </p:nvSpPr>
          <p:spPr>
            <a:xfrm>
              <a:off x="2098138" y="5692209"/>
              <a:ext cx="445460" cy="3900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(a)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772740" y="5395668"/>
              <a:ext cx="969875" cy="306049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latin typeface="華康儷中黑" pitchFamily="49" charset="-120"/>
                  <a:ea typeface="華康儷中黑" pitchFamily="49" charset="-120"/>
                </a:rPr>
                <a:t>講桌</a:t>
              </a:r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69758" y="3506345"/>
              <a:ext cx="729977" cy="641515"/>
              <a:chOff x="669758" y="3395056"/>
              <a:chExt cx="729977" cy="641515"/>
            </a:xfrm>
          </p:grpSpPr>
          <p:grpSp>
            <p:nvGrpSpPr>
              <p:cNvPr id="51" name="群組 50"/>
              <p:cNvGrpSpPr/>
              <p:nvPr/>
            </p:nvGrpSpPr>
            <p:grpSpPr>
              <a:xfrm rot="14953987">
                <a:off x="814408" y="3377307"/>
                <a:ext cx="312010" cy="347507"/>
                <a:chOff x="5292080" y="1210468"/>
                <a:chExt cx="327011" cy="367298"/>
              </a:xfrm>
            </p:grpSpPr>
            <p:sp>
              <p:nvSpPr>
                <p:cNvPr id="58" name="矩形 57"/>
                <p:cNvSpPr/>
                <p:nvPr/>
              </p:nvSpPr>
              <p:spPr>
                <a:xfrm>
                  <a:off x="5292080" y="1210468"/>
                  <a:ext cx="324036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9" name="矩形 58"/>
                <p:cNvSpPr/>
                <p:nvPr/>
              </p:nvSpPr>
              <p:spPr>
                <a:xfrm rot="8806">
                  <a:off x="5295054" y="1397766"/>
                  <a:ext cx="324037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2" name="矩形 51"/>
              <p:cNvSpPr/>
              <p:nvPr/>
            </p:nvSpPr>
            <p:spPr>
              <a:xfrm rot="14953987">
                <a:off x="846202" y="3796834"/>
                <a:ext cx="309172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矩形 52"/>
              <p:cNvSpPr/>
              <p:nvPr/>
            </p:nvSpPr>
            <p:spPr>
              <a:xfrm rot="14962793">
                <a:off x="1011964" y="3729946"/>
                <a:ext cx="309173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/>
              <p:cNvSpPr/>
              <p:nvPr/>
            </p:nvSpPr>
            <p:spPr>
              <a:xfrm rot="1822874">
                <a:off x="1196318" y="340095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5" name="橢圓 54"/>
              <p:cNvSpPr/>
              <p:nvPr/>
            </p:nvSpPr>
            <p:spPr>
              <a:xfrm rot="1822874">
                <a:off x="1295335" y="3701696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橢圓 55"/>
              <p:cNvSpPr/>
              <p:nvPr/>
            </p:nvSpPr>
            <p:spPr>
              <a:xfrm rot="1822874">
                <a:off x="669758" y="3613022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橢圓 56"/>
              <p:cNvSpPr/>
              <p:nvPr/>
            </p:nvSpPr>
            <p:spPr>
              <a:xfrm rot="1822874">
                <a:off x="772872" y="3899457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 rot="1186308">
              <a:off x="1808934" y="3159238"/>
              <a:ext cx="729977" cy="641515"/>
              <a:chOff x="669758" y="3395056"/>
              <a:chExt cx="729977" cy="641515"/>
            </a:xfrm>
          </p:grpSpPr>
          <p:grpSp>
            <p:nvGrpSpPr>
              <p:cNvPr id="42" name="群組 41"/>
              <p:cNvGrpSpPr/>
              <p:nvPr/>
            </p:nvGrpSpPr>
            <p:grpSpPr>
              <a:xfrm rot="14953987">
                <a:off x="814408" y="3377307"/>
                <a:ext cx="312010" cy="347507"/>
                <a:chOff x="5292080" y="1210468"/>
                <a:chExt cx="327011" cy="367298"/>
              </a:xfrm>
            </p:grpSpPr>
            <p:sp>
              <p:nvSpPr>
                <p:cNvPr id="49" name="矩形 48"/>
                <p:cNvSpPr/>
                <p:nvPr/>
              </p:nvSpPr>
              <p:spPr>
                <a:xfrm>
                  <a:off x="5292080" y="1210468"/>
                  <a:ext cx="324036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 rot="8806">
                  <a:off x="5295054" y="1397766"/>
                  <a:ext cx="324037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3" name="矩形 42"/>
              <p:cNvSpPr/>
              <p:nvPr/>
            </p:nvSpPr>
            <p:spPr>
              <a:xfrm rot="14953987">
                <a:off x="846202" y="3796834"/>
                <a:ext cx="309172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矩形 43"/>
              <p:cNvSpPr/>
              <p:nvPr/>
            </p:nvSpPr>
            <p:spPr>
              <a:xfrm rot="14962793">
                <a:off x="1011964" y="3729946"/>
                <a:ext cx="309173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 rot="1822874">
                <a:off x="1196318" y="340095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" name="橢圓 45"/>
              <p:cNvSpPr/>
              <p:nvPr/>
            </p:nvSpPr>
            <p:spPr>
              <a:xfrm rot="1822874">
                <a:off x="1295335" y="3701696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 rot="1822874">
                <a:off x="669758" y="3613022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 rot="1822874">
                <a:off x="772872" y="3899457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 rot="2419254">
              <a:off x="3041455" y="3428567"/>
              <a:ext cx="729977" cy="641515"/>
              <a:chOff x="669758" y="3395056"/>
              <a:chExt cx="729977" cy="641515"/>
            </a:xfrm>
          </p:grpSpPr>
          <p:grpSp>
            <p:nvGrpSpPr>
              <p:cNvPr id="33" name="群組 32"/>
              <p:cNvGrpSpPr/>
              <p:nvPr/>
            </p:nvGrpSpPr>
            <p:grpSpPr>
              <a:xfrm rot="14953987">
                <a:off x="814408" y="3377307"/>
                <a:ext cx="312010" cy="347507"/>
                <a:chOff x="5292080" y="1210468"/>
                <a:chExt cx="327011" cy="367298"/>
              </a:xfrm>
            </p:grpSpPr>
            <p:sp>
              <p:nvSpPr>
                <p:cNvPr id="40" name="矩形 39"/>
                <p:cNvSpPr/>
                <p:nvPr/>
              </p:nvSpPr>
              <p:spPr>
                <a:xfrm>
                  <a:off x="5292080" y="1210468"/>
                  <a:ext cx="324036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 rot="8806">
                  <a:off x="5295054" y="1397766"/>
                  <a:ext cx="324037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4" name="矩形 33"/>
              <p:cNvSpPr/>
              <p:nvPr/>
            </p:nvSpPr>
            <p:spPr>
              <a:xfrm rot="14953987">
                <a:off x="846202" y="3796834"/>
                <a:ext cx="309172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14962793">
                <a:off x="1011964" y="3729946"/>
                <a:ext cx="309173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 rot="1822874">
                <a:off x="1196318" y="340095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橢圓 36"/>
              <p:cNvSpPr/>
              <p:nvPr/>
            </p:nvSpPr>
            <p:spPr>
              <a:xfrm rot="1822874">
                <a:off x="1295335" y="3701696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 rot="1822874">
                <a:off x="669758" y="3613022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 rot="1822874">
                <a:off x="772872" y="3899457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918619" y="4515173"/>
              <a:ext cx="729977" cy="641515"/>
              <a:chOff x="669758" y="3395056"/>
              <a:chExt cx="729977" cy="641515"/>
            </a:xfrm>
          </p:grpSpPr>
          <p:grpSp>
            <p:nvGrpSpPr>
              <p:cNvPr id="24" name="群組 23"/>
              <p:cNvGrpSpPr/>
              <p:nvPr/>
            </p:nvGrpSpPr>
            <p:grpSpPr>
              <a:xfrm rot="14953987">
                <a:off x="814408" y="3377307"/>
                <a:ext cx="312010" cy="347507"/>
                <a:chOff x="5292080" y="1210468"/>
                <a:chExt cx="327011" cy="367298"/>
              </a:xfrm>
            </p:grpSpPr>
            <p:sp>
              <p:nvSpPr>
                <p:cNvPr id="31" name="矩形 30"/>
                <p:cNvSpPr/>
                <p:nvPr/>
              </p:nvSpPr>
              <p:spPr>
                <a:xfrm>
                  <a:off x="5292080" y="1210468"/>
                  <a:ext cx="324036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 rot="8806">
                  <a:off x="5295054" y="1397766"/>
                  <a:ext cx="324037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5" name="矩形 24"/>
              <p:cNvSpPr/>
              <p:nvPr/>
            </p:nvSpPr>
            <p:spPr>
              <a:xfrm rot="14953987">
                <a:off x="846202" y="3796834"/>
                <a:ext cx="309172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 rot="14962793">
                <a:off x="1011964" y="3729946"/>
                <a:ext cx="309173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/>
              <p:cNvSpPr/>
              <p:nvPr/>
            </p:nvSpPr>
            <p:spPr>
              <a:xfrm rot="1822874">
                <a:off x="1196318" y="340095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/>
              <p:cNvSpPr/>
              <p:nvPr/>
            </p:nvSpPr>
            <p:spPr>
              <a:xfrm rot="1822874">
                <a:off x="1295335" y="3701696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 rot="1822874">
                <a:off x="669758" y="3613022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 rot="1822874">
                <a:off x="772872" y="3899457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 rot="2419254">
              <a:off x="2769463" y="4492102"/>
              <a:ext cx="729977" cy="641515"/>
              <a:chOff x="669758" y="3395056"/>
              <a:chExt cx="729977" cy="641515"/>
            </a:xfrm>
          </p:grpSpPr>
          <p:grpSp>
            <p:nvGrpSpPr>
              <p:cNvPr id="15" name="群組 14"/>
              <p:cNvGrpSpPr/>
              <p:nvPr/>
            </p:nvGrpSpPr>
            <p:grpSpPr>
              <a:xfrm rot="14953987">
                <a:off x="814408" y="3377307"/>
                <a:ext cx="312010" cy="347507"/>
                <a:chOff x="5292080" y="1210468"/>
                <a:chExt cx="327011" cy="367298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5292080" y="1210468"/>
                  <a:ext cx="324036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 rot="8806">
                  <a:off x="5295054" y="1397766"/>
                  <a:ext cx="324037" cy="180000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6" name="矩形 15"/>
              <p:cNvSpPr/>
              <p:nvPr/>
            </p:nvSpPr>
            <p:spPr>
              <a:xfrm rot="14953987">
                <a:off x="846202" y="3796834"/>
                <a:ext cx="309172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 rot="14962793">
                <a:off x="1011964" y="3729946"/>
                <a:ext cx="309173" cy="170301"/>
              </a:xfrm>
              <a:prstGeom prst="rect">
                <a:avLst/>
              </a:prstGeom>
              <a:ln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橢圓 17"/>
              <p:cNvSpPr/>
              <p:nvPr/>
            </p:nvSpPr>
            <p:spPr>
              <a:xfrm rot="1822874">
                <a:off x="1196318" y="340095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 rot="1822874">
                <a:off x="1295335" y="3701696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/>
              <p:cNvSpPr/>
              <p:nvPr/>
            </p:nvSpPr>
            <p:spPr>
              <a:xfrm rot="1822874">
                <a:off x="669758" y="3613022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/>
              <p:cNvSpPr/>
              <p:nvPr/>
            </p:nvSpPr>
            <p:spPr>
              <a:xfrm rot="1822874">
                <a:off x="772872" y="3899457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60" name="群組 59"/>
          <p:cNvGrpSpPr/>
          <p:nvPr/>
        </p:nvGrpSpPr>
        <p:grpSpPr>
          <a:xfrm>
            <a:off x="5838785" y="2675410"/>
            <a:ext cx="2357707" cy="3431605"/>
            <a:chOff x="5838785" y="2637310"/>
            <a:chExt cx="2357707" cy="3431605"/>
          </a:xfrm>
        </p:grpSpPr>
        <p:grpSp>
          <p:nvGrpSpPr>
            <p:cNvPr id="61" name="群組 60"/>
            <p:cNvGrpSpPr/>
            <p:nvPr/>
          </p:nvGrpSpPr>
          <p:grpSpPr>
            <a:xfrm rot="1766138">
              <a:off x="7259228" y="2637310"/>
              <a:ext cx="749421" cy="925242"/>
              <a:chOff x="4416759" y="3171625"/>
              <a:chExt cx="749421" cy="925242"/>
            </a:xfrm>
          </p:grpSpPr>
          <p:grpSp>
            <p:nvGrpSpPr>
              <p:cNvPr id="129" name="群組 128"/>
              <p:cNvGrpSpPr/>
              <p:nvPr/>
            </p:nvGrpSpPr>
            <p:grpSpPr>
              <a:xfrm>
                <a:off x="4570612" y="3296003"/>
                <a:ext cx="515501" cy="800864"/>
                <a:chOff x="4570612" y="3296003"/>
                <a:chExt cx="515501" cy="800864"/>
              </a:xfrm>
            </p:grpSpPr>
            <p:grpSp>
              <p:nvGrpSpPr>
                <p:cNvPr id="135" name="群組 134"/>
                <p:cNvGrpSpPr/>
                <p:nvPr/>
              </p:nvGrpSpPr>
              <p:grpSpPr>
                <a:xfrm>
                  <a:off x="4570612" y="3431153"/>
                  <a:ext cx="445240" cy="665714"/>
                  <a:chOff x="4570612" y="3431153"/>
                  <a:chExt cx="445240" cy="665714"/>
                </a:xfrm>
              </p:grpSpPr>
              <p:sp>
                <p:nvSpPr>
                  <p:cNvPr id="137" name="矩形 136"/>
                  <p:cNvSpPr/>
                  <p:nvPr/>
                </p:nvSpPr>
                <p:spPr>
                  <a:xfrm rot="17373241">
                    <a:off x="4608180" y="3500588"/>
                    <a:ext cx="309171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38" name="矩形 137"/>
                  <p:cNvSpPr/>
                  <p:nvPr/>
                </p:nvSpPr>
                <p:spPr>
                  <a:xfrm rot="17382047">
                    <a:off x="4776116" y="3557224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39" name="矩形 138"/>
                  <p:cNvSpPr/>
                  <p:nvPr/>
                </p:nvSpPr>
                <p:spPr>
                  <a:xfrm rot="17373241">
                    <a:off x="4501177" y="3800868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40" name="矩形 139"/>
                  <p:cNvSpPr/>
                  <p:nvPr/>
                </p:nvSpPr>
                <p:spPr>
                  <a:xfrm rot="17382047">
                    <a:off x="4670840" y="3857130"/>
                    <a:ext cx="309173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136" name="矩形 135"/>
                <p:cNvSpPr/>
                <p:nvPr/>
              </p:nvSpPr>
              <p:spPr>
                <a:xfrm rot="1109664">
                  <a:off x="4776941" y="3296003"/>
                  <a:ext cx="309172" cy="170301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30" name="橢圓 129"/>
              <p:cNvSpPr/>
              <p:nvPr/>
            </p:nvSpPr>
            <p:spPr>
              <a:xfrm rot="4242128">
                <a:off x="5062384" y="363621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橢圓 130"/>
              <p:cNvSpPr/>
              <p:nvPr/>
            </p:nvSpPr>
            <p:spPr>
              <a:xfrm rot="4242128">
                <a:off x="4943067" y="3929820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2" name="橢圓 131"/>
              <p:cNvSpPr/>
              <p:nvPr/>
            </p:nvSpPr>
            <p:spPr>
              <a:xfrm rot="4242128">
                <a:off x="4523485" y="3457421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3" name="橢圓 132"/>
              <p:cNvSpPr/>
              <p:nvPr/>
            </p:nvSpPr>
            <p:spPr>
              <a:xfrm rot="4242128">
                <a:off x="4416759" y="3742531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4" name="橢圓 133"/>
              <p:cNvSpPr/>
              <p:nvPr/>
            </p:nvSpPr>
            <p:spPr>
              <a:xfrm rot="4242128">
                <a:off x="4945020" y="3171625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1766138">
              <a:off x="7376492" y="3498031"/>
              <a:ext cx="749421" cy="925242"/>
              <a:chOff x="4416759" y="3171625"/>
              <a:chExt cx="749421" cy="925242"/>
            </a:xfrm>
          </p:grpSpPr>
          <p:grpSp>
            <p:nvGrpSpPr>
              <p:cNvPr id="117" name="群組 116"/>
              <p:cNvGrpSpPr/>
              <p:nvPr/>
            </p:nvGrpSpPr>
            <p:grpSpPr>
              <a:xfrm>
                <a:off x="4570612" y="3296003"/>
                <a:ext cx="515501" cy="800864"/>
                <a:chOff x="4570612" y="3296003"/>
                <a:chExt cx="515501" cy="800864"/>
              </a:xfrm>
            </p:grpSpPr>
            <p:grpSp>
              <p:nvGrpSpPr>
                <p:cNvPr id="123" name="群組 122"/>
                <p:cNvGrpSpPr/>
                <p:nvPr/>
              </p:nvGrpSpPr>
              <p:grpSpPr>
                <a:xfrm>
                  <a:off x="4570612" y="3431153"/>
                  <a:ext cx="445240" cy="665714"/>
                  <a:chOff x="4570612" y="3431153"/>
                  <a:chExt cx="445240" cy="665714"/>
                </a:xfrm>
              </p:grpSpPr>
              <p:sp>
                <p:nvSpPr>
                  <p:cNvPr id="125" name="矩形 124"/>
                  <p:cNvSpPr/>
                  <p:nvPr/>
                </p:nvSpPr>
                <p:spPr>
                  <a:xfrm rot="17373241">
                    <a:off x="4608180" y="3500588"/>
                    <a:ext cx="309171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26" name="矩形 125"/>
                  <p:cNvSpPr/>
                  <p:nvPr/>
                </p:nvSpPr>
                <p:spPr>
                  <a:xfrm rot="17382047">
                    <a:off x="4776116" y="3557224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27" name="矩形 126"/>
                  <p:cNvSpPr/>
                  <p:nvPr/>
                </p:nvSpPr>
                <p:spPr>
                  <a:xfrm rot="17373241">
                    <a:off x="4501177" y="3800868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28" name="矩形 127"/>
                  <p:cNvSpPr/>
                  <p:nvPr/>
                </p:nvSpPr>
                <p:spPr>
                  <a:xfrm rot="17382047">
                    <a:off x="4670840" y="3857130"/>
                    <a:ext cx="309173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124" name="矩形 123"/>
                <p:cNvSpPr/>
                <p:nvPr/>
              </p:nvSpPr>
              <p:spPr>
                <a:xfrm rot="1109664">
                  <a:off x="4776941" y="3296003"/>
                  <a:ext cx="309172" cy="170301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18" name="橢圓 117"/>
              <p:cNvSpPr/>
              <p:nvPr/>
            </p:nvSpPr>
            <p:spPr>
              <a:xfrm rot="4242128">
                <a:off x="5062384" y="363621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9" name="橢圓 118"/>
              <p:cNvSpPr/>
              <p:nvPr/>
            </p:nvSpPr>
            <p:spPr>
              <a:xfrm rot="4242128">
                <a:off x="4943067" y="3929820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0" name="橢圓 119"/>
              <p:cNvSpPr/>
              <p:nvPr/>
            </p:nvSpPr>
            <p:spPr>
              <a:xfrm rot="4242128">
                <a:off x="4523485" y="3457421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1" name="橢圓 120"/>
              <p:cNvSpPr/>
              <p:nvPr/>
            </p:nvSpPr>
            <p:spPr>
              <a:xfrm rot="4242128">
                <a:off x="4416759" y="3742531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2" name="橢圓 121"/>
              <p:cNvSpPr/>
              <p:nvPr/>
            </p:nvSpPr>
            <p:spPr>
              <a:xfrm rot="4242128">
                <a:off x="4945020" y="3171625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3" name="群組 62"/>
            <p:cNvGrpSpPr/>
            <p:nvPr/>
          </p:nvGrpSpPr>
          <p:grpSpPr>
            <a:xfrm rot="1766138">
              <a:off x="7447071" y="4350484"/>
              <a:ext cx="749421" cy="925242"/>
              <a:chOff x="4416759" y="3171625"/>
              <a:chExt cx="749421" cy="925242"/>
            </a:xfrm>
          </p:grpSpPr>
          <p:grpSp>
            <p:nvGrpSpPr>
              <p:cNvPr id="105" name="群組 104"/>
              <p:cNvGrpSpPr/>
              <p:nvPr/>
            </p:nvGrpSpPr>
            <p:grpSpPr>
              <a:xfrm>
                <a:off x="4570612" y="3296003"/>
                <a:ext cx="515501" cy="800864"/>
                <a:chOff x="4570612" y="3296003"/>
                <a:chExt cx="515501" cy="800864"/>
              </a:xfrm>
            </p:grpSpPr>
            <p:grpSp>
              <p:nvGrpSpPr>
                <p:cNvPr id="111" name="群組 110"/>
                <p:cNvGrpSpPr/>
                <p:nvPr/>
              </p:nvGrpSpPr>
              <p:grpSpPr>
                <a:xfrm>
                  <a:off x="4570612" y="3431153"/>
                  <a:ext cx="445240" cy="665714"/>
                  <a:chOff x="4570612" y="3431153"/>
                  <a:chExt cx="445240" cy="665714"/>
                </a:xfrm>
              </p:grpSpPr>
              <p:sp>
                <p:nvSpPr>
                  <p:cNvPr id="113" name="矩形 112"/>
                  <p:cNvSpPr/>
                  <p:nvPr/>
                </p:nvSpPr>
                <p:spPr>
                  <a:xfrm rot="17373241">
                    <a:off x="4608180" y="3500588"/>
                    <a:ext cx="309171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14" name="矩形 113"/>
                  <p:cNvSpPr/>
                  <p:nvPr/>
                </p:nvSpPr>
                <p:spPr>
                  <a:xfrm rot="17382047">
                    <a:off x="4776116" y="3557224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15" name="矩形 114"/>
                  <p:cNvSpPr/>
                  <p:nvPr/>
                </p:nvSpPr>
                <p:spPr>
                  <a:xfrm rot="17373241">
                    <a:off x="4501177" y="3800868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16" name="矩形 115"/>
                  <p:cNvSpPr/>
                  <p:nvPr/>
                </p:nvSpPr>
                <p:spPr>
                  <a:xfrm rot="17382047">
                    <a:off x="4670840" y="3857130"/>
                    <a:ext cx="309173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112" name="矩形 111"/>
                <p:cNvSpPr/>
                <p:nvPr/>
              </p:nvSpPr>
              <p:spPr>
                <a:xfrm rot="1109664">
                  <a:off x="4776941" y="3296003"/>
                  <a:ext cx="309172" cy="170301"/>
                </a:xfrm>
                <a:prstGeom prst="rect">
                  <a:avLst/>
                </a:prstGeom>
                <a:ln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06" name="橢圓 105"/>
              <p:cNvSpPr/>
              <p:nvPr/>
            </p:nvSpPr>
            <p:spPr>
              <a:xfrm rot="4242128">
                <a:off x="5062384" y="363621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7" name="橢圓 106"/>
              <p:cNvSpPr/>
              <p:nvPr/>
            </p:nvSpPr>
            <p:spPr>
              <a:xfrm rot="4242128">
                <a:off x="4943067" y="3929820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8" name="橢圓 107"/>
              <p:cNvSpPr/>
              <p:nvPr/>
            </p:nvSpPr>
            <p:spPr>
              <a:xfrm rot="4242128">
                <a:off x="4523485" y="3457421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9" name="橢圓 108"/>
              <p:cNvSpPr/>
              <p:nvPr/>
            </p:nvSpPr>
            <p:spPr>
              <a:xfrm rot="4242128">
                <a:off x="4416759" y="3742531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0" name="橢圓 109"/>
              <p:cNvSpPr/>
              <p:nvPr/>
            </p:nvSpPr>
            <p:spPr>
              <a:xfrm rot="4242128">
                <a:off x="4945020" y="3171625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4" name="群組 63"/>
            <p:cNvGrpSpPr/>
            <p:nvPr/>
          </p:nvGrpSpPr>
          <p:grpSpPr>
            <a:xfrm rot="17356395">
              <a:off x="6046801" y="2690748"/>
              <a:ext cx="749421" cy="925242"/>
              <a:chOff x="4416759" y="3171625"/>
              <a:chExt cx="749421" cy="925242"/>
            </a:xfrm>
          </p:grpSpPr>
          <p:grpSp>
            <p:nvGrpSpPr>
              <p:cNvPr id="93" name="群組 92"/>
              <p:cNvGrpSpPr/>
              <p:nvPr/>
            </p:nvGrpSpPr>
            <p:grpSpPr>
              <a:xfrm>
                <a:off x="4570612" y="3296003"/>
                <a:ext cx="515501" cy="800864"/>
                <a:chOff x="4570612" y="3296003"/>
                <a:chExt cx="515501" cy="800864"/>
              </a:xfrm>
            </p:grpSpPr>
            <p:grpSp>
              <p:nvGrpSpPr>
                <p:cNvPr id="99" name="群組 98"/>
                <p:cNvGrpSpPr/>
                <p:nvPr/>
              </p:nvGrpSpPr>
              <p:grpSpPr>
                <a:xfrm>
                  <a:off x="4570612" y="3431153"/>
                  <a:ext cx="445240" cy="665714"/>
                  <a:chOff x="4570612" y="3431153"/>
                  <a:chExt cx="445240" cy="665714"/>
                </a:xfrm>
              </p:grpSpPr>
              <p:sp>
                <p:nvSpPr>
                  <p:cNvPr id="101" name="矩形 100"/>
                  <p:cNvSpPr/>
                  <p:nvPr/>
                </p:nvSpPr>
                <p:spPr>
                  <a:xfrm rot="17373241">
                    <a:off x="4608180" y="3500588"/>
                    <a:ext cx="309171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02" name="矩形 101"/>
                  <p:cNvSpPr/>
                  <p:nvPr/>
                </p:nvSpPr>
                <p:spPr>
                  <a:xfrm rot="17382047">
                    <a:off x="4776116" y="3557224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03" name="矩形 102"/>
                  <p:cNvSpPr/>
                  <p:nvPr/>
                </p:nvSpPr>
                <p:spPr>
                  <a:xfrm rot="17373241">
                    <a:off x="4501177" y="3800868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104" name="矩形 103"/>
                  <p:cNvSpPr/>
                  <p:nvPr/>
                </p:nvSpPr>
                <p:spPr>
                  <a:xfrm rot="17382047">
                    <a:off x="4670840" y="3857130"/>
                    <a:ext cx="309173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100" name="矩形 99"/>
                <p:cNvSpPr/>
                <p:nvPr/>
              </p:nvSpPr>
              <p:spPr>
                <a:xfrm rot="1109664">
                  <a:off x="4776941" y="3296003"/>
                  <a:ext cx="309172" cy="170301"/>
                </a:xfrm>
                <a:prstGeom prst="rect">
                  <a:avLst/>
                </a:prstGeom>
                <a:ln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94" name="橢圓 93"/>
              <p:cNvSpPr/>
              <p:nvPr/>
            </p:nvSpPr>
            <p:spPr>
              <a:xfrm rot="4242128">
                <a:off x="5062384" y="363621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 rot="4242128">
                <a:off x="4943067" y="3929820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橢圓 95"/>
              <p:cNvSpPr/>
              <p:nvPr/>
            </p:nvSpPr>
            <p:spPr>
              <a:xfrm rot="4242128">
                <a:off x="4523485" y="3457421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橢圓 96"/>
              <p:cNvSpPr/>
              <p:nvPr/>
            </p:nvSpPr>
            <p:spPr>
              <a:xfrm rot="4242128">
                <a:off x="4416759" y="3742531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橢圓 97"/>
              <p:cNvSpPr/>
              <p:nvPr/>
            </p:nvSpPr>
            <p:spPr>
              <a:xfrm rot="4242128">
                <a:off x="4945020" y="3171625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 rot="17356395">
              <a:off x="5962057" y="3587751"/>
              <a:ext cx="749421" cy="925242"/>
              <a:chOff x="4416759" y="3171625"/>
              <a:chExt cx="749421" cy="925242"/>
            </a:xfrm>
          </p:grpSpPr>
          <p:grpSp>
            <p:nvGrpSpPr>
              <p:cNvPr id="81" name="群組 80"/>
              <p:cNvGrpSpPr/>
              <p:nvPr/>
            </p:nvGrpSpPr>
            <p:grpSpPr>
              <a:xfrm>
                <a:off x="4570612" y="3296003"/>
                <a:ext cx="515501" cy="800864"/>
                <a:chOff x="4570612" y="3296003"/>
                <a:chExt cx="515501" cy="800864"/>
              </a:xfrm>
            </p:grpSpPr>
            <p:grpSp>
              <p:nvGrpSpPr>
                <p:cNvPr id="87" name="群組 86"/>
                <p:cNvGrpSpPr/>
                <p:nvPr/>
              </p:nvGrpSpPr>
              <p:grpSpPr>
                <a:xfrm>
                  <a:off x="4570612" y="3431153"/>
                  <a:ext cx="445240" cy="665714"/>
                  <a:chOff x="4570612" y="3431153"/>
                  <a:chExt cx="445240" cy="665714"/>
                </a:xfrm>
              </p:grpSpPr>
              <p:sp>
                <p:nvSpPr>
                  <p:cNvPr id="89" name="矩形 88"/>
                  <p:cNvSpPr/>
                  <p:nvPr/>
                </p:nvSpPr>
                <p:spPr>
                  <a:xfrm rot="17373241">
                    <a:off x="4608180" y="3500588"/>
                    <a:ext cx="309171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90" name="矩形 89"/>
                  <p:cNvSpPr/>
                  <p:nvPr/>
                </p:nvSpPr>
                <p:spPr>
                  <a:xfrm rot="17382047">
                    <a:off x="4776116" y="3557224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91" name="矩形 90"/>
                  <p:cNvSpPr/>
                  <p:nvPr/>
                </p:nvSpPr>
                <p:spPr>
                  <a:xfrm rot="17373241">
                    <a:off x="4501177" y="3800868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92" name="矩形 91"/>
                  <p:cNvSpPr/>
                  <p:nvPr/>
                </p:nvSpPr>
                <p:spPr>
                  <a:xfrm rot="17382047">
                    <a:off x="4670840" y="3857130"/>
                    <a:ext cx="309173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88" name="矩形 87"/>
                <p:cNvSpPr/>
                <p:nvPr/>
              </p:nvSpPr>
              <p:spPr>
                <a:xfrm rot="1109664">
                  <a:off x="4776941" y="3296003"/>
                  <a:ext cx="309172" cy="170301"/>
                </a:xfrm>
                <a:prstGeom prst="rect">
                  <a:avLst/>
                </a:prstGeom>
                <a:ln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82" name="橢圓 81"/>
              <p:cNvSpPr/>
              <p:nvPr/>
            </p:nvSpPr>
            <p:spPr>
              <a:xfrm rot="4242128">
                <a:off x="5062384" y="363621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3" name="橢圓 82"/>
              <p:cNvSpPr/>
              <p:nvPr/>
            </p:nvSpPr>
            <p:spPr>
              <a:xfrm rot="4242128">
                <a:off x="4943067" y="3929820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橢圓 83"/>
              <p:cNvSpPr/>
              <p:nvPr/>
            </p:nvSpPr>
            <p:spPr>
              <a:xfrm rot="4242128">
                <a:off x="4523485" y="3457421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5" name="橢圓 84"/>
              <p:cNvSpPr/>
              <p:nvPr/>
            </p:nvSpPr>
            <p:spPr>
              <a:xfrm rot="4242128">
                <a:off x="4416759" y="3742531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 rot="4242128">
                <a:off x="4945020" y="3171625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6" name="群組 65"/>
            <p:cNvGrpSpPr/>
            <p:nvPr/>
          </p:nvGrpSpPr>
          <p:grpSpPr>
            <a:xfrm rot="17356395">
              <a:off x="5926695" y="4469904"/>
              <a:ext cx="749421" cy="925242"/>
              <a:chOff x="4416759" y="3171625"/>
              <a:chExt cx="749421" cy="925242"/>
            </a:xfrm>
          </p:grpSpPr>
          <p:grpSp>
            <p:nvGrpSpPr>
              <p:cNvPr id="69" name="群組 68"/>
              <p:cNvGrpSpPr/>
              <p:nvPr/>
            </p:nvGrpSpPr>
            <p:grpSpPr>
              <a:xfrm>
                <a:off x="4570612" y="3296003"/>
                <a:ext cx="515501" cy="800864"/>
                <a:chOff x="4570612" y="3296003"/>
                <a:chExt cx="515501" cy="800864"/>
              </a:xfrm>
            </p:grpSpPr>
            <p:grpSp>
              <p:nvGrpSpPr>
                <p:cNvPr id="75" name="群組 74"/>
                <p:cNvGrpSpPr/>
                <p:nvPr/>
              </p:nvGrpSpPr>
              <p:grpSpPr>
                <a:xfrm>
                  <a:off x="4570612" y="3431153"/>
                  <a:ext cx="445240" cy="665714"/>
                  <a:chOff x="4570612" y="3431153"/>
                  <a:chExt cx="445240" cy="665714"/>
                </a:xfrm>
              </p:grpSpPr>
              <p:sp>
                <p:nvSpPr>
                  <p:cNvPr id="77" name="矩形 76"/>
                  <p:cNvSpPr/>
                  <p:nvPr/>
                </p:nvSpPr>
                <p:spPr>
                  <a:xfrm rot="17373241">
                    <a:off x="4608180" y="3500588"/>
                    <a:ext cx="309171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78" name="矩形 77"/>
                  <p:cNvSpPr/>
                  <p:nvPr/>
                </p:nvSpPr>
                <p:spPr>
                  <a:xfrm rot="17382047">
                    <a:off x="4776116" y="3557224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79" name="矩形 78"/>
                  <p:cNvSpPr/>
                  <p:nvPr/>
                </p:nvSpPr>
                <p:spPr>
                  <a:xfrm rot="17373241">
                    <a:off x="4501177" y="3800868"/>
                    <a:ext cx="309172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80" name="矩形 79"/>
                  <p:cNvSpPr/>
                  <p:nvPr/>
                </p:nvSpPr>
                <p:spPr>
                  <a:xfrm rot="17382047">
                    <a:off x="4670840" y="3857130"/>
                    <a:ext cx="309173" cy="170301"/>
                  </a:xfrm>
                  <a:prstGeom prst="rect">
                    <a:avLst/>
                  </a:prstGeom>
                  <a:ln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76" name="矩形 75"/>
                <p:cNvSpPr/>
                <p:nvPr/>
              </p:nvSpPr>
              <p:spPr>
                <a:xfrm rot="1109664">
                  <a:off x="4776941" y="3296003"/>
                  <a:ext cx="309172" cy="170301"/>
                </a:xfrm>
                <a:prstGeom prst="rect">
                  <a:avLst/>
                </a:prstGeom>
                <a:ln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70" name="橢圓 69"/>
              <p:cNvSpPr/>
              <p:nvPr/>
            </p:nvSpPr>
            <p:spPr>
              <a:xfrm rot="4242128">
                <a:off x="5062384" y="3636218"/>
                <a:ext cx="103534" cy="10405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橢圓 70"/>
              <p:cNvSpPr/>
              <p:nvPr/>
            </p:nvSpPr>
            <p:spPr>
              <a:xfrm rot="4242128">
                <a:off x="4943067" y="3929820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2" name="橢圓 71"/>
              <p:cNvSpPr/>
              <p:nvPr/>
            </p:nvSpPr>
            <p:spPr>
              <a:xfrm rot="4242128">
                <a:off x="4523485" y="3457421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3" name="橢圓 72"/>
              <p:cNvSpPr/>
              <p:nvPr/>
            </p:nvSpPr>
            <p:spPr>
              <a:xfrm rot="4242128">
                <a:off x="4416759" y="3742531"/>
                <a:ext cx="104400" cy="1044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橢圓 73"/>
              <p:cNvSpPr/>
              <p:nvPr/>
            </p:nvSpPr>
            <p:spPr>
              <a:xfrm rot="4242128">
                <a:off x="4945020" y="3171625"/>
                <a:ext cx="104400" cy="10440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7" name="矩形 66"/>
            <p:cNvSpPr/>
            <p:nvPr/>
          </p:nvSpPr>
          <p:spPr>
            <a:xfrm>
              <a:off x="6635156" y="5408905"/>
              <a:ext cx="944706" cy="29281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latin typeface="華康儷中黑" pitchFamily="49" charset="-120"/>
                  <a:ea typeface="華康儷中黑" pitchFamily="49" charset="-120"/>
                </a:rPr>
                <a:t>講桌</a:t>
              </a:r>
            </a:p>
          </p:txBody>
        </p:sp>
        <p:sp>
          <p:nvSpPr>
            <p:cNvPr id="68" name="矩形 67"/>
            <p:cNvSpPr/>
            <p:nvPr/>
          </p:nvSpPr>
          <p:spPr>
            <a:xfrm>
              <a:off x="6894050" y="5678857"/>
              <a:ext cx="436832" cy="3900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(b)</a:t>
              </a:r>
              <a:endPara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2"/>
          <a:stretch/>
        </p:blipFill>
        <p:spPr bwMode="auto">
          <a:xfrm>
            <a:off x="2749843" y="380553"/>
            <a:ext cx="3752850" cy="223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39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69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 rot="10800000">
            <a:off x="1062471" y="1693154"/>
            <a:ext cx="6785640" cy="3061358"/>
            <a:chOff x="699163" y="2472946"/>
            <a:chExt cx="8327839" cy="3757125"/>
          </a:xfrm>
        </p:grpSpPr>
        <p:grpSp>
          <p:nvGrpSpPr>
            <p:cNvPr id="6" name="群組 5"/>
            <p:cNvGrpSpPr/>
            <p:nvPr/>
          </p:nvGrpSpPr>
          <p:grpSpPr>
            <a:xfrm rot="1822874">
              <a:off x="1078422" y="2507288"/>
              <a:ext cx="1889309" cy="1504927"/>
              <a:chOff x="1379134" y="2159477"/>
              <a:chExt cx="1889309" cy="1504927"/>
            </a:xfrm>
          </p:grpSpPr>
          <p:grpSp>
            <p:nvGrpSpPr>
              <p:cNvPr id="67" name="群組 66"/>
              <p:cNvGrpSpPr/>
              <p:nvPr/>
            </p:nvGrpSpPr>
            <p:grpSpPr>
              <a:xfrm>
                <a:off x="1598734" y="2159477"/>
                <a:ext cx="1450109" cy="1269523"/>
                <a:chOff x="1483662" y="2290135"/>
                <a:chExt cx="1450109" cy="1269523"/>
              </a:xfrm>
            </p:grpSpPr>
            <p:sp>
              <p:nvSpPr>
                <p:cNvPr id="72" name="矩形 71"/>
                <p:cNvSpPr/>
                <p:nvPr/>
              </p:nvSpPr>
              <p:spPr>
                <a:xfrm>
                  <a:off x="1483662" y="229355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3" name="矩形 72"/>
                <p:cNvSpPr/>
                <p:nvPr/>
              </p:nvSpPr>
              <p:spPr>
                <a:xfrm rot="16200000">
                  <a:off x="1573703" y="292961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4" name="矩形 73"/>
                <p:cNvSpPr/>
                <p:nvPr/>
              </p:nvSpPr>
              <p:spPr>
                <a:xfrm>
                  <a:off x="2393771" y="229013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5" name="矩形 74"/>
                <p:cNvSpPr/>
                <p:nvPr/>
              </p:nvSpPr>
              <p:spPr>
                <a:xfrm rot="16200000">
                  <a:off x="2303731" y="292652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68" name="橢圓 67"/>
              <p:cNvSpPr/>
              <p:nvPr/>
            </p:nvSpPr>
            <p:spPr>
              <a:xfrm>
                <a:off x="2579003" y="3443692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橢圓 68"/>
              <p:cNvSpPr/>
              <p:nvPr/>
            </p:nvSpPr>
            <p:spPr>
              <a:xfrm>
                <a:off x="3048843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0" name="橢圓 69"/>
              <p:cNvSpPr/>
              <p:nvPr/>
            </p:nvSpPr>
            <p:spPr>
              <a:xfrm>
                <a:off x="1379134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橢圓 70"/>
              <p:cNvSpPr/>
              <p:nvPr/>
            </p:nvSpPr>
            <p:spPr>
              <a:xfrm>
                <a:off x="1892084" y="3443692"/>
                <a:ext cx="219600" cy="220712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7" name="群組 6"/>
            <p:cNvGrpSpPr/>
            <p:nvPr/>
          </p:nvGrpSpPr>
          <p:grpSpPr>
            <a:xfrm>
              <a:off x="3563888" y="2780928"/>
              <a:ext cx="1889309" cy="1504927"/>
              <a:chOff x="1379134" y="2159477"/>
              <a:chExt cx="1889309" cy="1504927"/>
            </a:xfrm>
          </p:grpSpPr>
          <p:grpSp>
            <p:nvGrpSpPr>
              <p:cNvPr id="58" name="群組 57"/>
              <p:cNvGrpSpPr/>
              <p:nvPr/>
            </p:nvGrpSpPr>
            <p:grpSpPr>
              <a:xfrm>
                <a:off x="1598734" y="2159477"/>
                <a:ext cx="1450109" cy="1269523"/>
                <a:chOff x="1483662" y="2290135"/>
                <a:chExt cx="1450109" cy="1269523"/>
              </a:xfrm>
            </p:grpSpPr>
            <p:sp>
              <p:nvSpPr>
                <p:cNvPr id="63" name="矩形 62"/>
                <p:cNvSpPr/>
                <p:nvPr/>
              </p:nvSpPr>
              <p:spPr>
                <a:xfrm>
                  <a:off x="1483662" y="229355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4" name="矩形 63"/>
                <p:cNvSpPr/>
                <p:nvPr/>
              </p:nvSpPr>
              <p:spPr>
                <a:xfrm rot="16200000">
                  <a:off x="1573703" y="292961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2393771" y="229013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66" name="矩形 65"/>
                <p:cNvSpPr/>
                <p:nvPr/>
              </p:nvSpPr>
              <p:spPr>
                <a:xfrm rot="16200000">
                  <a:off x="2300773" y="2928906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9" name="橢圓 58"/>
              <p:cNvSpPr/>
              <p:nvPr/>
            </p:nvSpPr>
            <p:spPr>
              <a:xfrm>
                <a:off x="2579003" y="3443692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橢圓 59"/>
              <p:cNvSpPr/>
              <p:nvPr/>
            </p:nvSpPr>
            <p:spPr>
              <a:xfrm>
                <a:off x="3048843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" name="橢圓 60"/>
              <p:cNvSpPr/>
              <p:nvPr/>
            </p:nvSpPr>
            <p:spPr>
              <a:xfrm>
                <a:off x="1379134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橢圓 61"/>
              <p:cNvSpPr/>
              <p:nvPr/>
            </p:nvSpPr>
            <p:spPr>
              <a:xfrm>
                <a:off x="1892084" y="3443692"/>
                <a:ext cx="219600" cy="220712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" name="群組 7"/>
            <p:cNvGrpSpPr/>
            <p:nvPr/>
          </p:nvGrpSpPr>
          <p:grpSpPr>
            <a:xfrm rot="19434098">
              <a:off x="6130108" y="2472946"/>
              <a:ext cx="1889309" cy="1504927"/>
              <a:chOff x="1379134" y="2159477"/>
              <a:chExt cx="1889309" cy="1504927"/>
            </a:xfrm>
          </p:grpSpPr>
          <p:grpSp>
            <p:nvGrpSpPr>
              <p:cNvPr id="49" name="群組 48"/>
              <p:cNvGrpSpPr/>
              <p:nvPr/>
            </p:nvGrpSpPr>
            <p:grpSpPr>
              <a:xfrm>
                <a:off x="1598734" y="2159477"/>
                <a:ext cx="1450109" cy="1269523"/>
                <a:chOff x="1483662" y="2290135"/>
                <a:chExt cx="1450109" cy="1269523"/>
              </a:xfrm>
            </p:grpSpPr>
            <p:sp>
              <p:nvSpPr>
                <p:cNvPr id="54" name="矩形 53"/>
                <p:cNvSpPr/>
                <p:nvPr/>
              </p:nvSpPr>
              <p:spPr>
                <a:xfrm>
                  <a:off x="1483662" y="229355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5" name="矩形 54"/>
                <p:cNvSpPr/>
                <p:nvPr/>
              </p:nvSpPr>
              <p:spPr>
                <a:xfrm rot="16200000">
                  <a:off x="1573703" y="292961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6" name="矩形 55"/>
                <p:cNvSpPr/>
                <p:nvPr/>
              </p:nvSpPr>
              <p:spPr>
                <a:xfrm>
                  <a:off x="2393771" y="229013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7" name="矩形 56"/>
                <p:cNvSpPr/>
                <p:nvPr/>
              </p:nvSpPr>
              <p:spPr>
                <a:xfrm rot="16200000">
                  <a:off x="2303731" y="292652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0" name="橢圓 49"/>
              <p:cNvSpPr/>
              <p:nvPr/>
            </p:nvSpPr>
            <p:spPr>
              <a:xfrm>
                <a:off x="2579003" y="3443692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3048843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橢圓 51"/>
              <p:cNvSpPr/>
              <p:nvPr/>
            </p:nvSpPr>
            <p:spPr>
              <a:xfrm>
                <a:off x="1379134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1892084" y="3443692"/>
                <a:ext cx="219600" cy="220712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9" name="群組 8"/>
            <p:cNvGrpSpPr/>
            <p:nvPr/>
          </p:nvGrpSpPr>
          <p:grpSpPr>
            <a:xfrm rot="1813264">
              <a:off x="699163" y="4337862"/>
              <a:ext cx="1889309" cy="1504927"/>
              <a:chOff x="1379134" y="2159477"/>
              <a:chExt cx="1889309" cy="1504927"/>
            </a:xfrm>
          </p:grpSpPr>
          <p:grpSp>
            <p:nvGrpSpPr>
              <p:cNvPr id="40" name="群組 39"/>
              <p:cNvGrpSpPr/>
              <p:nvPr/>
            </p:nvGrpSpPr>
            <p:grpSpPr>
              <a:xfrm>
                <a:off x="1598734" y="2159477"/>
                <a:ext cx="1450109" cy="1269523"/>
                <a:chOff x="1483662" y="2290135"/>
                <a:chExt cx="1450109" cy="1269523"/>
              </a:xfrm>
            </p:grpSpPr>
            <p:sp>
              <p:nvSpPr>
                <p:cNvPr id="45" name="矩形 44"/>
                <p:cNvSpPr/>
                <p:nvPr/>
              </p:nvSpPr>
              <p:spPr>
                <a:xfrm>
                  <a:off x="1483662" y="229355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6" name="矩形 45"/>
                <p:cNvSpPr/>
                <p:nvPr/>
              </p:nvSpPr>
              <p:spPr>
                <a:xfrm rot="16200000">
                  <a:off x="1573703" y="292961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>
                  <a:off x="2393771" y="229013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8" name="矩形 47"/>
                <p:cNvSpPr/>
                <p:nvPr/>
              </p:nvSpPr>
              <p:spPr>
                <a:xfrm rot="16200000">
                  <a:off x="2303731" y="292652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41" name="橢圓 40"/>
              <p:cNvSpPr/>
              <p:nvPr/>
            </p:nvSpPr>
            <p:spPr>
              <a:xfrm>
                <a:off x="2579003" y="3443692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3048843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橢圓 42"/>
              <p:cNvSpPr/>
              <p:nvPr/>
            </p:nvSpPr>
            <p:spPr>
              <a:xfrm>
                <a:off x="1379134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1892084" y="3443692"/>
                <a:ext cx="219600" cy="220712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2915816" y="4725144"/>
              <a:ext cx="1889309" cy="1504927"/>
              <a:chOff x="1379134" y="2159477"/>
              <a:chExt cx="1889309" cy="1504927"/>
            </a:xfrm>
          </p:grpSpPr>
          <p:grpSp>
            <p:nvGrpSpPr>
              <p:cNvPr id="31" name="群組 30"/>
              <p:cNvGrpSpPr/>
              <p:nvPr/>
            </p:nvGrpSpPr>
            <p:grpSpPr>
              <a:xfrm>
                <a:off x="1598734" y="2159477"/>
                <a:ext cx="1450109" cy="1269523"/>
                <a:chOff x="1483662" y="2290135"/>
                <a:chExt cx="1450109" cy="1269523"/>
              </a:xfrm>
            </p:grpSpPr>
            <p:sp>
              <p:nvSpPr>
                <p:cNvPr id="36" name="矩形 35"/>
                <p:cNvSpPr/>
                <p:nvPr/>
              </p:nvSpPr>
              <p:spPr>
                <a:xfrm>
                  <a:off x="1483662" y="229355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7" name="矩形 36"/>
                <p:cNvSpPr/>
                <p:nvPr/>
              </p:nvSpPr>
              <p:spPr>
                <a:xfrm rot="16200000">
                  <a:off x="1573703" y="292961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2393771" y="229013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 rot="16200000">
                  <a:off x="2303731" y="292652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32" name="橢圓 31"/>
              <p:cNvSpPr/>
              <p:nvPr/>
            </p:nvSpPr>
            <p:spPr>
              <a:xfrm>
                <a:off x="2579003" y="3443692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3048843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橢圓 33"/>
              <p:cNvSpPr/>
              <p:nvPr/>
            </p:nvSpPr>
            <p:spPr>
              <a:xfrm>
                <a:off x="1379134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1892084" y="3443692"/>
                <a:ext cx="219600" cy="220712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1" name="群組 10"/>
            <p:cNvGrpSpPr/>
            <p:nvPr/>
          </p:nvGrpSpPr>
          <p:grpSpPr>
            <a:xfrm>
              <a:off x="5004048" y="4725144"/>
              <a:ext cx="1889309" cy="1504927"/>
              <a:chOff x="1379134" y="2159477"/>
              <a:chExt cx="1889309" cy="1504927"/>
            </a:xfrm>
          </p:grpSpPr>
          <p:grpSp>
            <p:nvGrpSpPr>
              <p:cNvPr id="22" name="群組 21"/>
              <p:cNvGrpSpPr/>
              <p:nvPr/>
            </p:nvGrpSpPr>
            <p:grpSpPr>
              <a:xfrm>
                <a:off x="1598734" y="2159477"/>
                <a:ext cx="1450109" cy="1269523"/>
                <a:chOff x="1483662" y="2290135"/>
                <a:chExt cx="1450109" cy="1269523"/>
              </a:xfrm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1483662" y="229355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矩形 27"/>
                <p:cNvSpPr/>
                <p:nvPr/>
              </p:nvSpPr>
              <p:spPr>
                <a:xfrm rot="16200000">
                  <a:off x="1573703" y="292961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2393771" y="229013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 rot="16200000">
                  <a:off x="2303731" y="292652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3" name="橢圓 22"/>
              <p:cNvSpPr/>
              <p:nvPr/>
            </p:nvSpPr>
            <p:spPr>
              <a:xfrm>
                <a:off x="2579003" y="3443692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/>
              <p:cNvSpPr/>
              <p:nvPr/>
            </p:nvSpPr>
            <p:spPr>
              <a:xfrm>
                <a:off x="3048843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/>
              <p:cNvSpPr/>
              <p:nvPr/>
            </p:nvSpPr>
            <p:spPr>
              <a:xfrm>
                <a:off x="1379134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/>
              <p:cNvSpPr/>
              <p:nvPr/>
            </p:nvSpPr>
            <p:spPr>
              <a:xfrm>
                <a:off x="1892084" y="3443692"/>
                <a:ext cx="219600" cy="220712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 rot="19109435">
              <a:off x="7137693" y="4154112"/>
              <a:ext cx="1889309" cy="1504927"/>
              <a:chOff x="1379134" y="2159477"/>
              <a:chExt cx="1889309" cy="1504927"/>
            </a:xfrm>
          </p:grpSpPr>
          <p:grpSp>
            <p:nvGrpSpPr>
              <p:cNvPr id="13" name="群組 12"/>
              <p:cNvGrpSpPr/>
              <p:nvPr/>
            </p:nvGrpSpPr>
            <p:grpSpPr>
              <a:xfrm>
                <a:off x="1598734" y="2159477"/>
                <a:ext cx="1450109" cy="1269523"/>
                <a:chOff x="1483662" y="2290135"/>
                <a:chExt cx="1450109" cy="1269523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1483662" y="229355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 rot="16200000">
                  <a:off x="1573703" y="2929618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2393771" y="229013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 rot="16200000">
                  <a:off x="2303731" y="2926525"/>
                  <a:ext cx="540000" cy="720080"/>
                </a:xfrm>
                <a:prstGeom prst="rect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14" name="橢圓 13"/>
              <p:cNvSpPr/>
              <p:nvPr/>
            </p:nvSpPr>
            <p:spPr>
              <a:xfrm>
                <a:off x="2579003" y="3443692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/>
              <p:cNvSpPr/>
              <p:nvPr/>
            </p:nvSpPr>
            <p:spPr>
              <a:xfrm>
                <a:off x="3048843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/>
              <p:cNvSpPr/>
              <p:nvPr/>
            </p:nvSpPr>
            <p:spPr>
              <a:xfrm>
                <a:off x="1379134" y="2452843"/>
                <a:ext cx="219600" cy="220712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/>
              <p:cNvSpPr/>
              <p:nvPr/>
            </p:nvSpPr>
            <p:spPr>
              <a:xfrm>
                <a:off x="1892084" y="3443692"/>
                <a:ext cx="219600" cy="220712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76" name="矩形 75"/>
          <p:cNvSpPr/>
          <p:nvPr/>
        </p:nvSpPr>
        <p:spPr>
          <a:xfrm>
            <a:off x="3983078" y="5021193"/>
            <a:ext cx="1660562" cy="4723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華康儷中黑" pitchFamily="49" charset="-120"/>
                <a:ea typeface="華康儷中黑" pitchFamily="49" charset="-120"/>
              </a:rPr>
              <a:t>講桌</a:t>
            </a:r>
          </a:p>
        </p:txBody>
      </p:sp>
      <p:sp>
        <p:nvSpPr>
          <p:cNvPr id="77" name="文字方塊 76"/>
          <p:cNvSpPr txBox="1"/>
          <p:nvPr/>
        </p:nvSpPr>
        <p:spPr>
          <a:xfrm>
            <a:off x="412976" y="76470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有利於老師走入學生座位中間，指導學生學習</a:t>
            </a:r>
            <a:endParaRPr lang="zh-TW" altLang="en-US" sz="3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816168" y="5761831"/>
            <a:ext cx="3937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圖</a:t>
            </a:r>
            <a:r>
              <a:rPr lang="en-US" altLang="zh-TW" sz="2000" dirty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3</a:t>
            </a:r>
            <a:r>
              <a:rPr lang="en-US" altLang="zh-TW" sz="2000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  </a:t>
            </a:r>
            <a:r>
              <a:rPr lang="zh-TW" altLang="en-US" sz="2000" dirty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凹</a:t>
            </a:r>
            <a:r>
              <a:rPr lang="zh-TW" altLang="zh-TW" sz="2000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字形座位</a:t>
            </a:r>
            <a:r>
              <a:rPr lang="zh-TW" altLang="zh-TW" sz="2000" dirty="0">
                <a:latin typeface="Times New Roman" pitchFamily="18" charset="0"/>
                <a:ea typeface="華康儷中黑" pitchFamily="49" charset="-120"/>
                <a:cs typeface="Times New Roman" pitchFamily="18" charset="0"/>
              </a:rPr>
              <a:t>型態</a:t>
            </a:r>
          </a:p>
        </p:txBody>
      </p:sp>
    </p:spTree>
    <p:extLst>
      <p:ext uri="{BB962C8B-B14F-4D97-AF65-F5344CB8AC3E}">
        <p14:creationId xmlns:p14="http://schemas.microsoft.com/office/powerpoint/2010/main" val="23943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萬法歸</a:t>
            </a:r>
            <a:r>
              <a:rPr lang="zh-TW" altLang="en-US" sz="3600" dirty="0" smtClean="0"/>
              <a:t>宗～靈活</a:t>
            </a:r>
            <a:r>
              <a:rPr lang="zh-TW" altLang="en-US" sz="3600" dirty="0"/>
              <a:t>組合</a:t>
            </a:r>
            <a:r>
              <a:rPr lang="zh-TW" altLang="en-US" sz="3600" dirty="0" smtClean="0"/>
              <a:t>「分組合作學習」要素</a:t>
            </a:r>
            <a:endParaRPr lang="zh-TW" altLang="en-US" sz="3600" dirty="0"/>
          </a:p>
        </p:txBody>
      </p:sp>
      <p:grpSp>
        <p:nvGrpSpPr>
          <p:cNvPr id="9" name="群組 8"/>
          <p:cNvGrpSpPr/>
          <p:nvPr/>
        </p:nvGrpSpPr>
        <p:grpSpPr>
          <a:xfrm>
            <a:off x="4992287" y="1700710"/>
            <a:ext cx="1440000" cy="1440000"/>
            <a:chOff x="827584" y="1412776"/>
            <a:chExt cx="1440000" cy="1440000"/>
          </a:xfrm>
          <a:solidFill>
            <a:srgbClr val="00B050"/>
          </a:solidFill>
        </p:grpSpPr>
        <p:sp>
          <p:nvSpPr>
            <p:cNvPr id="10" name="橢圓 9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151540" y="1594425"/>
              <a:ext cx="79208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020272" y="1700968"/>
            <a:ext cx="1440000" cy="1440000"/>
            <a:chOff x="827584" y="1412776"/>
            <a:chExt cx="1440000" cy="1440000"/>
          </a:xfrm>
        </p:grpSpPr>
        <p:sp>
          <p:nvSpPr>
            <p:cNvPr id="16" name="橢圓 15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953490" y="1594425"/>
              <a:ext cx="1188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表揚</a:t>
              </a:r>
              <a:endPara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895276" y="1700710"/>
            <a:ext cx="1440000" cy="1440000"/>
            <a:chOff x="827584" y="1412776"/>
            <a:chExt cx="1440000" cy="1440000"/>
          </a:xfrm>
        </p:grpSpPr>
        <p:sp>
          <p:nvSpPr>
            <p:cNvPr id="3" name="橢圓 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927168" y="1594167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講述</a:t>
              </a:r>
              <a:endPara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928758" y="1700710"/>
            <a:ext cx="1440000" cy="1440000"/>
            <a:chOff x="827584" y="1412776"/>
            <a:chExt cx="1440000" cy="1440000"/>
          </a:xfrm>
        </p:grpSpPr>
        <p:sp>
          <p:nvSpPr>
            <p:cNvPr id="19" name="橢圓 18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1034517" y="1594167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07504" y="10527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元素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6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華康正顏楷體W5" panose="03000509000000000000" pitchFamily="65" charset="-120"/>
              </a:rPr>
              <a:t>排排坐的傳統</a:t>
            </a:r>
            <a:r>
              <a:rPr lang="zh-TW" altLang="en-US" dirty="0" smtClean="0">
                <a:latin typeface="華康正顏楷體W5" panose="03000509000000000000" pitchFamily="65" charset="-120"/>
              </a:rPr>
              <a:t>教室</a:t>
            </a:r>
            <a:endParaRPr lang="zh-TW" altLang="en-US" dirty="0">
              <a:latin typeface="華康正顏楷體W5" panose="03000509000000000000" pitchFamily="65" charset="-120"/>
            </a:endParaRPr>
          </a:p>
        </p:txBody>
      </p:sp>
      <p:pic>
        <p:nvPicPr>
          <p:cNvPr id="6" name="Picture 2" descr="C:\Users\汪履維\Documents\專業參與及服務\分組合作學習專案_張新仁\工作坊\1021012-13屏東\第一天\DSCF4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74" y="1341438"/>
            <a:ext cx="6723852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83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華康正顏楷體W5" panose="03000509000000000000" pitchFamily="65" charset="-120"/>
              </a:rPr>
              <a:t>奇數列學生將桌子相對轉</a:t>
            </a:r>
            <a:r>
              <a:rPr lang="zh-TW" altLang="en-US" sz="3600" dirty="0" smtClean="0">
                <a:latin typeface="華康正顏楷體W5" panose="03000509000000000000" pitchFamily="65" charset="-120"/>
              </a:rPr>
              <a:t>九十度</a:t>
            </a:r>
            <a:r>
              <a:rPr lang="en-US" altLang="zh-TW" sz="3600" dirty="0" smtClean="0">
                <a:latin typeface="華康正顏楷體W5" panose="03000509000000000000" pitchFamily="65" charset="-120"/>
              </a:rPr>
              <a:t/>
            </a:r>
            <a:br>
              <a:rPr lang="en-US" altLang="zh-TW" sz="3600" dirty="0" smtClean="0">
                <a:latin typeface="華康正顏楷體W5" panose="03000509000000000000" pitchFamily="65" charset="-120"/>
              </a:rPr>
            </a:br>
            <a:r>
              <a:rPr lang="zh-TW" altLang="en-US" sz="3600" dirty="0" smtClean="0">
                <a:latin typeface="華康正顏楷體W5" panose="03000509000000000000" pitchFamily="65" charset="-120"/>
              </a:rPr>
              <a:t>偶數</a:t>
            </a:r>
            <a:r>
              <a:rPr lang="zh-TW" altLang="en-US" sz="3600" dirty="0">
                <a:latin typeface="華康正顏楷體W5" panose="03000509000000000000" pitchFamily="65" charset="-120"/>
              </a:rPr>
              <a:t>列學生將桌子</a:t>
            </a:r>
            <a:r>
              <a:rPr lang="zh-TW" altLang="en-US" sz="3600" dirty="0" smtClean="0">
                <a:latin typeface="華康正顏楷體W5" panose="03000509000000000000" pitchFamily="65" charset="-120"/>
              </a:rPr>
              <a:t>靠攏，</a:t>
            </a:r>
            <a:r>
              <a:rPr lang="zh-TW" altLang="en-US" sz="3600" dirty="0">
                <a:latin typeface="華康正顏楷體W5" panose="03000509000000000000" pitchFamily="65" charset="-120"/>
              </a:rPr>
              <a:t>構成四人</a:t>
            </a:r>
            <a:r>
              <a:rPr lang="zh-TW" altLang="en-US" sz="3600" dirty="0" smtClean="0">
                <a:latin typeface="華康正顏楷體W5" panose="03000509000000000000" pitchFamily="65" charset="-120"/>
              </a:rPr>
              <a:t>小組</a:t>
            </a:r>
            <a:endParaRPr lang="zh-TW" altLang="en-US" sz="3600" dirty="0">
              <a:latin typeface="華康正顏楷體W5" panose="03000509000000000000" pitchFamily="65" charset="-120"/>
            </a:endParaRPr>
          </a:p>
        </p:txBody>
      </p:sp>
      <p:pic>
        <p:nvPicPr>
          <p:cNvPr id="6" name="Picture 2" descr="C:\Users\汪履維\Documents\專業參與及服務\分組合作學習專案_張新仁\工作坊\1021012-13屏東\第一天\DSCF44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723852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34178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華康正顏楷體W5" panose="03000509000000000000" pitchFamily="65" charset="-120"/>
              </a:rPr>
              <a:t>奇數列學生將椅子向後轉</a:t>
            </a:r>
            <a:r>
              <a:rPr lang="en-US" altLang="zh-TW" sz="3600" dirty="0">
                <a:latin typeface="華康正顏楷體W5" panose="03000509000000000000" pitchFamily="65" charset="-120"/>
              </a:rPr>
              <a:t>(</a:t>
            </a:r>
            <a:r>
              <a:rPr lang="zh-TW" altLang="en-US" sz="3600" dirty="0">
                <a:latin typeface="華康正顏楷體W5" panose="03000509000000000000" pitchFamily="65" charset="-120"/>
              </a:rPr>
              <a:t>桌子不動</a:t>
            </a:r>
            <a:r>
              <a:rPr lang="en-US" altLang="zh-TW" sz="3600" dirty="0" smtClean="0">
                <a:latin typeface="華康正顏楷體W5" panose="03000509000000000000" pitchFamily="65" charset="-120"/>
              </a:rPr>
              <a:t>)</a:t>
            </a:r>
            <a:br>
              <a:rPr lang="en-US" altLang="zh-TW" sz="3600" dirty="0" smtClean="0">
                <a:latin typeface="華康正顏楷體W5" panose="03000509000000000000" pitchFamily="65" charset="-120"/>
              </a:rPr>
            </a:br>
            <a:r>
              <a:rPr lang="zh-TW" altLang="en-US" sz="3600" dirty="0" smtClean="0">
                <a:latin typeface="華康正顏楷體W5" panose="03000509000000000000" pitchFamily="65" charset="-120"/>
              </a:rPr>
              <a:t>偶數</a:t>
            </a:r>
            <a:r>
              <a:rPr lang="zh-TW" altLang="en-US" sz="3600" dirty="0">
                <a:latin typeface="華康正顏楷體W5" panose="03000509000000000000" pitchFamily="65" charset="-120"/>
              </a:rPr>
              <a:t>列學生將桌椅靠攏，構成四人</a:t>
            </a:r>
            <a:r>
              <a:rPr lang="zh-TW" altLang="en-US" sz="3600" dirty="0" smtClean="0">
                <a:latin typeface="華康正顏楷體W5" panose="03000509000000000000" pitchFamily="65" charset="-120"/>
              </a:rPr>
              <a:t>小組</a:t>
            </a:r>
            <a:endParaRPr lang="zh-TW" altLang="en-US" sz="3600" dirty="0">
              <a:latin typeface="華康正顏楷體W5" panose="03000509000000000000" pitchFamily="65" charset="-120"/>
            </a:endParaRPr>
          </a:p>
        </p:txBody>
      </p:sp>
      <p:pic>
        <p:nvPicPr>
          <p:cNvPr id="6" name="Picture 2" descr="C:\Users\汪履維\Documents\專業參與及服務\分組合作學習專案_張新仁\工作坊\1021012-13屏東\第一天\DSCF4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50" y="1556792"/>
            <a:ext cx="6722699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2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華康正顏楷體W5" panose="03000509000000000000" pitchFamily="65" charset="-120"/>
              </a:rPr>
              <a:t>奇數列只動椅子的分組座位俯視</a:t>
            </a:r>
            <a:r>
              <a:rPr lang="zh-TW" altLang="en-US" dirty="0" smtClean="0">
                <a:latin typeface="華康正顏楷體W5" panose="03000509000000000000" pitchFamily="65" charset="-120"/>
              </a:rPr>
              <a:t>圖</a:t>
            </a:r>
            <a:endParaRPr lang="zh-TW" altLang="en-US" dirty="0">
              <a:latin typeface="華康正顏楷體W5" panose="03000509000000000000" pitchFamily="65" charset="-120"/>
            </a:endParaRPr>
          </a:p>
        </p:txBody>
      </p:sp>
      <p:pic>
        <p:nvPicPr>
          <p:cNvPr id="6" name="Picture 2" descr="C:\Users\汪履維\Documents\專業參與及服務\分組合作學習專案_張新仁\工作坊\1021012-13屏東\第一天\DSCF4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60" y="1341438"/>
            <a:ext cx="6719280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3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華康正顏楷體W5" panose="03000509000000000000" pitchFamily="65" charset="-120"/>
              </a:rPr>
              <a:t>一間德國的小學</a:t>
            </a:r>
            <a:r>
              <a:rPr lang="zh-TW" altLang="en-US" dirty="0" smtClean="0">
                <a:latin typeface="華康正顏楷體W5" panose="03000509000000000000" pitchFamily="65" charset="-120"/>
              </a:rPr>
              <a:t>教室</a:t>
            </a:r>
            <a:endParaRPr lang="zh-TW" altLang="en-US" dirty="0">
              <a:latin typeface="華康正顏楷體W5" panose="03000509000000000000" pitchFamily="65" charset="-120"/>
            </a:endParaRPr>
          </a:p>
        </p:txBody>
      </p:sp>
      <p:pic>
        <p:nvPicPr>
          <p:cNvPr id="6" name="Picture 2" descr="E:\★德國中小學參訪照片\1020910_Grundschule Arts+Math\Arts+Math\DSCF35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69" y="1341438"/>
            <a:ext cx="6719262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40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華康正顏楷體W5" panose="03000509000000000000" pitchFamily="65" charset="-120"/>
              </a:rPr>
              <a:t>差異化的任務</a:t>
            </a:r>
            <a:r>
              <a:rPr lang="zh-TW" altLang="en-US" sz="3600" dirty="0" smtClean="0">
                <a:latin typeface="華康正顏楷體W5" panose="03000509000000000000" pitchFamily="65" charset="-120"/>
              </a:rPr>
              <a:t>單</a:t>
            </a:r>
            <a:r>
              <a:rPr lang="en-US" altLang="zh-TW" sz="3600" dirty="0" smtClean="0">
                <a:latin typeface="華康正顏楷體W5" panose="03000509000000000000" pitchFamily="65" charset="-120"/>
              </a:rPr>
              <a:t/>
            </a:r>
            <a:br>
              <a:rPr lang="en-US" altLang="zh-TW" sz="3600" dirty="0" smtClean="0">
                <a:latin typeface="華康正顏楷體W5" panose="03000509000000000000" pitchFamily="65" charset="-120"/>
              </a:rPr>
            </a:br>
            <a:r>
              <a:rPr lang="en-US" altLang="zh-TW" sz="3600" dirty="0" smtClean="0">
                <a:latin typeface="華康正顏楷體W5" panose="03000509000000000000" pitchFamily="65" charset="-120"/>
              </a:rPr>
              <a:t>(</a:t>
            </a:r>
            <a:r>
              <a:rPr lang="zh-TW" altLang="en-US" sz="3600" dirty="0">
                <a:latin typeface="華康正顏楷體W5" panose="03000509000000000000" pitchFamily="65" charset="-120"/>
              </a:rPr>
              <a:t>每一桌學習任務的難度不同</a:t>
            </a:r>
            <a:r>
              <a:rPr lang="en-US" altLang="zh-TW" sz="3600" dirty="0" smtClean="0">
                <a:latin typeface="華康正顏楷體W5" panose="03000509000000000000" pitchFamily="65" charset="-120"/>
              </a:rPr>
              <a:t>)</a:t>
            </a:r>
            <a:endParaRPr lang="zh-TW" altLang="en-US" sz="3600" dirty="0">
              <a:latin typeface="華康正顏楷體W5" panose="03000509000000000000" pitchFamily="65" charset="-120"/>
            </a:endParaRPr>
          </a:p>
        </p:txBody>
      </p:sp>
      <p:pic>
        <p:nvPicPr>
          <p:cNvPr id="8" name="Picture 2" descr="E:\★德國中小學參訪照片\1020910_Grundschule Arts+Math\Arts+Math\DSCF3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50" y="1629048"/>
            <a:ext cx="6722699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 2"/>
          <p:cNvSpPr/>
          <p:nvPr/>
        </p:nvSpPr>
        <p:spPr>
          <a:xfrm>
            <a:off x="4860032" y="2276450"/>
            <a:ext cx="57606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7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一、如何分組？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374" y="908720"/>
            <a:ext cx="8802978" cy="5688632"/>
          </a:xfrm>
        </p:spPr>
        <p:txBody>
          <a:bodyPr>
            <a:noAutofit/>
          </a:bodyPr>
          <a:lstStyle/>
          <a:p>
            <a:pPr marL="422275" indent="-2667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sz="2400" b="1" dirty="0" smtClean="0"/>
              <a:t>Q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&amp;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A</a:t>
            </a:r>
            <a:endParaRPr lang="zh-TW" altLang="en-US" sz="2400" b="1" dirty="0" smtClean="0"/>
          </a:p>
          <a:p>
            <a:pPr lvl="1">
              <a:spcBef>
                <a:spcPts val="600"/>
              </a:spcBef>
              <a:buClr>
                <a:srgbClr val="6600CC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dirty="0">
                <a:solidFill>
                  <a:srgbClr val="6600CC"/>
                </a:solidFill>
              </a:rPr>
              <a:t>若有同學被排擠</a:t>
            </a:r>
            <a:r>
              <a:rPr lang="zh-TW" altLang="en-US" dirty="0" smtClean="0">
                <a:solidFill>
                  <a:srgbClr val="6600CC"/>
                </a:solidFill>
              </a:rPr>
              <a:t>，要如何</a:t>
            </a:r>
            <a:r>
              <a:rPr lang="zh-TW" altLang="en-US" dirty="0">
                <a:solidFill>
                  <a:srgbClr val="6600CC"/>
                </a:solidFill>
              </a:rPr>
              <a:t>處理</a:t>
            </a:r>
            <a:r>
              <a:rPr lang="zh-TW" altLang="en-US" dirty="0" smtClean="0">
                <a:solidFill>
                  <a:srgbClr val="6600CC"/>
                </a:solidFill>
              </a:rPr>
              <a:t>？</a:t>
            </a:r>
            <a:endParaRPr lang="en-US" altLang="zh-TW" dirty="0" smtClean="0">
              <a:solidFill>
                <a:srgbClr val="6600CC"/>
              </a:solidFill>
            </a:endParaRPr>
          </a:p>
          <a:p>
            <a:pPr marL="1027113" lvl="2" indent="-293688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TW" altLang="en-US" sz="2600" dirty="0" smtClean="0"/>
              <a:t>一些參考做法：</a:t>
            </a:r>
            <a:endParaRPr lang="en-US" altLang="zh-TW" sz="2600" dirty="0" smtClean="0"/>
          </a:p>
          <a:p>
            <a:pPr marL="1336675" lvl="2" indent="-30162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在</a:t>
            </a:r>
            <a:r>
              <a:rPr lang="zh-TW" altLang="en-US" sz="2600" dirty="0"/>
              <a:t>分組</a:t>
            </a:r>
            <a:r>
              <a:rPr lang="zh-TW" altLang="en-US" sz="2600" dirty="0" smtClean="0"/>
              <a:t>方面：</a:t>
            </a:r>
            <a:endParaRPr lang="en-US" altLang="zh-TW" sz="2600" dirty="0" smtClean="0"/>
          </a:p>
          <a:p>
            <a:pPr marL="1638300" lvl="3" indent="-309563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AutoNum type="arabicParenBoth"/>
            </a:pPr>
            <a:r>
              <a:rPr lang="zh-TW" altLang="en-US" sz="2600" dirty="0"/>
              <a:t>私下問被排擠的學生，在班上比較喜歡誰，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zh-TW" altLang="en-US" sz="2600" dirty="0"/>
              <a:t>也比較不會排擠他，就可安排至該組群體學習</a:t>
            </a:r>
          </a:p>
          <a:p>
            <a:pPr marL="1638300" lvl="3" indent="-309563">
              <a:spcBef>
                <a:spcPts val="600"/>
              </a:spcBef>
              <a:buClr>
                <a:srgbClr val="FF0000"/>
              </a:buClr>
              <a:buSzPct val="80000"/>
              <a:buAutoNum type="arabicParenBoth"/>
            </a:pPr>
            <a:r>
              <a:rPr lang="zh-TW" altLang="en-US" sz="2600" dirty="0" smtClean="0"/>
              <a:t>接納</a:t>
            </a:r>
            <a:r>
              <a:rPr lang="zh-TW" altLang="en-US" sz="2600" dirty="0"/>
              <a:t>「人球」的組就特別加</a:t>
            </a:r>
            <a:r>
              <a:rPr lang="zh-TW" altLang="en-US" sz="2600" dirty="0" smtClean="0"/>
              <a:t>分 </a:t>
            </a:r>
            <a:endParaRPr lang="en-US" altLang="zh-TW" sz="2600" dirty="0"/>
          </a:p>
          <a:p>
            <a:pPr marL="1638300" lvl="3" indent="-309563">
              <a:spcBef>
                <a:spcPts val="600"/>
              </a:spcBef>
              <a:buClr>
                <a:srgbClr val="FF0000"/>
              </a:buClr>
              <a:buSzPct val="80000"/>
              <a:buAutoNum type="arabicParenBoth"/>
            </a:pPr>
            <a:r>
              <a:rPr lang="zh-TW" altLang="en-US" sz="2600" dirty="0" smtClean="0"/>
              <a:t>選出</a:t>
            </a:r>
            <a:r>
              <a:rPr lang="zh-TW" altLang="en-US" sz="2600" dirty="0"/>
              <a:t>天使小</a:t>
            </a:r>
            <a:r>
              <a:rPr lang="zh-TW" altLang="en-US" sz="2600" dirty="0" smtClean="0"/>
              <a:t>組長</a:t>
            </a:r>
            <a:endParaRPr lang="en-US" altLang="zh-TW" sz="2600" dirty="0"/>
          </a:p>
          <a:p>
            <a:pPr marL="1336675" lvl="2" indent="-30162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建議教師研判該生學習成效不佳，究竟是該生個人要負較大的責任，還是組員要負較大責任及原因為何。再對該生及</a:t>
            </a:r>
            <a:r>
              <a:rPr lang="en-US" altLang="zh-TW" sz="2600" dirty="0" smtClean="0"/>
              <a:t>/</a:t>
            </a:r>
            <a:r>
              <a:rPr lang="zh-TW" altLang="en-US" sz="2600" dirty="0" smtClean="0"/>
              <a:t>或組員針對原因私下輔導</a:t>
            </a:r>
            <a:r>
              <a:rPr lang="en-US" altLang="zh-TW" sz="2600" dirty="0" smtClean="0"/>
              <a:t/>
            </a:r>
            <a:br>
              <a:rPr lang="en-US" altLang="zh-TW" sz="2600" dirty="0" smtClean="0"/>
            </a:br>
            <a:r>
              <a:rPr lang="zh-TW" altLang="en-US" sz="2600" dirty="0" smtClean="0"/>
              <a:t>如後續的表現有一些進步，便鼓勵及表揚</a:t>
            </a:r>
            <a:endParaRPr lang="zh-TW" altLang="en-US" sz="2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76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一、如何分組？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510" y="1124744"/>
            <a:ext cx="8802978" cy="5040560"/>
          </a:xfrm>
        </p:spPr>
        <p:txBody>
          <a:bodyPr>
            <a:noAutofit/>
          </a:bodyPr>
          <a:lstStyle/>
          <a:p>
            <a:pPr indent="-239713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sz="2400" b="1" dirty="0" smtClean="0"/>
              <a:t>Q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&amp;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A</a:t>
            </a:r>
            <a:endParaRPr lang="zh-TW" altLang="en-US" sz="2400" b="1" dirty="0" smtClean="0"/>
          </a:p>
          <a:p>
            <a:pPr marL="612775" lvl="1" indent="-268288">
              <a:lnSpc>
                <a:spcPct val="120000"/>
              </a:lnSpc>
              <a:spcBef>
                <a:spcPts val="600"/>
              </a:spcBef>
              <a:buClr>
                <a:srgbClr val="6600CC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6600CC"/>
                </a:solidFill>
              </a:rPr>
              <a:t>因</a:t>
            </a:r>
            <a:r>
              <a:rPr lang="zh-TW" altLang="en-US" dirty="0">
                <a:solidFill>
                  <a:srgbClr val="6600CC"/>
                </a:solidFill>
              </a:rPr>
              <a:t>科目的不同，授課教師也不同，而座位</a:t>
            </a:r>
            <a:r>
              <a:rPr lang="zh-TW" altLang="en-US" dirty="0" smtClean="0">
                <a:solidFill>
                  <a:srgbClr val="6600CC"/>
                </a:solidFill>
              </a:rPr>
              <a:t>位置要</a:t>
            </a:r>
            <a:r>
              <a:rPr lang="en-US" altLang="zh-TW" dirty="0" smtClean="0">
                <a:solidFill>
                  <a:srgbClr val="6600CC"/>
                </a:solidFill>
              </a:rPr>
              <a:t/>
            </a:r>
            <a:br>
              <a:rPr lang="en-US" altLang="zh-TW" dirty="0" smtClean="0">
                <a:solidFill>
                  <a:srgbClr val="6600CC"/>
                </a:solidFill>
              </a:rPr>
            </a:br>
            <a:r>
              <a:rPr lang="zh-TW" altLang="en-US" dirty="0" smtClean="0">
                <a:solidFill>
                  <a:srgbClr val="6600CC"/>
                </a:solidFill>
              </a:rPr>
              <a:t>怎麼辦？</a:t>
            </a:r>
            <a:endParaRPr lang="en-US" altLang="zh-TW" dirty="0" smtClean="0">
              <a:solidFill>
                <a:srgbClr val="6600CC"/>
              </a:solidFill>
            </a:endParaRPr>
          </a:p>
          <a:p>
            <a:pPr marL="939800" lvl="2" indent="-309563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u"/>
            </a:pPr>
            <a:r>
              <a:rPr lang="zh-TW" altLang="en-US" sz="2800" dirty="0" smtClean="0"/>
              <a:t>一些參考做法：</a:t>
            </a:r>
            <a:endParaRPr lang="en-US" altLang="zh-TW" sz="2800" dirty="0" smtClean="0"/>
          </a:p>
          <a:p>
            <a:pPr marL="1311275" lvl="2" indent="-354013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可</a:t>
            </a:r>
            <a:r>
              <a:rPr lang="zh-TW" altLang="en-US" sz="2800" dirty="0"/>
              <a:t>先將教室位置圖以海報、板書或</a:t>
            </a:r>
            <a:r>
              <a:rPr lang="en-US" altLang="zh-TW" sz="2800" dirty="0"/>
              <a:t>PPT</a:t>
            </a:r>
            <a:r>
              <a:rPr lang="zh-TW" altLang="en-US" sz="2800" dirty="0"/>
              <a:t>方式讓</a:t>
            </a:r>
            <a:r>
              <a:rPr lang="zh-TW" altLang="en-US" sz="2800" dirty="0" smtClean="0"/>
              <a:t>同學清楚了解</a:t>
            </a:r>
            <a:endParaRPr lang="en-US" altLang="zh-TW" sz="2800" dirty="0"/>
          </a:p>
          <a:p>
            <a:pPr marL="1311275" lvl="2" indent="-354013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請</a:t>
            </a:r>
            <a:r>
              <a:rPr lang="zh-TW" altLang="en-US" sz="2800" dirty="0"/>
              <a:t>導師協助移動</a:t>
            </a:r>
            <a:r>
              <a:rPr lang="zh-TW" altLang="en-US" sz="2800" dirty="0" smtClean="0"/>
              <a:t>座位 </a:t>
            </a:r>
            <a:endParaRPr lang="en-US" altLang="zh-TW" sz="2800" dirty="0"/>
          </a:p>
          <a:p>
            <a:pPr marL="1311275" lvl="2" indent="-354013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請</a:t>
            </a:r>
            <a:r>
              <a:rPr lang="zh-TW" altLang="en-US" sz="2800" dirty="0"/>
              <a:t>學生上課前先移動</a:t>
            </a:r>
            <a:r>
              <a:rPr lang="zh-TW" altLang="en-US" sz="2800" dirty="0" smtClean="0"/>
              <a:t>座位 </a:t>
            </a:r>
            <a:endParaRPr lang="en-US" altLang="zh-TW" sz="2800" dirty="0"/>
          </a:p>
          <a:p>
            <a:pPr marL="1311275" lvl="2" indent="-354013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排排</a:t>
            </a:r>
            <a:r>
              <a:rPr lang="zh-TW" altLang="en-US" sz="2800" dirty="0"/>
              <a:t>坐，轉身討論，可依學生人數做改變。</a:t>
            </a:r>
            <a:endParaRPr lang="en-US" altLang="zh-TW" sz="2800" dirty="0" smtClean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77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二、如何</a:t>
            </a:r>
            <a:r>
              <a:rPr lang="zh-TW" altLang="en-US" dirty="0"/>
              <a:t>引導小組有效運作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340768"/>
            <a:ext cx="8435280" cy="4896544"/>
          </a:xfrm>
        </p:spPr>
        <p:txBody>
          <a:bodyPr>
            <a:noAutofit/>
          </a:bodyPr>
          <a:lstStyle/>
          <a:p>
            <a:pPr marL="371475" indent="-3714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>
                <a:solidFill>
                  <a:srgbClr val="FF0000"/>
                </a:solidFill>
              </a:rPr>
              <a:t>教導學生「合作技巧」</a:t>
            </a:r>
            <a:r>
              <a:rPr lang="zh-TW" altLang="en-US" sz="3600" dirty="0"/>
              <a:t>並讓其養成</a:t>
            </a:r>
            <a:r>
              <a:rPr lang="zh-TW" altLang="en-US" sz="3600" dirty="0" smtClean="0"/>
              <a:t>習慣</a:t>
            </a:r>
            <a:endParaRPr lang="en-US" altLang="zh-TW" sz="3600" dirty="0" smtClean="0"/>
          </a:p>
          <a:p>
            <a:pPr marL="857250" lvl="1" indent="-4572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000" dirty="0" smtClean="0"/>
              <a:t>學生並不是</a:t>
            </a:r>
            <a:r>
              <a:rPr lang="zh-TW" altLang="en-US" sz="3000" dirty="0"/>
              <a:t>天生就懂得如何與同學討論</a:t>
            </a:r>
            <a:r>
              <a:rPr lang="zh-TW" altLang="en-US" sz="3000" dirty="0" smtClean="0"/>
              <a:t>，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因此，在</a:t>
            </a:r>
            <a:r>
              <a:rPr lang="zh-TW" altLang="en-US" sz="3000" dirty="0"/>
              <a:t>實施分組合作學習的初期</a:t>
            </a:r>
            <a:r>
              <a:rPr lang="zh-TW" altLang="en-US" sz="3000" dirty="0" smtClean="0"/>
              <a:t>，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老師</a:t>
            </a:r>
            <a:r>
              <a:rPr lang="zh-TW" altLang="en-US" sz="3000" dirty="0" smtClean="0">
                <a:solidFill>
                  <a:srgbClr val="3333FF"/>
                </a:solidFill>
              </a:rPr>
              <a:t>有系統引導</a:t>
            </a:r>
            <a:r>
              <a:rPr lang="zh-TW" altLang="en-US" sz="3000" dirty="0"/>
              <a:t>學生如何有效參與討論</a:t>
            </a:r>
            <a:r>
              <a:rPr lang="zh-TW" altLang="en-US" sz="3000" dirty="0" smtClean="0"/>
              <a:t>，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相當重要</a:t>
            </a:r>
            <a:endParaRPr lang="en-US" altLang="zh-TW" sz="3000" dirty="0" smtClean="0"/>
          </a:p>
          <a:p>
            <a:pPr marL="857250" lvl="1" indent="-4572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000" dirty="0" smtClean="0"/>
              <a:t>對於</a:t>
            </a:r>
            <a:r>
              <a:rPr lang="zh-TW" altLang="en-US" sz="3000" dirty="0"/>
              <a:t>部分過於</a:t>
            </a:r>
            <a:r>
              <a:rPr lang="zh-TW" altLang="en-US" sz="3000" dirty="0" smtClean="0"/>
              <a:t>內向，</a:t>
            </a:r>
            <a:r>
              <a:rPr lang="zh-TW" altLang="en-US" sz="3000" dirty="0"/>
              <a:t>或</a:t>
            </a:r>
            <a:r>
              <a:rPr lang="zh-TW" altLang="en-US" sz="3000" dirty="0" smtClean="0"/>
              <a:t>缺少團體</a:t>
            </a:r>
            <a:r>
              <a:rPr lang="zh-TW" altLang="en-US" sz="3000" dirty="0"/>
              <a:t>討論</a:t>
            </a:r>
            <a:r>
              <a:rPr lang="zh-TW" altLang="en-US" sz="3000" dirty="0" smtClean="0"/>
              <a:t>經驗學生</a:t>
            </a:r>
            <a:r>
              <a:rPr lang="zh-TW" altLang="en-US" sz="3000" dirty="0"/>
              <a:t>，適時提供個別或</a:t>
            </a:r>
            <a:r>
              <a:rPr lang="zh-TW" altLang="en-US" sz="3000" dirty="0" smtClean="0"/>
              <a:t>小團體</a:t>
            </a:r>
            <a:r>
              <a:rPr lang="zh-TW" altLang="en-US" sz="3000" dirty="0"/>
              <a:t>的</a:t>
            </a:r>
            <a:r>
              <a:rPr lang="zh-TW" altLang="en-US" sz="3000" dirty="0" smtClean="0"/>
              <a:t>輔導</a:t>
            </a:r>
            <a:endParaRPr lang="en-US" altLang="zh-TW" sz="3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78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二、如何</a:t>
            </a:r>
            <a:r>
              <a:rPr lang="zh-TW" altLang="en-US" dirty="0"/>
              <a:t>引導小組有效運作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052736"/>
            <a:ext cx="8496944" cy="5688632"/>
          </a:xfrm>
        </p:spPr>
        <p:txBody>
          <a:bodyPr>
            <a:noAutofit/>
          </a:bodyPr>
          <a:lstStyle/>
          <a:p>
            <a:pPr marL="371475" indent="-3714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>
                <a:solidFill>
                  <a:srgbClr val="FF0000"/>
                </a:solidFill>
              </a:rPr>
              <a:t>賦予</a:t>
            </a:r>
            <a:r>
              <a:rPr lang="zh-TW" altLang="en-US" sz="3600" dirty="0">
                <a:solidFill>
                  <a:srgbClr val="FF0000"/>
                </a:solidFill>
              </a:rPr>
              <a:t>每位小組成員</a:t>
            </a:r>
            <a:r>
              <a:rPr lang="zh-TW" altLang="en-US" sz="3600" dirty="0" smtClean="0">
                <a:solidFill>
                  <a:srgbClr val="FF0000"/>
                </a:solidFill>
              </a:rPr>
              <a:t>任務</a:t>
            </a:r>
            <a:endParaRPr lang="en-US" altLang="zh-TW" sz="3600" dirty="0" smtClean="0">
              <a:solidFill>
                <a:srgbClr val="6600CC"/>
              </a:solidFill>
            </a:endParaRPr>
          </a:p>
          <a:p>
            <a:pPr marL="620713" lvl="1" indent="-2667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solidFill>
                  <a:srgbClr val="6600CC"/>
                </a:solidFill>
              </a:rPr>
              <a:t>角色工作分配</a:t>
            </a:r>
            <a:r>
              <a:rPr lang="en-US" altLang="zh-TW" sz="3200" dirty="0" smtClean="0">
                <a:solidFill>
                  <a:srgbClr val="6600CC"/>
                </a:solidFill>
              </a:rPr>
              <a:t/>
            </a:r>
            <a:br>
              <a:rPr lang="en-US" altLang="zh-TW" sz="3200" dirty="0" smtClean="0">
                <a:solidFill>
                  <a:srgbClr val="6600CC"/>
                </a:solidFill>
              </a:rPr>
            </a:br>
            <a:r>
              <a:rPr lang="zh-TW" altLang="en-US" sz="3200" dirty="0" smtClean="0"/>
              <a:t>主持人、資料長、檢查長、記錄長</a:t>
            </a:r>
            <a:r>
              <a:rPr lang="en-US" altLang="zh-TW" sz="3200" dirty="0" smtClean="0"/>
              <a:t>…</a:t>
            </a:r>
          </a:p>
          <a:p>
            <a:pPr marL="620713" lvl="1" indent="-2667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solidFill>
                  <a:srgbClr val="6600CC"/>
                </a:solidFill>
              </a:rPr>
              <a:t>學習</a:t>
            </a:r>
            <a:r>
              <a:rPr lang="zh-TW" altLang="en-US" sz="3200" dirty="0">
                <a:solidFill>
                  <a:srgbClr val="6600CC"/>
                </a:solidFill>
              </a:rPr>
              <a:t>任務</a:t>
            </a:r>
            <a:r>
              <a:rPr lang="zh-TW" altLang="en-US" sz="3200" dirty="0" smtClean="0">
                <a:solidFill>
                  <a:srgbClr val="6600CC"/>
                </a:solidFill>
              </a:rPr>
              <a:t>分配</a:t>
            </a:r>
            <a:r>
              <a:rPr lang="en-US" altLang="zh-TW" sz="3200" dirty="0" smtClean="0">
                <a:solidFill>
                  <a:srgbClr val="6600CC"/>
                </a:solidFill>
              </a:rPr>
              <a:t/>
            </a:r>
            <a:br>
              <a:rPr lang="en-US" altLang="zh-TW" sz="3200" dirty="0" smtClean="0">
                <a:solidFill>
                  <a:srgbClr val="6600CC"/>
                </a:solidFill>
              </a:rPr>
            </a:br>
            <a:r>
              <a:rPr lang="zh-TW" altLang="en-US" sz="3200" dirty="0" smtClean="0"/>
              <a:t>摘要、預測、提問、回饋</a:t>
            </a:r>
            <a:r>
              <a:rPr lang="en-US" altLang="zh-TW" sz="3200" dirty="0" smtClean="0"/>
              <a:t>…</a:t>
            </a:r>
          </a:p>
          <a:p>
            <a:pPr marL="620713" lvl="1" indent="-2667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 smtClean="0">
                <a:solidFill>
                  <a:srgbClr val="6600CC"/>
                </a:solidFill>
              </a:rPr>
              <a:t>組員</a:t>
            </a:r>
            <a:r>
              <a:rPr lang="zh-TW" altLang="en-US" sz="3200" dirty="0">
                <a:solidFill>
                  <a:srgbClr val="6600CC"/>
                </a:solidFill>
              </a:rPr>
              <a:t>分</a:t>
            </a:r>
            <a:r>
              <a:rPr lang="zh-TW" altLang="en-US" sz="3200" dirty="0" smtClean="0">
                <a:solidFill>
                  <a:srgbClr val="6600CC"/>
                </a:solidFill>
              </a:rPr>
              <a:t>層級</a:t>
            </a:r>
            <a:r>
              <a:rPr lang="en-US" altLang="zh-TW" sz="3200" dirty="0" smtClean="0">
                <a:solidFill>
                  <a:srgbClr val="6600CC"/>
                </a:solidFill>
              </a:rPr>
              <a:t/>
            </a:r>
            <a:br>
              <a:rPr lang="en-US" altLang="zh-TW" sz="3200" dirty="0" smtClean="0">
                <a:solidFill>
                  <a:srgbClr val="6600CC"/>
                </a:solidFill>
              </a:rPr>
            </a:br>
            <a:r>
              <a:rPr lang="zh-TW" altLang="en-US" sz="3200" dirty="0" smtClean="0"/>
              <a:t>設計符合不同層級</a:t>
            </a:r>
            <a:r>
              <a:rPr lang="zh-TW" altLang="en-US" sz="3200" dirty="0"/>
              <a:t>的</a:t>
            </a:r>
            <a:r>
              <a:rPr lang="zh-TW" altLang="en-US" sz="3200" dirty="0" smtClean="0"/>
              <a:t>問題，讓各自符合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該</a:t>
            </a:r>
            <a:r>
              <a:rPr lang="zh-TW" altLang="en-US" sz="3200" dirty="0"/>
              <a:t>層級的</a:t>
            </a:r>
            <a:r>
              <a:rPr lang="zh-TW" altLang="en-US" sz="3200" dirty="0" smtClean="0"/>
              <a:t>同學均有機會進行發表，使每位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同學都</a:t>
            </a:r>
            <a:r>
              <a:rPr lang="zh-TW" altLang="en-US" sz="3200" dirty="0"/>
              <a:t>有</a:t>
            </a:r>
            <a:r>
              <a:rPr lang="zh-TW" altLang="en-US" sz="3200" dirty="0" smtClean="0"/>
              <a:t>為</a:t>
            </a:r>
            <a:r>
              <a:rPr lang="zh-TW" altLang="en-US" sz="3200" dirty="0"/>
              <a:t>小組爭取積分</a:t>
            </a:r>
            <a:r>
              <a:rPr lang="zh-TW" altLang="en-US" sz="3200" dirty="0" smtClean="0"/>
              <a:t>榮譽的成功經驗</a:t>
            </a:r>
            <a:endParaRPr lang="en-US" altLang="zh-TW" sz="3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79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萬法歸</a:t>
            </a:r>
            <a:r>
              <a:rPr lang="zh-TW" altLang="en-US" sz="3600" dirty="0" smtClean="0"/>
              <a:t>宗～靈活</a:t>
            </a:r>
            <a:r>
              <a:rPr lang="zh-TW" altLang="en-US" sz="3600" dirty="0"/>
              <a:t>組合</a:t>
            </a:r>
            <a:r>
              <a:rPr lang="zh-TW" altLang="en-US" sz="3600" dirty="0" smtClean="0"/>
              <a:t>「</a:t>
            </a:r>
            <a:r>
              <a:rPr lang="zh-TW" altLang="en-US" sz="3600" dirty="0"/>
              <a:t>分組合作學習」要素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347864" y="5373216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9" name="群組 38"/>
          <p:cNvGrpSpPr/>
          <p:nvPr/>
        </p:nvGrpSpPr>
        <p:grpSpPr>
          <a:xfrm>
            <a:off x="5004048" y="1697651"/>
            <a:ext cx="1440000" cy="1440000"/>
            <a:chOff x="827584" y="1412776"/>
            <a:chExt cx="1440000" cy="1440000"/>
          </a:xfrm>
          <a:solidFill>
            <a:srgbClr val="00B050"/>
          </a:solidFill>
        </p:grpSpPr>
        <p:sp>
          <p:nvSpPr>
            <p:cNvPr id="40" name="橢圓 39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1151540" y="1594425"/>
              <a:ext cx="79208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7020272" y="1700968"/>
            <a:ext cx="1440000" cy="1440000"/>
            <a:chOff x="827584" y="1412776"/>
            <a:chExt cx="1440000" cy="1440000"/>
          </a:xfrm>
        </p:grpSpPr>
        <p:sp>
          <p:nvSpPr>
            <p:cNvPr id="43" name="橢圓 4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953490" y="1594425"/>
              <a:ext cx="1188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表揚</a:t>
              </a:r>
              <a:endPara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827584" y="1697651"/>
            <a:ext cx="1440000" cy="1440000"/>
            <a:chOff x="827584" y="1412776"/>
            <a:chExt cx="1440000" cy="1440000"/>
          </a:xfrm>
        </p:grpSpPr>
        <p:sp>
          <p:nvSpPr>
            <p:cNvPr id="53" name="橢圓 5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927168" y="1594167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講述</a:t>
              </a:r>
              <a:endPara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2928758" y="1676951"/>
            <a:ext cx="1440000" cy="1440000"/>
            <a:chOff x="827584" y="1412776"/>
            <a:chExt cx="1440000" cy="1440000"/>
          </a:xfrm>
        </p:grpSpPr>
        <p:sp>
          <p:nvSpPr>
            <p:cNvPr id="63" name="橢圓 6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1034517" y="1594167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107504" y="3337828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23728" y="3789040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教學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rPr>
              <a:t>原型</a:t>
            </a:r>
            <a:endParaRPr lang="en-US" altLang="zh-TW" sz="2800" dirty="0" smtClean="0">
              <a:solidFill>
                <a:srgbClr val="0000FF"/>
              </a:solidFill>
              <a:latin typeface="Times New Roman" panose="02020603050405020304" pitchFamily="18" charset="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prototype</a:t>
            </a:r>
            <a:endParaRPr lang="zh-TW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07504" y="10527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元素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37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L 0.071 0.4627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07066 0.4627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二、如何引導小組有效運作？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1475" indent="-371475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>
                <a:solidFill>
                  <a:srgbClr val="FF0000"/>
                </a:solidFill>
              </a:rPr>
              <a:t>給予團體目標</a:t>
            </a:r>
            <a:endParaRPr lang="en-US" altLang="zh-TW" sz="3600" dirty="0"/>
          </a:p>
          <a:p>
            <a:pPr marL="673100" lvl="1" indent="-31115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/>
              <a:t>個別考試算入團體成績</a:t>
            </a:r>
            <a:endParaRPr lang="en-US" altLang="zh-TW" sz="3200" dirty="0"/>
          </a:p>
          <a:p>
            <a:pPr marL="673100" lvl="1" indent="-31115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/>
              <a:t>抽點報告，用同儕團體榮譽去催促參與率低的學生</a:t>
            </a:r>
            <a:endParaRPr lang="en-US" altLang="zh-TW" sz="3200" dirty="0"/>
          </a:p>
          <a:p>
            <a:pPr marL="673100" lvl="1" indent="-31115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/>
              <a:t>給予完成目標的團體，學校能允許的特權，來加強參與感低的</a:t>
            </a:r>
            <a:r>
              <a:rPr lang="zh-TW" altLang="en-US" sz="3200" dirty="0" smtClean="0"/>
              <a:t>學生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80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二、如何引導小組有效運作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400600"/>
          </a:xfrm>
        </p:spPr>
        <p:txBody>
          <a:bodyPr>
            <a:noAutofit/>
          </a:bodyPr>
          <a:lstStyle/>
          <a:p>
            <a:pPr marL="361950" indent="-36195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>
                <a:solidFill>
                  <a:srgbClr val="FF0000"/>
                </a:solidFill>
              </a:rPr>
              <a:t>善用正增強，鼓勵學生</a:t>
            </a:r>
            <a:endParaRPr lang="en-US" altLang="zh-TW" sz="3600" dirty="0">
              <a:solidFill>
                <a:srgbClr val="FF0000"/>
              </a:solidFill>
            </a:endParaRPr>
          </a:p>
          <a:p>
            <a:pPr lvl="1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/>
              <a:t>可多給</a:t>
            </a:r>
            <a:r>
              <a:rPr lang="zh-TW" altLang="en-US" sz="3200" dirty="0">
                <a:solidFill>
                  <a:srgbClr val="FF0000"/>
                </a:solidFill>
              </a:rPr>
              <a:t>社會性增強</a:t>
            </a:r>
            <a:r>
              <a:rPr lang="zh-TW" altLang="en-US" sz="3200" dirty="0"/>
              <a:t>，少給物質增強</a:t>
            </a:r>
            <a:r>
              <a:rPr lang="zh-TW" altLang="en-US" sz="3200" dirty="0" smtClean="0"/>
              <a:t>，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讓</a:t>
            </a:r>
            <a:r>
              <a:rPr lang="zh-TW" altLang="en-US" sz="3200" dirty="0"/>
              <a:t>學生感受到成長的喜悅</a:t>
            </a:r>
            <a:r>
              <a:rPr lang="zh-TW" altLang="en-US" sz="3200" dirty="0" smtClean="0"/>
              <a:t>，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或</a:t>
            </a:r>
            <a:r>
              <a:rPr lang="zh-TW" altLang="en-US" sz="3200" dirty="0"/>
              <a:t>合作的樂趣，而減少依靠外在的酬</a:t>
            </a:r>
            <a:r>
              <a:rPr lang="zh-TW" altLang="en-US" sz="3200" dirty="0" smtClean="0"/>
              <a:t>賞</a:t>
            </a:r>
            <a:endParaRPr lang="en-US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81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二、如何引導小組有效運作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472608"/>
          </a:xfrm>
        </p:spPr>
        <p:txBody>
          <a:bodyPr>
            <a:noAutofit/>
          </a:bodyPr>
          <a:lstStyle/>
          <a:p>
            <a:pPr marL="379413" indent="-379413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>
                <a:solidFill>
                  <a:srgbClr val="FF0000"/>
                </a:solidFill>
              </a:rPr>
              <a:t>視</a:t>
            </a:r>
            <a:r>
              <a:rPr lang="zh-TW" altLang="en-US" sz="3600" dirty="0">
                <a:solidFill>
                  <a:srgbClr val="0000FF"/>
                </a:solidFill>
              </a:rPr>
              <a:t>教材難度</a:t>
            </a:r>
            <a:r>
              <a:rPr lang="zh-TW" altLang="en-US" sz="3600" dirty="0">
                <a:solidFill>
                  <a:srgbClr val="FF0000"/>
                </a:solidFill>
              </a:rPr>
              <a:t>與</a:t>
            </a:r>
            <a:r>
              <a:rPr lang="zh-TW" altLang="en-US" sz="3600" dirty="0">
                <a:solidFill>
                  <a:srgbClr val="0000FF"/>
                </a:solidFill>
              </a:rPr>
              <a:t>複雜度</a:t>
            </a:r>
            <a:r>
              <a:rPr lang="zh-TW" altLang="en-US" sz="3600" dirty="0">
                <a:solidFill>
                  <a:srgbClr val="FF0000"/>
                </a:solidFill>
              </a:rPr>
              <a:t>提供最適宜之輔助系統，以有效提升學生的學習</a:t>
            </a:r>
            <a:r>
              <a:rPr lang="zh-TW" altLang="en-US" sz="3600" dirty="0" smtClean="0">
                <a:solidFill>
                  <a:srgbClr val="FF0000"/>
                </a:solidFill>
              </a:rPr>
              <a:t>效能</a:t>
            </a:r>
            <a:endParaRPr lang="en-US" altLang="zh-TW" sz="3600" dirty="0" smtClean="0">
              <a:solidFill>
                <a:srgbClr val="FF0000"/>
              </a:solidFill>
            </a:endParaRPr>
          </a:p>
          <a:p>
            <a:pPr marL="630238" lvl="1" indent="-230188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 smtClean="0"/>
              <a:t>在</a:t>
            </a:r>
            <a:r>
              <a:rPr lang="zh-TW" altLang="en-US" sz="3200" dirty="0"/>
              <a:t>教學時</a:t>
            </a:r>
            <a:r>
              <a:rPr lang="zh-TW" altLang="en-US" sz="3200" dirty="0" smtClean="0"/>
              <a:t>，對於作業</a:t>
            </a:r>
            <a:r>
              <a:rPr lang="zh-TW" altLang="en-US" sz="3200" dirty="0"/>
              <a:t>、補充教材、評量</a:t>
            </a:r>
            <a:r>
              <a:rPr lang="zh-TW" altLang="en-US" sz="3200" dirty="0" smtClean="0"/>
              <a:t>標準，可採</a:t>
            </a:r>
            <a:r>
              <a:rPr lang="zh-TW" altLang="en-US" sz="3200" dirty="0" smtClean="0">
                <a:solidFill>
                  <a:srgbClr val="0000FF"/>
                </a:solidFill>
              </a:rPr>
              <a:t>多層次設計</a:t>
            </a:r>
            <a:r>
              <a:rPr lang="zh-TW" altLang="en-US" sz="3200" dirty="0" smtClean="0"/>
              <a:t>，</a:t>
            </a:r>
            <a:endParaRPr lang="en-US" altLang="zh-TW" sz="3200" dirty="0" smtClean="0"/>
          </a:p>
          <a:p>
            <a:pPr marL="630238" lvl="1" indent="-230188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 smtClean="0"/>
              <a:t>亦即，按</a:t>
            </a:r>
            <a:r>
              <a:rPr lang="zh-TW" altLang="en-US" sz="3200" dirty="0"/>
              <a:t>教材難度及學習力</a:t>
            </a:r>
            <a:r>
              <a:rPr lang="zh-TW" altLang="en-US" sz="3200" dirty="0">
                <a:solidFill>
                  <a:srgbClr val="0000FF"/>
                </a:solidFill>
              </a:rPr>
              <a:t>規劃必答題</a:t>
            </a:r>
            <a:r>
              <a:rPr lang="zh-TW" altLang="en-US" sz="3200" dirty="0" smtClean="0">
                <a:solidFill>
                  <a:srgbClr val="0000FF"/>
                </a:solidFill>
              </a:rPr>
              <a:t>、</a:t>
            </a:r>
            <a:r>
              <a:rPr lang="en-US" altLang="zh-TW" sz="3200" dirty="0" smtClean="0">
                <a:solidFill>
                  <a:srgbClr val="0000FF"/>
                </a:solidFill>
              </a:rPr>
              <a:t/>
            </a:r>
            <a:br>
              <a:rPr lang="en-US" altLang="zh-TW" sz="3200" dirty="0" smtClean="0">
                <a:solidFill>
                  <a:srgbClr val="0000FF"/>
                </a:solidFill>
              </a:rPr>
            </a:br>
            <a:r>
              <a:rPr lang="zh-TW" altLang="en-US" sz="3200" dirty="0" smtClean="0">
                <a:solidFill>
                  <a:srgbClr val="0000FF"/>
                </a:solidFill>
              </a:rPr>
              <a:t>選</a:t>
            </a:r>
            <a:r>
              <a:rPr lang="zh-TW" altLang="en-US" sz="3200" dirty="0">
                <a:solidFill>
                  <a:srgbClr val="0000FF"/>
                </a:solidFill>
              </a:rPr>
              <a:t>答題及加分題</a:t>
            </a:r>
            <a:r>
              <a:rPr lang="zh-TW" altLang="en-US" sz="3200" dirty="0"/>
              <a:t>等，以兼顧高／低學習成就的</a:t>
            </a:r>
            <a:r>
              <a:rPr lang="zh-TW" altLang="en-US" sz="3200" dirty="0" smtClean="0"/>
              <a:t>學生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82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二、如何引導小組有效運作？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950" indent="-36195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>
                <a:solidFill>
                  <a:srgbClr val="FF0000"/>
                </a:solidFill>
              </a:rPr>
              <a:t>於小組討論的過程中，適時給予支持與鼓勵</a:t>
            </a:r>
            <a:endParaRPr lang="en-US" altLang="zh-TW" sz="3600" dirty="0">
              <a:solidFill>
                <a:srgbClr val="FF0000"/>
              </a:solidFill>
            </a:endParaRPr>
          </a:p>
          <a:p>
            <a:pPr marL="857250" lvl="1" indent="-4572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>
                <a:solidFill>
                  <a:srgbClr val="0000FF"/>
                </a:solidFill>
              </a:rPr>
              <a:t>隨時給學生個別的＂無聲＂讚許</a:t>
            </a:r>
            <a:r>
              <a:rPr lang="zh-TW" altLang="en-US" sz="3200" dirty="0"/>
              <a:t>，或於巡視各小組時，看到誰就給予一個</a:t>
            </a:r>
            <a:r>
              <a:rPr lang="zh-TW" altLang="en-US" sz="3200" dirty="0">
                <a:solidFill>
                  <a:srgbClr val="0000FF"/>
                </a:solidFill>
              </a:rPr>
              <a:t>肯定的眼神或比個</a:t>
            </a:r>
            <a:r>
              <a:rPr lang="zh-TW" altLang="en-US" sz="3200" dirty="0" smtClean="0">
                <a:solidFill>
                  <a:srgbClr val="0000FF"/>
                </a:solidFill>
              </a:rPr>
              <a:t>讚</a:t>
            </a:r>
            <a:endParaRPr lang="en-US" altLang="zh-TW" sz="3200" dirty="0"/>
          </a:p>
          <a:p>
            <a:pPr marL="857250" lvl="1" indent="-45720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/>
              <a:t>時常提醒小組成員間的相互尊重與鼓勵，以促進小組討論與</a:t>
            </a:r>
            <a:r>
              <a:rPr lang="zh-TW" altLang="en-US" sz="3200" dirty="0" smtClean="0"/>
              <a:t>分享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83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二、如何引導小組有效運作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5688632"/>
          </a:xfrm>
        </p:spPr>
        <p:txBody>
          <a:bodyPr>
            <a:noAutofit/>
          </a:bodyPr>
          <a:lstStyle/>
          <a:p>
            <a:pPr marL="301625" indent="-301625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TW" sz="2400" b="1" dirty="0"/>
              <a:t>Q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&amp;</a:t>
            </a:r>
            <a:r>
              <a:rPr lang="zh-TW" altLang="en-US" sz="2400" b="1" dirty="0"/>
              <a:t> </a:t>
            </a:r>
            <a:r>
              <a:rPr lang="en-US" altLang="zh-TW" sz="2400" b="1" dirty="0" smtClean="0"/>
              <a:t>A</a:t>
            </a:r>
          </a:p>
          <a:p>
            <a:pPr marL="577850" lvl="1" indent="-284163">
              <a:lnSpc>
                <a:spcPct val="120000"/>
              </a:lnSpc>
              <a:spcBef>
                <a:spcPts val="0"/>
              </a:spcBef>
              <a:buClr>
                <a:srgbClr val="6600CC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6600CC"/>
                </a:solidFill>
              </a:rPr>
              <a:t>如何</a:t>
            </a:r>
            <a:r>
              <a:rPr lang="zh-TW" altLang="en-US" dirty="0">
                <a:solidFill>
                  <a:srgbClr val="6600CC"/>
                </a:solidFill>
              </a:rPr>
              <a:t>訓練小組主持人的領導能力</a:t>
            </a:r>
            <a:r>
              <a:rPr lang="zh-TW" altLang="en-US" dirty="0" smtClean="0">
                <a:solidFill>
                  <a:srgbClr val="6600CC"/>
                </a:solidFill>
              </a:rPr>
              <a:t>？</a:t>
            </a:r>
            <a:endParaRPr lang="en-US" altLang="zh-TW" dirty="0" smtClean="0">
              <a:solidFill>
                <a:srgbClr val="6600CC"/>
              </a:solidFill>
            </a:endParaRPr>
          </a:p>
          <a:p>
            <a:pPr marL="862013" lvl="2" indent="-284163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/>
              <a:t>當教師要加強主持人某種能力時，可</a:t>
            </a:r>
            <a:r>
              <a:rPr lang="zh-TW" altLang="en-US" sz="2600" dirty="0">
                <a:solidFill>
                  <a:srgbClr val="FF0000"/>
                </a:solidFill>
              </a:rPr>
              <a:t>先做示範</a:t>
            </a:r>
            <a:r>
              <a:rPr lang="zh-TW" altLang="en-US" sz="2600" dirty="0"/>
              <a:t>，</a:t>
            </a:r>
            <a:r>
              <a:rPr lang="zh-TW" altLang="en-US" sz="2600" dirty="0" smtClean="0">
                <a:solidFill>
                  <a:srgbClr val="FF0000"/>
                </a:solidFill>
              </a:rPr>
              <a:t>提供他們</a:t>
            </a:r>
            <a:r>
              <a:rPr lang="zh-TW" altLang="en-US" sz="2600" dirty="0">
                <a:solidFill>
                  <a:srgbClr val="FF0000"/>
                </a:solidFill>
              </a:rPr>
              <a:t>具體的</a:t>
            </a:r>
            <a:r>
              <a:rPr lang="zh-TW" altLang="en-US" sz="2600" dirty="0" smtClean="0">
                <a:solidFill>
                  <a:srgbClr val="FF0000"/>
                </a:solidFill>
              </a:rPr>
              <a:t>做法</a:t>
            </a:r>
            <a:r>
              <a:rPr lang="zh-TW" altLang="en-US" sz="2600" dirty="0"/>
              <a:t>，並</a:t>
            </a:r>
            <a:r>
              <a:rPr lang="zh-TW" altLang="en-US" sz="2600" dirty="0" smtClean="0"/>
              <a:t>提供</a:t>
            </a:r>
            <a:r>
              <a:rPr lang="zh-TW" altLang="en-US" sz="2600" dirty="0"/>
              <a:t>很多機會讓學生反覆</a:t>
            </a:r>
            <a:r>
              <a:rPr lang="zh-TW" altLang="en-US" sz="2600" dirty="0" smtClean="0"/>
              <a:t>練習</a:t>
            </a:r>
            <a:endParaRPr lang="en-US" altLang="zh-TW" sz="2600" dirty="0" smtClean="0"/>
          </a:p>
          <a:p>
            <a:pPr marL="577850" lvl="1" indent="-284163">
              <a:lnSpc>
                <a:spcPct val="120000"/>
              </a:lnSpc>
              <a:spcBef>
                <a:spcPts val="1200"/>
              </a:spcBef>
              <a:buClr>
                <a:srgbClr val="6600CC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dirty="0" smtClean="0">
                <a:solidFill>
                  <a:srgbClr val="6600CC"/>
                </a:solidFill>
              </a:rPr>
              <a:t>實施分組合作學習教學，如何兼顧高／低學習成就的學生？</a:t>
            </a:r>
            <a:endParaRPr lang="en-US" altLang="zh-TW" dirty="0" smtClean="0">
              <a:solidFill>
                <a:srgbClr val="6600CC"/>
              </a:solidFill>
            </a:endParaRPr>
          </a:p>
          <a:p>
            <a:pPr marL="896938" lvl="2" indent="-293688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/>
              <a:t>教師在教學時</a:t>
            </a:r>
            <a:r>
              <a:rPr lang="zh-TW" altLang="en-US" sz="2600" dirty="0" smtClean="0"/>
              <a:t>，對於作業</a:t>
            </a:r>
            <a:r>
              <a:rPr lang="zh-TW" altLang="en-US" sz="2600" dirty="0"/>
              <a:t>、補充</a:t>
            </a:r>
            <a:r>
              <a:rPr lang="zh-TW" altLang="en-US" sz="2600" dirty="0" smtClean="0"/>
              <a:t>教材或評量標準，</a:t>
            </a:r>
            <a:r>
              <a:rPr lang="en-US" altLang="zh-TW" sz="2600" dirty="0" smtClean="0"/>
              <a:t/>
            </a:r>
            <a:br>
              <a:rPr lang="en-US" altLang="zh-TW" sz="2600" dirty="0" smtClean="0"/>
            </a:br>
            <a:r>
              <a:rPr lang="zh-TW" altLang="en-US" sz="2600" dirty="0" smtClean="0">
                <a:solidFill>
                  <a:srgbClr val="FF0000"/>
                </a:solidFill>
              </a:rPr>
              <a:t>可按教材難度</a:t>
            </a:r>
            <a:r>
              <a:rPr lang="zh-TW" altLang="en-US" sz="2600" dirty="0">
                <a:solidFill>
                  <a:srgbClr val="FF0000"/>
                </a:solidFill>
              </a:rPr>
              <a:t>及學習力規劃</a:t>
            </a:r>
            <a:r>
              <a:rPr lang="zh-TW" altLang="en-US" sz="2600" dirty="0"/>
              <a:t>必答題、選答題及加分</a:t>
            </a:r>
            <a:r>
              <a:rPr lang="zh-TW" altLang="en-US" sz="2600" dirty="0" smtClean="0"/>
              <a:t>題</a:t>
            </a:r>
            <a:endParaRPr lang="en-US" altLang="zh-TW" sz="2600" dirty="0" smtClean="0"/>
          </a:p>
          <a:p>
            <a:pPr marL="896938" lvl="2" indent="-293688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高</a:t>
            </a:r>
            <a:r>
              <a:rPr lang="zh-TW" altLang="en-US" sz="2600" dirty="0"/>
              <a:t>學習成就</a:t>
            </a:r>
            <a:r>
              <a:rPr lang="zh-TW" altLang="en-US" sz="2600" dirty="0" smtClean="0"/>
              <a:t>的學生在組內</a:t>
            </a:r>
            <a:r>
              <a:rPr lang="zh-TW" altLang="en-US" sz="2600" dirty="0"/>
              <a:t>可扮演領導角色，透過引導引發組員思考，或者幫同學複習等等</a:t>
            </a:r>
            <a:r>
              <a:rPr lang="zh-TW" altLang="en-US" sz="2600" dirty="0" smtClean="0"/>
              <a:t>，有助於他</a:t>
            </a:r>
            <a:r>
              <a:rPr lang="zh-TW" altLang="en-US" sz="2600" dirty="0"/>
              <a:t>的統整</a:t>
            </a:r>
            <a:r>
              <a:rPr lang="zh-TW" altLang="en-US" sz="2600" dirty="0" smtClean="0"/>
              <a:t>能力與精</a:t>
            </a:r>
            <a:r>
              <a:rPr lang="zh-TW" altLang="en-US" sz="2600" dirty="0"/>
              <a:t>熟</a:t>
            </a:r>
            <a:r>
              <a:rPr lang="zh-TW" altLang="en-US" sz="2600" dirty="0" smtClean="0"/>
              <a:t>學習</a:t>
            </a:r>
            <a:endParaRPr lang="en-US" altLang="zh-TW" sz="26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84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三、如何</a:t>
            </a:r>
            <a:r>
              <a:rPr lang="zh-TW" altLang="en-US" dirty="0"/>
              <a:t>掌握教學時間與節奏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530" y="1268760"/>
            <a:ext cx="9114470" cy="5400600"/>
          </a:xfrm>
        </p:spPr>
        <p:txBody>
          <a:bodyPr>
            <a:normAutofit fontScale="92500"/>
          </a:bodyPr>
          <a:lstStyle/>
          <a:p>
            <a:pPr marL="577850" indent="-406400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學校團隊的分享</a:t>
            </a:r>
            <a:endParaRPr lang="en-US" altLang="zh-TW" dirty="0" smtClean="0">
              <a:solidFill>
                <a:srgbClr val="FF0000"/>
              </a:solidFill>
              <a:latin typeface="華康儷中黑" panose="020B0509000000000000" pitchFamily="49" charset="-120"/>
            </a:endParaRPr>
          </a:p>
          <a:p>
            <a:pPr marL="828675" lvl="1" indent="-257175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/>
              <a:t>在</a:t>
            </a:r>
            <a:r>
              <a:rPr lang="zh-TW" altLang="en-US" dirty="0"/>
              <a:t>合作學習中，學生有大量討論、發表、實作的機會</a:t>
            </a:r>
            <a:r>
              <a:rPr lang="zh-TW" altLang="en-US" dirty="0" smtClean="0"/>
              <a:t>，學習</a:t>
            </a:r>
            <a:r>
              <a:rPr lang="zh-TW" altLang="en-US" dirty="0"/>
              <a:t>動機強、上課氣氛較愉悅，並從與同儕合作之中自行建構概念，雖然</a:t>
            </a:r>
            <a:r>
              <a:rPr lang="zh-TW" altLang="en-US" dirty="0">
                <a:solidFill>
                  <a:srgbClr val="0000FF"/>
                </a:solidFill>
              </a:rPr>
              <a:t>過程似乎耗時，成效卻是深刻而長遠的</a:t>
            </a:r>
            <a:r>
              <a:rPr lang="zh-TW" altLang="en-US" dirty="0"/>
              <a:t>。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（彰化縣線西國民中學） </a:t>
            </a:r>
            <a:endPara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28675" lvl="1" indent="-257175">
              <a:lnSpc>
                <a:spcPct val="120000"/>
              </a:lnSpc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dirty="0" smtClean="0"/>
              <a:t>學生</a:t>
            </a:r>
            <a:r>
              <a:rPr lang="en-US" altLang="zh-TW" dirty="0"/>
              <a:t>…...</a:t>
            </a:r>
            <a:r>
              <a:rPr lang="zh-TW" altLang="en-US" dirty="0"/>
              <a:t>是學習的主人，</a:t>
            </a:r>
            <a:r>
              <a:rPr lang="en-US" altLang="zh-TW" dirty="0"/>
              <a:t>...…</a:t>
            </a:r>
            <a:r>
              <a:rPr lang="zh-TW" altLang="en-US" dirty="0"/>
              <a:t>小組的討論、對話、分享</a:t>
            </a:r>
            <a:r>
              <a:rPr lang="zh-TW" altLang="en-US" dirty="0" smtClean="0"/>
              <a:t>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發表</a:t>
            </a:r>
            <a:r>
              <a:rPr lang="zh-TW" altLang="en-US" dirty="0"/>
              <a:t>、紀錄</a:t>
            </a:r>
            <a:r>
              <a:rPr lang="en-US" altLang="zh-TW" dirty="0"/>
              <a:t>…</a:t>
            </a:r>
            <a:r>
              <a:rPr lang="zh-TW" altLang="en-US" dirty="0"/>
              <a:t>等等，</a:t>
            </a:r>
            <a:r>
              <a:rPr lang="zh-TW" altLang="en-US" dirty="0" smtClean="0"/>
              <a:t>給予充分</a:t>
            </a:r>
            <a:r>
              <a:rPr lang="zh-TW" altLang="en-US" dirty="0"/>
              <a:t>的</a:t>
            </a:r>
            <a:r>
              <a:rPr lang="zh-TW" altLang="en-US" dirty="0" smtClean="0"/>
              <a:t>時間是</a:t>
            </a:r>
            <a:r>
              <a:rPr lang="zh-TW" altLang="en-US" dirty="0"/>
              <a:t>很重要的</a:t>
            </a:r>
            <a:r>
              <a:rPr lang="zh-TW" altLang="en-US" dirty="0" smtClean="0"/>
              <a:t>，因此</a:t>
            </a:r>
            <a:r>
              <a:rPr lang="zh-TW" altLang="en-US" dirty="0"/>
              <a:t>，</a:t>
            </a:r>
            <a:r>
              <a:rPr lang="zh-TW" altLang="en-US" dirty="0" smtClean="0">
                <a:solidFill>
                  <a:srgbClr val="0000FF"/>
                </a:solidFill>
              </a:rPr>
              <a:t>掌</a:t>
            </a:r>
            <a:r>
              <a:rPr lang="zh-TW" altLang="en-US" dirty="0">
                <a:solidFill>
                  <a:srgbClr val="0000FF"/>
                </a:solidFill>
              </a:rPr>
              <a:t>控每一階段的時間</a:t>
            </a:r>
            <a:r>
              <a:rPr lang="en-US" altLang="zh-TW" dirty="0">
                <a:solidFill>
                  <a:srgbClr val="0000FF"/>
                </a:solidFill>
              </a:rPr>
              <a:t>…...</a:t>
            </a:r>
            <a:r>
              <a:rPr lang="zh-TW" altLang="en-US" dirty="0">
                <a:solidFill>
                  <a:srgbClr val="0000FF"/>
                </a:solidFill>
              </a:rPr>
              <a:t>很重要</a:t>
            </a:r>
            <a:r>
              <a:rPr lang="en-US" altLang="zh-TW" dirty="0"/>
              <a:t>...…</a:t>
            </a:r>
            <a:r>
              <a:rPr lang="zh-TW" altLang="en-US" dirty="0"/>
              <a:t>才不會影響後面</a:t>
            </a:r>
            <a:r>
              <a:rPr lang="zh-TW" altLang="en-US" dirty="0" smtClean="0"/>
              <a:t>課程的</a:t>
            </a:r>
            <a:r>
              <a:rPr lang="zh-TW" altLang="en-US" dirty="0"/>
              <a:t>教學進度。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（國立臺北教育大學附設實驗國民小學）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85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三、如何</a:t>
            </a:r>
            <a:r>
              <a:rPr lang="zh-TW" altLang="en-US" dirty="0"/>
              <a:t>掌握教學時間與節奏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268760"/>
            <a:ext cx="8790942" cy="5400600"/>
          </a:xfrm>
        </p:spPr>
        <p:txBody>
          <a:bodyPr>
            <a:normAutofit/>
          </a:bodyPr>
          <a:lstStyle/>
          <a:p>
            <a:pPr marL="457200" algn="just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分組合作學習之教學時間雖較長，但如運用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得當，是</a:t>
            </a:r>
            <a:r>
              <a:rPr lang="zh-TW" altLang="en-US" dirty="0" smtClean="0">
                <a:solidFill>
                  <a:srgbClr val="0000FF"/>
                </a:solidFill>
              </a:rPr>
              <a:t>划得來的投資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 marL="457200" algn="just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dirty="0" smtClean="0"/>
              <a:t>在分組合作學習的教室，師生都要學習掌握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時間，</a:t>
            </a:r>
            <a:r>
              <a:rPr lang="zh-TW" altLang="en-US" dirty="0" smtClean="0">
                <a:solidFill>
                  <a:srgbClr val="0000FF"/>
                </a:solidFill>
              </a:rPr>
              <a:t>討論的問題宜</a:t>
            </a:r>
            <a:r>
              <a:rPr lang="zh-TW" altLang="en-US" dirty="0" smtClean="0">
                <a:solidFill>
                  <a:srgbClr val="FF0000"/>
                </a:solidFill>
              </a:rPr>
              <a:t>精</a:t>
            </a:r>
            <a:r>
              <a:rPr lang="zh-TW" altLang="en-US" dirty="0" smtClean="0">
                <a:solidFill>
                  <a:srgbClr val="0000FF"/>
                </a:solidFill>
              </a:rPr>
              <a:t>不宜多，還可用</a:t>
            </a:r>
            <a:r>
              <a:rPr lang="zh-TW" altLang="en-US" dirty="0" smtClean="0">
                <a:solidFill>
                  <a:srgbClr val="FF0000"/>
                </a:solidFill>
              </a:rPr>
              <a:t>計時器</a:t>
            </a:r>
            <a:r>
              <a:rPr lang="zh-TW" altLang="en-US" dirty="0" smtClean="0">
                <a:solidFill>
                  <a:srgbClr val="0000FF"/>
                </a:solidFill>
              </a:rPr>
              <a:t>輔助每一階段的時間掌握</a:t>
            </a:r>
            <a:r>
              <a:rPr lang="zh-TW" altLang="en-US" dirty="0" smtClean="0"/>
              <a:t>，事先設計的教學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流程也可預留</a:t>
            </a:r>
            <a:r>
              <a:rPr lang="en-US" altLang="zh-TW" dirty="0" smtClean="0"/>
              <a:t>5</a:t>
            </a:r>
            <a:r>
              <a:rPr lang="zh-TW" altLang="en-US" dirty="0" smtClean="0"/>
              <a:t>分鐘的</a:t>
            </a:r>
            <a:r>
              <a:rPr lang="zh-TW" altLang="en-US" dirty="0" smtClean="0">
                <a:solidFill>
                  <a:srgbClr val="FF0000"/>
                </a:solidFill>
              </a:rPr>
              <a:t>彈性</a:t>
            </a:r>
            <a:r>
              <a:rPr lang="zh-TW" altLang="en-US" dirty="0" smtClean="0"/>
              <a:t>時間，以應加強、補救、深化或延伸學習之需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86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三、如何</a:t>
            </a:r>
            <a:r>
              <a:rPr lang="zh-TW" altLang="en-US" dirty="0"/>
              <a:t>掌握教學時間與節奏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530" y="1052736"/>
            <a:ext cx="8934958" cy="5616624"/>
          </a:xfrm>
        </p:spPr>
        <p:txBody>
          <a:bodyPr>
            <a:normAutofit/>
          </a:bodyPr>
          <a:lstStyle/>
          <a:p>
            <a:pPr marL="396875" indent="-28257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600" dirty="0">
                <a:solidFill>
                  <a:srgbClr val="FF0000"/>
                </a:solidFill>
              </a:rPr>
              <a:t>建議每次討論時間以不超過</a:t>
            </a:r>
            <a:r>
              <a:rPr lang="en-US" altLang="zh-TW" sz="2600" dirty="0">
                <a:solidFill>
                  <a:srgbClr val="FF0000"/>
                </a:solidFill>
              </a:rPr>
              <a:t>5</a:t>
            </a:r>
            <a:r>
              <a:rPr lang="zh-TW" altLang="en-US" sz="2600" dirty="0">
                <a:solidFill>
                  <a:srgbClr val="FF0000"/>
                </a:solidFill>
              </a:rPr>
              <a:t>分鐘</a:t>
            </a:r>
            <a:r>
              <a:rPr lang="zh-TW" altLang="en-US" sz="2600" dirty="0" smtClean="0">
                <a:solidFill>
                  <a:srgbClr val="FF0000"/>
                </a:solidFill>
              </a:rPr>
              <a:t>最佳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663575" lvl="1" indent="-2667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若</a:t>
            </a:r>
            <a:r>
              <a:rPr lang="zh-TW" altLang="en-US" sz="2600" dirty="0"/>
              <a:t>同一個活動持續太久，學生的參與度可能會降低</a:t>
            </a:r>
            <a:endParaRPr lang="en-US" altLang="zh-TW" sz="2600" dirty="0"/>
          </a:p>
          <a:p>
            <a:pPr marL="663575" lvl="1" indent="-2667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/>
              <a:t>部分</a:t>
            </a:r>
            <a:r>
              <a:rPr lang="zh-TW" altLang="en-US" sz="2600" dirty="0"/>
              <a:t>較複雜的問題可斟酌給予較長時間，但建議到</a:t>
            </a:r>
            <a:r>
              <a:rPr lang="zh-TW" altLang="en-US" sz="2600" dirty="0" smtClean="0"/>
              <a:t>學生合作</a:t>
            </a:r>
            <a:r>
              <a:rPr lang="zh-TW" altLang="en-US" sz="2600" dirty="0"/>
              <a:t>經驗較豐富，討論運作較上軌道後，再介入運用</a:t>
            </a:r>
            <a:endParaRPr lang="en-US" altLang="zh-TW" sz="2600" dirty="0"/>
          </a:p>
          <a:p>
            <a:pPr marL="663575" lvl="1" indent="-2667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600" dirty="0" smtClean="0">
                <a:solidFill>
                  <a:srgbClr val="0000FF"/>
                </a:solidFill>
              </a:rPr>
              <a:t>有些</a:t>
            </a:r>
            <a:r>
              <a:rPr lang="zh-TW" altLang="en-US" sz="2600" dirty="0">
                <a:solidFill>
                  <a:srgbClr val="0000FF"/>
                </a:solidFill>
              </a:rPr>
              <a:t>活動不僅在上課討論，</a:t>
            </a:r>
            <a:r>
              <a:rPr lang="zh-TW" altLang="en-US" sz="2600" dirty="0">
                <a:solidFill>
                  <a:srgbClr val="FF0000"/>
                </a:solidFill>
              </a:rPr>
              <a:t>下課</a:t>
            </a:r>
            <a:r>
              <a:rPr lang="zh-TW" altLang="en-US" sz="2600" dirty="0">
                <a:solidFill>
                  <a:srgbClr val="0000FF"/>
                </a:solidFill>
              </a:rPr>
              <a:t>也可以</a:t>
            </a:r>
            <a:r>
              <a:rPr lang="zh-TW" altLang="en-US" sz="2600" dirty="0">
                <a:solidFill>
                  <a:srgbClr val="FF0000"/>
                </a:solidFill>
              </a:rPr>
              <a:t>延續</a:t>
            </a:r>
            <a:r>
              <a:rPr lang="zh-TW" altLang="en-US" sz="2600" dirty="0">
                <a:solidFill>
                  <a:srgbClr val="0000FF"/>
                </a:solidFill>
              </a:rPr>
              <a:t>討論，</a:t>
            </a:r>
            <a:r>
              <a:rPr lang="zh-TW" altLang="en-US" sz="2600" dirty="0" smtClean="0">
                <a:solidFill>
                  <a:srgbClr val="0000FF"/>
                </a:solidFill>
              </a:rPr>
              <a:t>模式</a:t>
            </a:r>
            <a:r>
              <a:rPr lang="zh-TW" altLang="en-US" sz="2600" dirty="0">
                <a:solidFill>
                  <a:srgbClr val="0000FF"/>
                </a:solidFill>
              </a:rPr>
              <a:t>可</a:t>
            </a:r>
            <a:r>
              <a:rPr lang="zh-TW" altLang="en-US" sz="2600" dirty="0" smtClean="0">
                <a:solidFill>
                  <a:srgbClr val="0000FF"/>
                </a:solidFill>
              </a:rPr>
              <a:t>變化</a:t>
            </a:r>
            <a:endParaRPr lang="en-US" altLang="zh-TW" sz="2600" dirty="0" smtClean="0">
              <a:solidFill>
                <a:srgbClr val="0000FF"/>
              </a:solidFill>
            </a:endParaRPr>
          </a:p>
          <a:p>
            <a:pPr marL="396875" indent="-282575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600" dirty="0" smtClean="0"/>
              <a:t>各組完成討論及紀錄後，可請學生把討論結果揭示出來</a:t>
            </a:r>
            <a:endParaRPr lang="en-US" altLang="zh-TW" sz="2600" dirty="0" smtClean="0"/>
          </a:p>
          <a:p>
            <a:pPr marL="673100" lvl="1" indent="-276225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此</a:t>
            </a:r>
            <a:r>
              <a:rPr lang="zh-TW" altLang="en-US" sz="2400" dirty="0"/>
              <a:t>部分</a:t>
            </a:r>
            <a:r>
              <a:rPr lang="zh-TW" altLang="en-US" sz="2400" dirty="0" smtClean="0"/>
              <a:t>可以不同方式進行，如：</a:t>
            </a:r>
            <a:endParaRPr lang="en-US" altLang="zh-TW" sz="2400" dirty="0"/>
          </a:p>
          <a:p>
            <a:pPr marL="1035050" lvl="1" indent="-354013">
              <a:spcBef>
                <a:spcPts val="600"/>
              </a:spcBef>
              <a:buClr>
                <a:srgbClr val="FF0000"/>
              </a:buClr>
              <a:buSzPct val="80000"/>
              <a:buAutoNum type="arabicParenBoth"/>
            </a:pPr>
            <a:r>
              <a:rPr lang="zh-TW" altLang="en-US" sz="2400" dirty="0" smtClean="0"/>
              <a:t>請</a:t>
            </a:r>
            <a:r>
              <a:rPr lang="zh-TW" altLang="en-US" sz="2400" dirty="0"/>
              <a:t>各組</a:t>
            </a:r>
            <a:r>
              <a:rPr lang="zh-TW" altLang="en-US" sz="2400" dirty="0" smtClean="0">
                <a:solidFill>
                  <a:srgbClr val="0000FF"/>
                </a:solidFill>
              </a:rPr>
              <a:t>派或</a:t>
            </a:r>
            <a:r>
              <a:rPr lang="zh-TW" altLang="en-US" sz="2400" dirty="0">
                <a:solidFill>
                  <a:srgbClr val="0000FF"/>
                </a:solidFill>
              </a:rPr>
              <a:t>抽一人口頭</a:t>
            </a:r>
            <a:r>
              <a:rPr lang="zh-TW" altLang="en-US" sz="2400" dirty="0" smtClean="0">
                <a:solidFill>
                  <a:srgbClr val="0000FF"/>
                </a:solidFill>
              </a:rPr>
              <a:t>報告</a:t>
            </a:r>
            <a:r>
              <a:rPr lang="zh-TW" altLang="en-US" sz="2400" dirty="0" smtClean="0"/>
              <a:t>，並</a:t>
            </a:r>
            <a:r>
              <a:rPr lang="zh-TW" altLang="en-US" sz="2400" dirty="0">
                <a:solidFill>
                  <a:srgbClr val="0000FF"/>
                </a:solidFill>
              </a:rPr>
              <a:t>輔以</a:t>
            </a:r>
            <a:r>
              <a:rPr lang="zh-TW" altLang="en-US" sz="2400" dirty="0">
                <a:solidFill>
                  <a:srgbClr val="FF0000"/>
                </a:solidFill>
              </a:rPr>
              <a:t>實物投影</a:t>
            </a:r>
            <a:r>
              <a:rPr lang="zh-TW" altLang="en-US" sz="2400" dirty="0" smtClean="0">
                <a:solidFill>
                  <a:srgbClr val="FF0000"/>
                </a:solidFill>
              </a:rPr>
              <a:t>機</a:t>
            </a:r>
            <a:r>
              <a:rPr lang="zh-TW" altLang="en-US" sz="2400" dirty="0" smtClean="0">
                <a:solidFill>
                  <a:srgbClr val="0000FF"/>
                </a:solidFill>
              </a:rPr>
              <a:t>來</a:t>
            </a:r>
            <a:r>
              <a:rPr lang="zh-TW" altLang="en-US" sz="2400" dirty="0" smtClean="0"/>
              <a:t>投射小組學習單</a:t>
            </a:r>
            <a:r>
              <a:rPr lang="zh-TW" altLang="en-US" sz="2400" dirty="0" smtClean="0">
                <a:latin typeface="華康儷中黑" panose="020B0509000000000000" pitchFamily="49" charset="-120"/>
              </a:rPr>
              <a:t>內</a:t>
            </a:r>
            <a:r>
              <a:rPr lang="zh-TW" altLang="en-US" sz="2400" dirty="0" smtClean="0"/>
              <a:t>容</a:t>
            </a:r>
            <a:endParaRPr lang="en-US" altLang="zh-TW" sz="2400" dirty="0"/>
          </a:p>
          <a:p>
            <a:pPr marL="1035050" lvl="1" indent="-354013">
              <a:spcBef>
                <a:spcPts val="600"/>
              </a:spcBef>
              <a:buClr>
                <a:srgbClr val="FF0000"/>
              </a:buClr>
              <a:buSzPct val="80000"/>
              <a:buAutoNum type="arabicParenBoth"/>
            </a:pPr>
            <a:r>
              <a:rPr lang="zh-TW" altLang="en-US" sz="2400" dirty="0" smtClean="0"/>
              <a:t>學校</a:t>
            </a:r>
            <a:r>
              <a:rPr lang="zh-TW" altLang="en-US" sz="2400" dirty="0"/>
              <a:t>準備</a:t>
            </a:r>
            <a:r>
              <a:rPr lang="zh-TW" altLang="en-US" sz="2400" dirty="0">
                <a:solidFill>
                  <a:srgbClr val="FF0000"/>
                </a:solidFill>
              </a:rPr>
              <a:t>磁性小白板</a:t>
            </a:r>
            <a:r>
              <a:rPr lang="zh-TW" altLang="en-US" sz="2400" dirty="0"/>
              <a:t>，小組</a:t>
            </a:r>
            <a:r>
              <a:rPr lang="zh-TW" altLang="en-US" sz="2400" dirty="0" smtClean="0"/>
              <a:t>討論並</a:t>
            </a:r>
            <a:r>
              <a:rPr lang="zh-TW" altLang="en-US" sz="2400" dirty="0" smtClean="0">
                <a:solidFill>
                  <a:srgbClr val="0000FF"/>
                </a:solidFill>
              </a:rPr>
              <a:t>寫在</a:t>
            </a:r>
            <a:r>
              <a:rPr lang="zh-TW" altLang="en-US" sz="2400" dirty="0">
                <a:solidFill>
                  <a:srgbClr val="0000FF"/>
                </a:solidFill>
              </a:rPr>
              <a:t>磁性</a:t>
            </a:r>
            <a:r>
              <a:rPr lang="zh-TW" altLang="en-US" sz="2400" dirty="0" smtClean="0">
                <a:solidFill>
                  <a:srgbClr val="0000FF"/>
                </a:solidFill>
              </a:rPr>
              <a:t>小白板</a:t>
            </a:r>
            <a:r>
              <a:rPr lang="zh-TW" altLang="en-US" sz="2400" dirty="0" smtClean="0"/>
              <a:t>後，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可以</a:t>
            </a:r>
            <a:r>
              <a:rPr lang="zh-TW" altLang="en-US" sz="2400" dirty="0"/>
              <a:t>立即張貼</a:t>
            </a:r>
            <a:r>
              <a:rPr lang="zh-TW" altLang="en-US" sz="2400" dirty="0" smtClean="0"/>
              <a:t>到黑板</a:t>
            </a:r>
            <a:r>
              <a:rPr lang="zh-TW" altLang="en-US" sz="2400" dirty="0"/>
              <a:t>上，無需重謄一</a:t>
            </a:r>
            <a:r>
              <a:rPr lang="zh-TW" altLang="en-US" sz="2400" dirty="0" smtClean="0"/>
              <a:t>遍</a:t>
            </a:r>
            <a:endParaRPr lang="en-US" altLang="zh-TW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87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共同研討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D7BE-6772-4D12-BB9A-A7C987095639}" type="slidenum">
              <a:rPr lang="zh-TW" altLang="en-US" smtClean="0">
                <a:solidFill>
                  <a:prstClr val="black"/>
                </a:solidFill>
              </a:rPr>
              <a:pPr/>
              <a:t>88</a:t>
            </a:fld>
            <a:endParaRPr lang="zh-TW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100808"/>
              </p:ext>
            </p:extLst>
          </p:nvPr>
        </p:nvGraphicFramePr>
        <p:xfrm>
          <a:off x="323528" y="1340768"/>
          <a:ext cx="8568952" cy="4906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2488"/>
                <a:gridCol w="4176464"/>
              </a:tblGrid>
              <a:tr h="6025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討論重點</a:t>
                      </a:r>
                      <a:endParaRPr lang="zh-TW" altLang="en-US" sz="2800" b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討論議題</a:t>
                      </a:r>
                      <a:endParaRPr lang="zh-TW" altLang="en-US" sz="2800" b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04295">
                <a:tc>
                  <a:txBody>
                    <a:bodyPr/>
                    <a:lstStyle/>
                    <a:p>
                      <a:pPr marL="250825" indent="-250825">
                        <a:spcBef>
                          <a:spcPts val="1200"/>
                        </a:spcBef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分組合作學習在</a:t>
                      </a: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○○</a:t>
                      </a: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時常遇到的問題有哪些？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250825" indent="-250825">
                        <a:spcBef>
                          <a:spcPts val="1200"/>
                        </a:spcBef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我們曾經怎樣解決這樣的問題？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250825" indent="-250825">
                        <a:spcBef>
                          <a:spcPts val="1200"/>
                        </a:spcBef>
                        <a:buClr>
                          <a:srgbClr val="FF0000"/>
                        </a:buClr>
                        <a:buSzPct val="80000"/>
                        <a:buFont typeface="Wingdings" panose="05000000000000000000" pitchFamily="2" charset="2"/>
                        <a:buChar char="n"/>
                      </a:pP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我們還曾看過、聽過或想到哪些可能可以有效解決這類問題的策略？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52425" indent="-352425">
                        <a:spcBef>
                          <a:spcPts val="1200"/>
                        </a:spcBef>
                        <a:buFont typeface="+mj-lt"/>
                        <a:buAutoNum type="alphaUcPeriod"/>
                      </a:pPr>
                      <a:r>
                        <a:rPr lang="zh-TW" altLang="en-US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如何設計學習任務？</a:t>
                      </a:r>
                      <a:endParaRPr lang="en-US" altLang="zh-TW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352425" indent="-352425">
                        <a:spcBef>
                          <a:spcPts val="1200"/>
                        </a:spcBef>
                        <a:buFont typeface="+mj-lt"/>
                        <a:buAutoNum type="alphaUcPeriod"/>
                      </a:pPr>
                      <a:r>
                        <a:rPr lang="zh-TW" altLang="en-US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如何靈活運用合作學習策略？</a:t>
                      </a:r>
                      <a:endParaRPr lang="en-US" altLang="zh-TW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352425" indent="-352425">
                        <a:spcBef>
                          <a:spcPts val="1200"/>
                        </a:spcBef>
                        <a:buFont typeface="+mj-lt"/>
                        <a:buAutoNum type="alphaUcPeriod"/>
                      </a:pPr>
                      <a:r>
                        <a:rPr lang="zh-TW" altLang="en-US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如何引導學生探究與思考？</a:t>
                      </a:r>
                      <a:endParaRPr lang="en-US" altLang="zh-TW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352425" indent="-352425">
                        <a:spcBef>
                          <a:spcPts val="1200"/>
                        </a:spcBef>
                        <a:buFont typeface="+mj-lt"/>
                        <a:buAutoNum type="alphaUcPeriod"/>
                      </a:pPr>
                      <a:r>
                        <a:rPr lang="zh-TW" altLang="en-US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如何引導學生分享、</a:t>
                      </a:r>
                      <a:r>
                        <a:rPr lang="en-US" altLang="zh-TW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討論與發表？</a:t>
                      </a:r>
                      <a:endParaRPr lang="en-US" altLang="zh-TW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華康儷中黑" panose="020B0509000000000000" pitchFamily="49" charset="-120"/>
                        <a:cs typeface="Times New Roman" panose="02020603050405020304" pitchFamily="18" charset="0"/>
                      </a:endParaRPr>
                    </a:p>
                    <a:p>
                      <a:pPr marL="352425" indent="-352425">
                        <a:spcBef>
                          <a:spcPts val="1200"/>
                        </a:spcBef>
                        <a:buFont typeface="+mj-lt"/>
                        <a:buAutoNum type="alphaUcPeriod"/>
                      </a:pPr>
                      <a:r>
                        <a:rPr lang="zh-TW" altLang="en-US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華康儷中黑" panose="020B0509000000000000" pitchFamily="49" charset="-120"/>
                          <a:cs typeface="Times New Roman" panose="02020603050405020304" pitchFamily="18" charset="0"/>
                        </a:rPr>
                        <a:t>如何進行組間指導？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6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四、如何</a:t>
            </a:r>
            <a:r>
              <a:rPr lang="zh-TW" altLang="en-US" sz="4000" dirty="0"/>
              <a:t>設計學習任務</a:t>
            </a:r>
            <a:r>
              <a:rPr lang="zh-TW" altLang="en-US" sz="4000" dirty="0" smtClean="0"/>
              <a:t>？</a:t>
            </a:r>
            <a:endParaRPr lang="zh-TW" altLang="en-US" sz="4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89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萬法歸</a:t>
            </a:r>
            <a:r>
              <a:rPr lang="zh-TW" altLang="en-US" sz="3600" dirty="0" smtClean="0"/>
              <a:t>宗</a:t>
            </a:r>
            <a:r>
              <a:rPr lang="zh-TW" altLang="en-US" sz="3600" dirty="0"/>
              <a:t>～</a:t>
            </a:r>
            <a:r>
              <a:rPr lang="zh-TW" altLang="en-US" sz="3600" dirty="0" smtClean="0"/>
              <a:t>靈活</a:t>
            </a:r>
            <a:r>
              <a:rPr lang="zh-TW" altLang="en-US" sz="3600" dirty="0"/>
              <a:t>組合</a:t>
            </a:r>
            <a:r>
              <a:rPr lang="zh-TW" altLang="en-US" sz="3600" dirty="0" smtClean="0"/>
              <a:t>「</a:t>
            </a:r>
            <a:r>
              <a:rPr lang="zh-TW" altLang="en-US" sz="3600" dirty="0"/>
              <a:t>分組合作學習」要素</a:t>
            </a:r>
          </a:p>
        </p:txBody>
      </p:sp>
      <p:sp>
        <p:nvSpPr>
          <p:cNvPr id="24" name="矩形 23"/>
          <p:cNvSpPr/>
          <p:nvPr/>
        </p:nvSpPr>
        <p:spPr>
          <a:xfrm>
            <a:off x="107504" y="3337828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教學流程設計：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3347864" y="4941168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9" name="群組 38"/>
          <p:cNvGrpSpPr/>
          <p:nvPr/>
        </p:nvGrpSpPr>
        <p:grpSpPr>
          <a:xfrm>
            <a:off x="4283998" y="4365104"/>
            <a:ext cx="1440000" cy="1440000"/>
            <a:chOff x="827584" y="1412776"/>
            <a:chExt cx="1440000" cy="1440000"/>
          </a:xfrm>
          <a:solidFill>
            <a:srgbClr val="00B050"/>
          </a:solidFill>
        </p:grpSpPr>
        <p:sp>
          <p:nvSpPr>
            <p:cNvPr id="40" name="橢圓 39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1151540" y="1594425"/>
              <a:ext cx="79208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評量</a:t>
              </a: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7092280" y="1244903"/>
            <a:ext cx="1440000" cy="1440000"/>
            <a:chOff x="827584" y="1412776"/>
            <a:chExt cx="1440000" cy="1440000"/>
          </a:xfrm>
        </p:grpSpPr>
        <p:sp>
          <p:nvSpPr>
            <p:cNvPr id="43" name="橢圓 4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953490" y="1594425"/>
              <a:ext cx="11881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表揚</a:t>
              </a:r>
              <a:endParaRPr lang="zh-TW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516718" y="4365104"/>
            <a:ext cx="1440000" cy="1440000"/>
            <a:chOff x="827584" y="1412776"/>
            <a:chExt cx="1440000" cy="1440000"/>
          </a:xfrm>
        </p:grpSpPr>
        <p:sp>
          <p:nvSpPr>
            <p:cNvPr id="53" name="橢圓 5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927168" y="1594167"/>
              <a:ext cx="12408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教師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講述</a:t>
              </a:r>
              <a:endParaRPr lang="zh-TW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2928758" y="1244903"/>
            <a:ext cx="1440000" cy="1440000"/>
            <a:chOff x="827584" y="1412776"/>
            <a:chExt cx="1440000" cy="1440000"/>
          </a:xfrm>
        </p:grpSpPr>
        <p:sp>
          <p:nvSpPr>
            <p:cNvPr id="63" name="橢圓 62"/>
            <p:cNvSpPr/>
            <p:nvPr/>
          </p:nvSpPr>
          <p:spPr>
            <a:xfrm>
              <a:off x="827584" y="1412776"/>
              <a:ext cx="1440000" cy="144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 dirty="0"/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1034517" y="1594167"/>
              <a:ext cx="10261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小組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華康儷中黑" panose="020B0509000000000000" pitchFamily="49" charset="-120"/>
                  <a:cs typeface="Times New Roman" panose="02020603050405020304" pitchFamily="18" charset="0"/>
                </a:rPr>
                <a:t>學習</a:t>
              </a:r>
              <a:endParaRPr lang="en-US" altLang="zh-TW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華康儷中黑" panose="020B0509000000000000" pitchFamily="49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向右箭號 28"/>
          <p:cNvSpPr/>
          <p:nvPr/>
        </p:nvSpPr>
        <p:spPr>
          <a:xfrm>
            <a:off x="4211960" y="4941168"/>
            <a:ext cx="576064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07504" y="1052736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元素</a:t>
            </a:r>
            <a:r>
              <a:rPr lang="zh-TW" altLang="en-US" sz="28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：</a:t>
            </a:r>
            <a:endParaRPr lang="zh-TW" altLang="en-US" sz="28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977893" y="4005064"/>
            <a:ext cx="1044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時近</a:t>
            </a:r>
            <a:endParaRPr lang="en-US" altLang="zh-TW" sz="2400" dirty="0" smtClean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效應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899592" y="5849594"/>
            <a:ext cx="4668901" cy="463758"/>
            <a:chOff x="899592" y="5805104"/>
            <a:chExt cx="4668901" cy="463758"/>
          </a:xfrm>
        </p:grpSpPr>
        <p:grpSp>
          <p:nvGrpSpPr>
            <p:cNvPr id="14" name="群組 13"/>
            <p:cNvGrpSpPr/>
            <p:nvPr/>
          </p:nvGrpSpPr>
          <p:grpSpPr>
            <a:xfrm>
              <a:off x="899592" y="5828028"/>
              <a:ext cx="4668901" cy="440834"/>
              <a:chOff x="2210818" y="5810856"/>
              <a:chExt cx="2803540" cy="293944"/>
            </a:xfrm>
          </p:grpSpPr>
          <p:cxnSp>
            <p:nvCxnSpPr>
              <p:cNvPr id="7" name="直線單箭頭接點 6"/>
              <p:cNvCxnSpPr/>
              <p:nvPr/>
            </p:nvCxnSpPr>
            <p:spPr>
              <a:xfrm flipV="1">
                <a:off x="2210818" y="5810856"/>
                <a:ext cx="0" cy="28819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2" name="群組 11"/>
              <p:cNvGrpSpPr/>
              <p:nvPr/>
            </p:nvGrpSpPr>
            <p:grpSpPr>
              <a:xfrm>
                <a:off x="2236718" y="5816608"/>
                <a:ext cx="2777640" cy="288192"/>
                <a:chOff x="2236718" y="5816608"/>
                <a:chExt cx="2777640" cy="288192"/>
              </a:xfrm>
            </p:grpSpPr>
            <p:cxnSp>
              <p:nvCxnSpPr>
                <p:cNvPr id="9" name="直線接點 8"/>
                <p:cNvCxnSpPr/>
                <p:nvPr/>
              </p:nvCxnSpPr>
              <p:spPr>
                <a:xfrm>
                  <a:off x="2236718" y="6093296"/>
                  <a:ext cx="2767280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線接點 10"/>
                <p:cNvCxnSpPr/>
                <p:nvPr/>
              </p:nvCxnSpPr>
              <p:spPr>
                <a:xfrm flipV="1">
                  <a:off x="5014358" y="5816608"/>
                  <a:ext cx="0" cy="28819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2" name="直線單箭頭接點 31"/>
            <p:cNvCxnSpPr/>
            <p:nvPr/>
          </p:nvCxnSpPr>
          <p:spPr>
            <a:xfrm flipV="1">
              <a:off x="3347864" y="5805104"/>
              <a:ext cx="0" cy="43220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7" name="文字方塊 36"/>
          <p:cNvSpPr txBox="1"/>
          <p:nvPr/>
        </p:nvSpPr>
        <p:spPr>
          <a:xfrm>
            <a:off x="5436096" y="5836654"/>
            <a:ext cx="104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0000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Times New Roman" panose="02020603050405020304" pitchFamily="18" charset="0"/>
              </a:rPr>
              <a:t>回饋</a:t>
            </a:r>
            <a:endParaRPr lang="zh-TW" altLang="en-US" sz="2400" dirty="0">
              <a:solidFill>
                <a:srgbClr val="0000FF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734063" y="3660587"/>
            <a:ext cx="126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學習者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</a:t>
            </a:r>
            <a:endParaRPr lang="zh-TW" altLang="en-US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878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1065 L -0.13472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15747 -3.33333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06302 0.0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281 0.4657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2328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0" grpId="0"/>
      <p:bldP spid="37" grpId="0"/>
      <p:bldP spid="3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兩個值得參考的備課思考架構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040560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 smtClean="0">
                <a:solidFill>
                  <a:srgbClr val="3333FF"/>
                </a:solidFill>
              </a:rPr>
              <a:t>反向設計 </a:t>
            </a:r>
            <a:r>
              <a:rPr lang="en-US" altLang="zh-TW" sz="2800" dirty="0"/>
              <a:t>(backward design)</a:t>
            </a:r>
          </a:p>
          <a:p>
            <a:pPr lvl="1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/>
              <a:t>先確定</a:t>
            </a:r>
            <a:r>
              <a:rPr lang="zh-TW" altLang="en-US" sz="3200" dirty="0">
                <a:solidFill>
                  <a:srgbClr val="FF0000"/>
                </a:solidFill>
              </a:rPr>
              <a:t>目標</a:t>
            </a:r>
            <a:r>
              <a:rPr lang="zh-TW" altLang="en-US" sz="3200" dirty="0"/>
              <a:t>及</a:t>
            </a:r>
            <a:r>
              <a:rPr lang="zh-TW" altLang="en-US" sz="3200" dirty="0">
                <a:solidFill>
                  <a:srgbClr val="FF0000"/>
                </a:solidFill>
              </a:rPr>
              <a:t>評量</a:t>
            </a:r>
            <a:r>
              <a:rPr lang="zh-TW" altLang="en-US" sz="3200" dirty="0" smtClean="0"/>
              <a:t>，再設計教導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學習</a:t>
            </a:r>
            <a:r>
              <a:rPr lang="zh-TW" altLang="en-US" sz="3200" dirty="0" smtClean="0">
                <a:solidFill>
                  <a:srgbClr val="FF0000"/>
                </a:solidFill>
              </a:rPr>
              <a:t>活動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600" dirty="0">
                <a:solidFill>
                  <a:srgbClr val="3333FF"/>
                </a:solidFill>
              </a:rPr>
              <a:t>雙重</a:t>
            </a:r>
            <a:r>
              <a:rPr lang="zh-TW" altLang="en-US" sz="3600" dirty="0" smtClean="0">
                <a:solidFill>
                  <a:srgbClr val="3333FF"/>
                </a:solidFill>
              </a:rPr>
              <a:t>規劃 </a:t>
            </a:r>
            <a:r>
              <a:rPr lang="en-US" altLang="zh-TW" sz="2800" dirty="0"/>
              <a:t>(double planning)</a:t>
            </a:r>
          </a:p>
          <a:p>
            <a:pPr lvl="1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3200" dirty="0"/>
              <a:t>除了規劃</a:t>
            </a:r>
            <a:r>
              <a:rPr lang="zh-TW" altLang="en-US" sz="3200" dirty="0">
                <a:solidFill>
                  <a:srgbClr val="FF0000"/>
                </a:solidFill>
              </a:rPr>
              <a:t>教師的</a:t>
            </a:r>
            <a:r>
              <a:rPr lang="zh-TW" altLang="en-US" sz="3200" dirty="0" smtClean="0">
                <a:solidFill>
                  <a:srgbClr val="FF0000"/>
                </a:solidFill>
              </a:rPr>
              <a:t>教導活動</a:t>
            </a:r>
            <a:r>
              <a:rPr lang="zh-TW" altLang="en-US" sz="3200" dirty="0" smtClean="0">
                <a:solidFill>
                  <a:srgbClr val="3333FF"/>
                </a:solidFill>
              </a:rPr>
              <a:t>（老師怎麼教）</a:t>
            </a:r>
            <a:r>
              <a:rPr lang="zh-TW" altLang="en-US" sz="3200" dirty="0" smtClean="0"/>
              <a:t>之外，也要具體規劃</a:t>
            </a:r>
            <a:r>
              <a:rPr lang="zh-TW" altLang="en-US" sz="3200" dirty="0" smtClean="0">
                <a:solidFill>
                  <a:srgbClr val="FF0000"/>
                </a:solidFill>
              </a:rPr>
              <a:t>學生的學習活動</a:t>
            </a:r>
            <a:r>
              <a:rPr lang="en-US" altLang="zh-TW" sz="3200" dirty="0" smtClean="0">
                <a:solidFill>
                  <a:srgbClr val="FF0000"/>
                </a:solidFill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</a:rPr>
            </a:br>
            <a:r>
              <a:rPr lang="zh-TW" altLang="en-US" sz="3200" dirty="0" smtClean="0">
                <a:solidFill>
                  <a:srgbClr val="3333FF"/>
                </a:solidFill>
              </a:rPr>
              <a:t>（學生怎麼學）</a:t>
            </a:r>
            <a:endParaRPr lang="zh-TW" altLang="en-US" sz="3200" dirty="0">
              <a:solidFill>
                <a:srgbClr val="3333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8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教材處理的要領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297710"/>
              </p:ext>
            </p:extLst>
          </p:nvPr>
        </p:nvGraphicFramePr>
        <p:xfrm>
          <a:off x="457200" y="836712"/>
          <a:ext cx="8229600" cy="50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10400" y="6088211"/>
            <a:ext cx="2133600" cy="365125"/>
          </a:xfrm>
        </p:spPr>
        <p:txBody>
          <a:bodyPr/>
          <a:lstStyle/>
          <a:p>
            <a:fld id="{3DA8C9F6-4975-46D4-90D0-6E8311A4EEF9}" type="slidenum">
              <a:rPr lang="zh-TW" altLang="en-US" smtClean="0"/>
              <a:pPr/>
              <a:t>91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79512" y="1499300"/>
            <a:ext cx="3024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49238"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精簡化≠簡單化</a:t>
            </a:r>
          </a:p>
          <a:p>
            <a:pPr marL="266700" lvl="1" indent="-249238">
              <a:buClr>
                <a:srgbClr val="7030A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執簡馭繁</a:t>
            </a:r>
          </a:p>
          <a:p>
            <a:pPr marL="266700" lvl="1" indent="-249238"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保持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對學生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</a:t>
            </a:r>
            <a:r>
              <a:rPr lang="en-US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高度期望</a:t>
            </a:r>
            <a:r>
              <a:rPr lang="en-US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/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期許</a:t>
            </a:r>
          </a:p>
        </p:txBody>
      </p:sp>
      <p:sp>
        <p:nvSpPr>
          <p:cNvPr id="7" name="矩形 6"/>
          <p:cNvSpPr/>
          <p:nvPr/>
        </p:nvSpPr>
        <p:spPr>
          <a:xfrm>
            <a:off x="6012160" y="1412776"/>
            <a:ext cx="324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49238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誰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的組織？</a:t>
            </a:r>
            <a:endParaRPr lang="en-US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266700" lvl="1" indent="-249238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協助學生</a:t>
            </a: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擁有</a:t>
            </a:r>
            <a:r>
              <a:rPr lang="zh-TW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課程</a:t>
            </a:r>
            <a:r>
              <a:rPr lang="en-US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zh-TW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的組織</a:t>
            </a:r>
            <a:r>
              <a:rPr lang="zh-TW" altLang="en-US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、</a:t>
            </a:r>
            <a:r>
              <a:rPr lang="zh-TW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擁有自己</a:t>
            </a:r>
            <a:r>
              <a:rPr lang="en-US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</a:br>
            <a:r>
              <a:rPr lang="zh-TW" altLang="zh-TW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的</a:t>
            </a: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學習</a:t>
            </a:r>
          </a:p>
          <a:p>
            <a:pPr marL="266700" lvl="1" indent="-249238"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endParaRPr lang="zh-TW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23728" y="5301208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8763" lvl="1" indent="-258763">
              <a:buClr>
                <a:srgbClr val="007635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從</a:t>
            </a: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老師問學生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過渡到</a:t>
            </a:r>
            <a:r>
              <a:rPr lang="zh-TW" altLang="zh-TW" sz="2400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學生問自己</a:t>
            </a:r>
          </a:p>
          <a:p>
            <a:pPr marL="258763" lvl="1" indent="-258763">
              <a:buClr>
                <a:srgbClr val="007635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會問問題也</a:t>
            </a:r>
            <a:r>
              <a:rPr lang="zh-TW" altLang="zh-TW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懂得解決</a:t>
            </a:r>
            <a:r>
              <a:rPr lang="zh-TW" altLang="zh-TW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問題的方法</a:t>
            </a:r>
          </a:p>
          <a:p>
            <a:pPr marL="17462" lvl="1">
              <a:spcAft>
                <a:spcPts val="0"/>
              </a:spcAft>
              <a:buClr>
                <a:srgbClr val="FF0000"/>
              </a:buClr>
              <a:buSzPct val="80000"/>
            </a:pPr>
            <a:endParaRPr lang="zh-TW" altLang="zh-TW" sz="24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76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auto">
          <a:xfrm>
            <a:off x="422222" y="2683042"/>
            <a:ext cx="8316000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419764" y="5499980"/>
            <a:ext cx="8316000" cy="86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422222" y="3789040"/>
            <a:ext cx="8316000" cy="7920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19764" y="1556792"/>
            <a:ext cx="8316000" cy="504056"/>
          </a:xfrm>
          <a:prstGeom prst="rect">
            <a:avLst/>
          </a:prstGeom>
          <a:solidFill>
            <a:srgbClr val="ECDFF5"/>
          </a:solidFill>
          <a:ln w="9525">
            <a:noFill/>
            <a:miter lim="800000"/>
            <a:headEnd/>
            <a:tailEnd/>
          </a:ln>
          <a:extLst/>
        </p:spPr>
        <p:txBody>
          <a:bodyPr rtlCol="0" anchor="ctr"/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rgbClr val="FF0000"/>
                </a:solidFill>
              </a:rPr>
              <a:t>預習</a:t>
            </a:r>
            <a:r>
              <a:rPr lang="zh-TW" altLang="en-US" dirty="0">
                <a:solidFill>
                  <a:srgbClr val="3333FF"/>
                </a:solidFill>
              </a:rPr>
              <a:t>任務設計建議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3707904" y="6381328"/>
            <a:ext cx="2133600" cy="365125"/>
          </a:xfrm>
        </p:spPr>
        <p:txBody>
          <a:bodyPr/>
          <a:lstStyle/>
          <a:p>
            <a:pPr algn="ctr"/>
            <a:fld id="{3DA8C9F6-4975-46D4-90D0-6E8311A4EEF9}" type="slidenum">
              <a:rPr lang="zh-TW" altLang="en-US" smtClean="0"/>
              <a:pPr algn="ctr"/>
              <a:t>92</a:t>
            </a:fld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954235"/>
              </p:ext>
            </p:extLst>
          </p:nvPr>
        </p:nvGraphicFramePr>
        <p:xfrm>
          <a:off x="395536" y="1052736"/>
          <a:ext cx="8363272" cy="5257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7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zh-TW" altLang="zh-TW" sz="3600" dirty="0">
                <a:solidFill>
                  <a:srgbClr val="3333FF"/>
                </a:solidFill>
              </a:rPr>
              <a:t>課後</a:t>
            </a:r>
            <a:r>
              <a:rPr lang="zh-TW" altLang="en-US" sz="3600" dirty="0">
                <a:solidFill>
                  <a:srgbClr val="3333FF"/>
                </a:solidFill>
              </a:rPr>
              <a:t>學習任務的設計建議</a:t>
            </a:r>
            <a:r>
              <a:rPr lang="zh-TW" altLang="zh-TW" sz="3600" dirty="0">
                <a:solidFill>
                  <a:srgbClr val="3333FF"/>
                </a:solidFill>
              </a:rPr>
              <a:t>：</a:t>
            </a:r>
            <a:r>
              <a:rPr lang="en-US" altLang="zh-TW" sz="3600" dirty="0">
                <a:solidFill>
                  <a:srgbClr val="3333FF"/>
                </a:solidFill>
              </a:rPr>
              <a:t/>
            </a:r>
            <a:br>
              <a:rPr lang="en-US" altLang="zh-TW" sz="3600" dirty="0">
                <a:solidFill>
                  <a:srgbClr val="3333FF"/>
                </a:solidFill>
              </a:rPr>
            </a:br>
            <a:r>
              <a:rPr lang="zh-TW" altLang="zh-TW" sz="3600" dirty="0">
                <a:solidFill>
                  <a:srgbClr val="3333FF"/>
                </a:solidFill>
              </a:rPr>
              <a:t>重視學習成效</a:t>
            </a:r>
            <a:r>
              <a:rPr lang="zh-TW" altLang="zh-TW" sz="3600" dirty="0" smtClean="0">
                <a:solidFill>
                  <a:srgbClr val="3333FF"/>
                </a:solidFill>
              </a:rPr>
              <a:t>的</a:t>
            </a:r>
            <a:r>
              <a:rPr lang="zh-TW" altLang="zh-TW" sz="3600" dirty="0" smtClean="0">
                <a:solidFill>
                  <a:srgbClr val="FF0000"/>
                </a:solidFill>
              </a:rPr>
              <a:t>鞏固</a:t>
            </a:r>
            <a:r>
              <a:rPr lang="zh-TW" altLang="zh-TW" sz="3600" dirty="0" smtClean="0">
                <a:solidFill>
                  <a:srgbClr val="3333FF"/>
                </a:solidFill>
              </a:rPr>
              <a:t>與</a:t>
            </a:r>
            <a:r>
              <a:rPr lang="zh-TW" altLang="zh-TW" sz="3600" dirty="0" smtClean="0">
                <a:solidFill>
                  <a:srgbClr val="FF0000"/>
                </a:solidFill>
              </a:rPr>
              <a:t>延伸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328592"/>
          </a:xfrm>
        </p:spPr>
        <p:txBody>
          <a:bodyPr>
            <a:normAutofit/>
          </a:bodyPr>
          <a:lstStyle/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600" dirty="0">
                <a:latin typeface="華康儷中黑" panose="020B0509000000000000" pitchFamily="49" charset="-120"/>
              </a:rPr>
              <a:t>設計</a:t>
            </a:r>
            <a:r>
              <a:rPr lang="zh-TW" altLang="en-US" sz="2600" dirty="0">
                <a:solidFill>
                  <a:srgbClr val="FF0000"/>
                </a:solidFill>
                <a:latin typeface="華康儷中黑" panose="020B0509000000000000" pitchFamily="49" charset="-120"/>
              </a:rPr>
              <a:t>適量</a:t>
            </a:r>
            <a:r>
              <a:rPr lang="zh-TW" altLang="en-US" sz="2600" dirty="0">
                <a:latin typeface="華康儷中黑" panose="020B0509000000000000" pitchFamily="49" charset="-120"/>
              </a:rPr>
              <a:t>、難度</a:t>
            </a:r>
            <a:r>
              <a:rPr lang="zh-TW" altLang="en-US" sz="2600" dirty="0">
                <a:solidFill>
                  <a:srgbClr val="FF0000"/>
                </a:solidFill>
                <a:latin typeface="華康儷中黑" panose="020B0509000000000000" pitchFamily="49" charset="-120"/>
              </a:rPr>
              <a:t>適中</a:t>
            </a:r>
            <a:r>
              <a:rPr lang="zh-TW" altLang="en-US" sz="2600" dirty="0">
                <a:latin typeface="華康儷中黑" panose="020B0509000000000000" pitchFamily="49" charset="-120"/>
              </a:rPr>
              <a:t>、有</a:t>
            </a:r>
            <a:r>
              <a:rPr lang="zh-TW" altLang="en-US" sz="2600" dirty="0">
                <a:solidFill>
                  <a:srgbClr val="FF0000"/>
                </a:solidFill>
                <a:latin typeface="華康儷中黑" panose="020B0509000000000000" pitchFamily="49" charset="-120"/>
              </a:rPr>
              <a:t>彈性</a:t>
            </a:r>
            <a:r>
              <a:rPr lang="zh-TW" altLang="en-US" sz="2600" dirty="0">
                <a:latin typeface="華康儷中黑" panose="020B0509000000000000" pitchFamily="49" charset="-120"/>
              </a:rPr>
              <a:t>（</a:t>
            </a:r>
            <a:r>
              <a:rPr lang="zh-TW" altLang="en-US" sz="2600" dirty="0">
                <a:solidFill>
                  <a:srgbClr val="FF0000"/>
                </a:solidFill>
                <a:latin typeface="華康儷中黑" panose="020B0509000000000000" pitchFamily="49" charset="-120"/>
              </a:rPr>
              <a:t>差異化</a:t>
            </a:r>
            <a:r>
              <a:rPr lang="zh-TW" altLang="en-US" sz="2600" dirty="0">
                <a:latin typeface="華康儷中黑" panose="020B0509000000000000" pitchFamily="49" charset="-120"/>
              </a:rPr>
              <a:t>）的</a:t>
            </a:r>
            <a:r>
              <a:rPr lang="zh-TW" altLang="en-US" sz="2600" dirty="0" smtClean="0">
                <a:latin typeface="華康儷中黑" panose="020B0509000000000000" pitchFamily="49" charset="-120"/>
              </a:rPr>
              <a:t>作業</a:t>
            </a:r>
            <a:endParaRPr lang="en-US" altLang="zh-TW" sz="2600" dirty="0" smtClean="0">
              <a:latin typeface="華康儷中黑" panose="020B0509000000000000" pitchFamily="49" charset="-120"/>
            </a:endParaRPr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sz="3000" dirty="0" smtClean="0">
              <a:latin typeface="華康儷中黑" panose="020B0509000000000000" pitchFamily="49" charset="-120"/>
            </a:endParaRPr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sz="3000" dirty="0" smtClean="0">
              <a:latin typeface="華康儷中黑" panose="020B0509000000000000" pitchFamily="49" charset="-120"/>
            </a:endParaRPr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sz="3000" dirty="0">
              <a:latin typeface="華康儷中黑" panose="020B0509000000000000" pitchFamily="49" charset="-120"/>
            </a:endParaRPr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sz="3000" dirty="0" smtClean="0">
              <a:latin typeface="華康儷中黑" panose="020B0509000000000000" pitchFamily="49" charset="-120"/>
            </a:endParaRPr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endParaRPr lang="en-US" altLang="zh-TW" sz="3000" dirty="0" smtClean="0">
              <a:latin typeface="華康儷中黑" panose="020B0509000000000000" pitchFamily="49" charset="-120"/>
            </a:endParaRPr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600" dirty="0" smtClean="0">
                <a:latin typeface="華康儷中黑" panose="020B0509000000000000" pitchFamily="49" charset="-120"/>
              </a:rPr>
              <a:t>回家</a:t>
            </a:r>
            <a:r>
              <a:rPr lang="zh-TW" altLang="en-US" sz="2600" dirty="0">
                <a:latin typeface="華康儷中黑" panose="020B0509000000000000" pitchFamily="49" charset="-120"/>
              </a:rPr>
              <a:t>作業的難度要設定在學生</a:t>
            </a:r>
            <a:r>
              <a:rPr lang="zh-TW" altLang="en-US" sz="2600" dirty="0" smtClean="0">
                <a:latin typeface="華康儷中黑" panose="020B0509000000000000" pitchFamily="49" charset="-120"/>
              </a:rPr>
              <a:t>有能力，</a:t>
            </a:r>
            <a:r>
              <a:rPr lang="zh-TW" altLang="en-US" sz="26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獨立自主</a:t>
            </a:r>
            <a:r>
              <a:rPr lang="zh-TW" altLang="en-US" sz="2600" dirty="0">
                <a:solidFill>
                  <a:srgbClr val="FF0000"/>
                </a:solidFill>
                <a:latin typeface="華康儷中黑" panose="020B0509000000000000" pitchFamily="49" charset="-120"/>
              </a:rPr>
              <a:t>的</a:t>
            </a:r>
            <a:r>
              <a:rPr lang="zh-TW" altLang="en-US" sz="26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完成</a:t>
            </a:r>
            <a:endParaRPr lang="zh-TW" altLang="en-US" sz="2600" dirty="0">
              <a:latin typeface="華康儷中黑" panose="020B0509000000000000" pitchFamily="49" charset="-120"/>
            </a:endParaRPr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2600" dirty="0">
                <a:latin typeface="華康儷中黑" panose="020B0509000000000000" pitchFamily="49" charset="-120"/>
              </a:rPr>
              <a:t>安排並鼓勵學生在課堂及課後作業時</a:t>
            </a:r>
            <a:r>
              <a:rPr lang="zh-TW" altLang="en-US" sz="2600" dirty="0" smtClean="0">
                <a:latin typeface="華康儷中黑" panose="020B0509000000000000" pitchFamily="49" charset="-120"/>
              </a:rPr>
              <a:t>，有機會</a:t>
            </a:r>
            <a:r>
              <a:rPr lang="zh-TW" altLang="en-US" sz="26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協同</a:t>
            </a:r>
            <a:r>
              <a:rPr lang="zh-TW" altLang="en-US" sz="2600" dirty="0">
                <a:solidFill>
                  <a:srgbClr val="FF0000"/>
                </a:solidFill>
                <a:latin typeface="華康儷中黑" panose="020B0509000000000000" pitchFamily="49" charset="-120"/>
              </a:rPr>
              <a:t>互動</a:t>
            </a:r>
          </a:p>
          <a:p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 bwMode="auto">
          <a:xfrm>
            <a:off x="1650152" y="2060848"/>
            <a:ext cx="5688632" cy="2808312"/>
          </a:xfrm>
          <a:prstGeom prst="roundRect">
            <a:avLst>
              <a:gd name="adj" fmla="val 5813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endParaRPr kumimoji="0" lang="zh-TW" altLang="en-US" sz="28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aphicFrame>
        <p:nvGraphicFramePr>
          <p:cNvPr id="7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293816"/>
              </p:ext>
            </p:extLst>
          </p:nvPr>
        </p:nvGraphicFramePr>
        <p:xfrm>
          <a:off x="1770596" y="2654834"/>
          <a:ext cx="5482952" cy="2070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 7"/>
          <p:cNvSpPr/>
          <p:nvPr/>
        </p:nvSpPr>
        <p:spPr>
          <a:xfrm>
            <a:off x="3313018" y="2132856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lvl="0" indent="-266700">
              <a:spcAft>
                <a:spcPts val="60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可</a:t>
            </a:r>
            <a:r>
              <a:rPr lang="zh-TW" altLang="en-US" sz="24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規劃</a:t>
            </a:r>
            <a:r>
              <a:rPr lang="zh-TW" altLang="en-US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作業菜單</a:t>
            </a:r>
            <a:endParaRPr lang="zh-TW" altLang="en-US" sz="24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8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127591" y="1628800"/>
            <a:ext cx="8908905" cy="5117653"/>
          </a:xfrm>
          <a:prstGeom prst="roundRect">
            <a:avLst>
              <a:gd name="adj" fmla="val 3183"/>
            </a:avLst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zh-TW" altLang="en-US" sz="2400" dirty="0" smtClean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潛能發展區：個體獨立表現和經由協助下的表現，兩者間的差距</a:t>
            </a:r>
            <a:endParaRPr lang="zh-TW" altLang="en-US" sz="24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182" name="標題 1"/>
          <p:cNvSpPr txBox="1">
            <a:spLocks/>
          </p:cNvSpPr>
          <p:nvPr/>
        </p:nvSpPr>
        <p:spPr bwMode="auto">
          <a:xfrm>
            <a:off x="57001" y="499914"/>
            <a:ext cx="91440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4000" b="1" dirty="0">
                <a:solidFill>
                  <a:srgbClr val="3333FF"/>
                </a:solidFill>
                <a:latin typeface="Times New Roman" panose="02020603050405020304" pitchFamily="18" charset="0"/>
                <a:ea typeface="華康正顏楷體W5" panose="03000509000000000000" pitchFamily="65" charset="-120"/>
                <a:cs typeface="Times New Roman" panose="02020603050405020304" pitchFamily="18" charset="0"/>
              </a:rPr>
              <a:t>Vygotsky</a:t>
            </a:r>
            <a:r>
              <a:rPr lang="zh-TW" altLang="en-US" sz="4000" dirty="0">
                <a:solidFill>
                  <a:srgbClr val="3333FF"/>
                </a:solidFill>
                <a:latin typeface="Times New Roman" panose="02020603050405020304" pitchFamily="18" charset="0"/>
                <a:ea typeface="華康正顏楷體W5" panose="03000509000000000000" pitchFamily="65" charset="-120"/>
                <a:cs typeface="Times New Roman" panose="02020603050405020304" pitchFamily="18" charset="0"/>
              </a:rPr>
              <a:t>潛能發展區理論</a:t>
            </a:r>
            <a:endParaRPr lang="en-US" altLang="zh-TW" sz="4000" dirty="0">
              <a:solidFill>
                <a:srgbClr val="3333FF"/>
              </a:solidFill>
              <a:latin typeface="Times New Roman" panose="02020603050405020304" pitchFamily="18" charset="0"/>
              <a:ea typeface="華康正顏楷體W5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dirty="0" smtClean="0">
                <a:solidFill>
                  <a:srgbClr val="3333FF"/>
                </a:solidFill>
                <a:latin typeface="Times New Roman" panose="02020603050405020304" pitchFamily="18" charset="0"/>
                <a:ea typeface="華康正顏楷體W5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4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華康正顏楷體W5" panose="03000509000000000000" pitchFamily="65" charset="-120"/>
                <a:cs typeface="Times New Roman" panose="02020603050405020304" pitchFamily="18" charset="0"/>
              </a:rPr>
              <a:t>zone </a:t>
            </a:r>
            <a:r>
              <a:rPr lang="en-US" altLang="zh-TW" sz="4000" b="1" dirty="0">
                <a:solidFill>
                  <a:srgbClr val="3333FF"/>
                </a:solidFill>
                <a:latin typeface="Times New Roman" panose="02020603050405020304" pitchFamily="18" charset="0"/>
                <a:ea typeface="華康正顏楷體W5" panose="03000509000000000000" pitchFamily="65" charset="-120"/>
                <a:cs typeface="Times New Roman" panose="02020603050405020304" pitchFamily="18" charset="0"/>
              </a:rPr>
              <a:t>of proximal </a:t>
            </a:r>
            <a:r>
              <a:rPr lang="en-US" altLang="zh-TW" sz="40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華康正顏楷體W5" panose="03000509000000000000" pitchFamily="65" charset="-120"/>
                <a:cs typeface="Times New Roman" panose="02020603050405020304" pitchFamily="18" charset="0"/>
              </a:rPr>
              <a:t>development, ZPD</a:t>
            </a:r>
            <a:r>
              <a:rPr lang="zh-TW" altLang="en-US" sz="4000" dirty="0">
                <a:solidFill>
                  <a:srgbClr val="3333FF"/>
                </a:solidFill>
                <a:latin typeface="Times New Roman" panose="02020603050405020304" pitchFamily="18" charset="0"/>
                <a:ea typeface="華康正顏楷體W5" panose="03000509000000000000" pitchFamily="65" charset="-12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17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 b="4793"/>
          <a:stretch/>
        </p:blipFill>
        <p:spPr bwMode="auto">
          <a:xfrm>
            <a:off x="50477" y="3296956"/>
            <a:ext cx="8914011" cy="32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50E4-26F8-443C-AAD7-BDAFFBE1EE37}" type="slidenum">
              <a:rPr lang="zh-TW" altLang="en-US" smtClean="0"/>
              <a:pPr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1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zh-TW" dirty="0">
                <a:solidFill>
                  <a:srgbClr val="3333FF"/>
                </a:solidFill>
              </a:rPr>
              <a:t>課後</a:t>
            </a:r>
            <a:r>
              <a:rPr lang="zh-TW" altLang="en-US" dirty="0">
                <a:solidFill>
                  <a:srgbClr val="3333FF"/>
                </a:solidFill>
              </a:rPr>
              <a:t>學習任務的設計建議</a:t>
            </a:r>
            <a:r>
              <a:rPr lang="zh-TW" altLang="zh-TW" dirty="0">
                <a:solidFill>
                  <a:srgbClr val="3333FF"/>
                </a:solidFill>
              </a:rPr>
              <a:t>：</a:t>
            </a:r>
            <a:r>
              <a:rPr lang="en-US" altLang="zh-TW" dirty="0">
                <a:solidFill>
                  <a:srgbClr val="3333FF"/>
                </a:solidFill>
              </a:rPr>
              <a:t/>
            </a:r>
            <a:br>
              <a:rPr lang="en-US" altLang="zh-TW" dirty="0">
                <a:solidFill>
                  <a:srgbClr val="3333FF"/>
                </a:solidFill>
              </a:rPr>
            </a:br>
            <a:r>
              <a:rPr lang="zh-TW" altLang="zh-TW" dirty="0">
                <a:solidFill>
                  <a:srgbClr val="3333FF"/>
                </a:solidFill>
              </a:rPr>
              <a:t>重視學習成效</a:t>
            </a:r>
            <a:r>
              <a:rPr lang="zh-TW" altLang="zh-TW" dirty="0" smtClean="0">
                <a:solidFill>
                  <a:srgbClr val="3333FF"/>
                </a:solidFill>
              </a:rPr>
              <a:t>的</a:t>
            </a:r>
            <a:r>
              <a:rPr lang="zh-TW" altLang="zh-TW" dirty="0" smtClean="0">
                <a:solidFill>
                  <a:srgbClr val="FF0000"/>
                </a:solidFill>
              </a:rPr>
              <a:t>鞏固</a:t>
            </a:r>
            <a:r>
              <a:rPr lang="zh-TW" altLang="zh-TW" dirty="0" smtClean="0">
                <a:solidFill>
                  <a:srgbClr val="3333FF"/>
                </a:solidFill>
              </a:rPr>
              <a:t>與</a:t>
            </a:r>
            <a:r>
              <a:rPr lang="zh-TW" altLang="zh-TW" dirty="0" smtClean="0">
                <a:solidFill>
                  <a:srgbClr val="FF0000"/>
                </a:solidFill>
              </a:rPr>
              <a:t>延伸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/>
          <a:lstStyle/>
          <a:p>
            <a:pPr lvl="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>
                <a:solidFill>
                  <a:srgbClr val="FF0000"/>
                </a:solidFill>
                <a:latin typeface="華康儷中黑" panose="020B0509000000000000" pitchFamily="49" charset="-120"/>
              </a:rPr>
              <a:t>容許</a:t>
            </a:r>
            <a:r>
              <a:rPr lang="zh-TW" altLang="en-US" sz="3000" dirty="0">
                <a:latin typeface="華康儷中黑" panose="020B0509000000000000" pitchFamily="49" charset="-120"/>
              </a:rPr>
              <a:t>學生自己</a:t>
            </a:r>
            <a:r>
              <a:rPr lang="zh-TW" altLang="en-US" sz="3000" dirty="0">
                <a:solidFill>
                  <a:srgbClr val="FF0000"/>
                </a:solidFill>
                <a:latin typeface="華康儷中黑" panose="020B0509000000000000" pitchFamily="49" charset="-120"/>
              </a:rPr>
              <a:t>調配時間</a:t>
            </a:r>
            <a:r>
              <a:rPr lang="zh-TW" altLang="en-US" sz="3000" dirty="0">
                <a:latin typeface="華康儷中黑" panose="020B0509000000000000" pitchFamily="49" charset="-120"/>
              </a:rPr>
              <a:t>在學校</a:t>
            </a:r>
            <a:r>
              <a:rPr lang="zh-TW" altLang="en-US" sz="3000" dirty="0" smtClean="0">
                <a:latin typeface="華康儷中黑" panose="020B0509000000000000" pitchFamily="49" charset="-120"/>
              </a:rPr>
              <a:t>完成回家作業，</a:t>
            </a:r>
            <a:r>
              <a:rPr lang="zh-TW" altLang="en-US" sz="3000" dirty="0">
                <a:latin typeface="華康儷中黑" panose="020B0509000000000000" pitchFamily="49" charset="-120"/>
              </a:rPr>
              <a:t>以便可以</a:t>
            </a:r>
            <a:r>
              <a:rPr lang="zh-TW" altLang="en-US" sz="3000" dirty="0">
                <a:solidFill>
                  <a:srgbClr val="FF0000"/>
                </a:solidFill>
                <a:latin typeface="華康儷中黑" panose="020B0509000000000000" pitchFamily="49" charset="-120"/>
              </a:rPr>
              <a:t>及時得到協助</a:t>
            </a:r>
          </a:p>
          <a:p>
            <a:pPr lvl="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>
                <a:latin typeface="華康儷中黑" panose="020B0509000000000000" pitchFamily="49" charset="-120"/>
              </a:rPr>
              <a:t>課本隨附的習作建議以</a:t>
            </a:r>
            <a:r>
              <a:rPr lang="zh-TW" altLang="en-US" sz="3000" dirty="0">
                <a:solidFill>
                  <a:srgbClr val="FF0000"/>
                </a:solidFill>
                <a:latin typeface="華康儷中黑" panose="020B0509000000000000" pitchFamily="49" charset="-120"/>
              </a:rPr>
              <a:t>課內共作</a:t>
            </a:r>
            <a:r>
              <a:rPr lang="zh-TW" altLang="en-US" sz="3000" dirty="0" smtClean="0">
                <a:latin typeface="華康儷中黑" panose="020B0509000000000000" pitchFamily="49" charset="-120"/>
              </a:rPr>
              <a:t>為主</a:t>
            </a:r>
            <a:r>
              <a:rPr lang="en-US" altLang="zh-TW" sz="3000" dirty="0" smtClean="0">
                <a:latin typeface="華康儷中黑" panose="020B0509000000000000" pitchFamily="49" charset="-120"/>
              </a:rPr>
              <a:t/>
            </a:r>
            <a:br>
              <a:rPr lang="en-US" altLang="zh-TW" sz="3000" dirty="0" smtClean="0">
                <a:latin typeface="華康儷中黑" panose="020B0509000000000000" pitchFamily="49" charset="-120"/>
              </a:rPr>
            </a:br>
            <a:r>
              <a:rPr lang="zh-TW" altLang="en-US" sz="3000" dirty="0" smtClean="0">
                <a:latin typeface="華康儷中黑" panose="020B0509000000000000" pitchFamily="49" charset="-120"/>
              </a:rPr>
              <a:t>（</a:t>
            </a:r>
            <a:r>
              <a:rPr lang="zh-TW" altLang="en-US" sz="3000" dirty="0">
                <a:latin typeface="華康儷中黑" panose="020B0509000000000000" pitchFamily="49" charset="-120"/>
              </a:rPr>
              <a:t>尤其是比較困難或有變化的題項）</a:t>
            </a:r>
          </a:p>
          <a:p>
            <a:pPr lvl="0">
              <a:spcBef>
                <a:spcPts val="18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>
                <a:latin typeface="華康儷中黑" panose="020B0509000000000000" pitchFamily="49" charset="-120"/>
              </a:rPr>
              <a:t>設計一、兩個延伸挑戰題，</a:t>
            </a:r>
            <a:r>
              <a:rPr lang="zh-TW" altLang="en-US" sz="3000" dirty="0" smtClean="0">
                <a:latin typeface="華康儷中黑" panose="020B0509000000000000" pitchFamily="49" charset="-120"/>
              </a:rPr>
              <a:t>做為</a:t>
            </a:r>
            <a:r>
              <a:rPr lang="zh-TW" altLang="en-US" sz="3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加</a:t>
            </a:r>
            <a:r>
              <a:rPr lang="zh-TW" altLang="en-US" sz="3000" dirty="0">
                <a:solidFill>
                  <a:srgbClr val="FF0000"/>
                </a:solidFill>
                <a:latin typeface="華康儷中黑" panose="020B0509000000000000" pitchFamily="49" charset="-120"/>
              </a:rPr>
              <a:t>分</a:t>
            </a:r>
            <a:r>
              <a:rPr lang="zh-TW" altLang="en-US" sz="3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題</a:t>
            </a:r>
            <a:r>
              <a:rPr lang="zh-TW" altLang="en-US" sz="3000" dirty="0" smtClean="0">
                <a:latin typeface="華康儷中黑" panose="020B0509000000000000" pitchFamily="49" charset="-120"/>
              </a:rPr>
              <a:t>，</a:t>
            </a:r>
            <a:r>
              <a:rPr lang="zh-TW" altLang="en-US" sz="3000" dirty="0" smtClean="0">
                <a:solidFill>
                  <a:srgbClr val="FF0000"/>
                </a:solidFill>
                <a:latin typeface="華康儷中黑" panose="020B0509000000000000" pitchFamily="49" charset="-120"/>
              </a:rPr>
              <a:t>鼓勵</a:t>
            </a:r>
            <a:r>
              <a:rPr lang="zh-TW" altLang="en-US" sz="3000" dirty="0">
                <a:latin typeface="華康儷中黑" panose="020B0509000000000000" pitchFamily="49" charset="-120"/>
              </a:rPr>
              <a:t>學生嘗試</a:t>
            </a:r>
            <a:r>
              <a:rPr lang="zh-TW" altLang="en-US" sz="3000" dirty="0">
                <a:solidFill>
                  <a:srgbClr val="FF0000"/>
                </a:solidFill>
                <a:latin typeface="華康儷中黑" panose="020B0509000000000000" pitchFamily="49" charset="-120"/>
              </a:rPr>
              <a:t>探索與突破</a:t>
            </a:r>
            <a:r>
              <a:rPr lang="zh-TW" altLang="en-US" sz="3000" dirty="0">
                <a:latin typeface="華康儷中黑" panose="020B0509000000000000" pitchFamily="49" charset="-120"/>
              </a:rPr>
              <a:t>（可配合預習活動）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19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五、如何</a:t>
            </a:r>
            <a:r>
              <a:rPr lang="zh-TW" altLang="en-US" sz="4000" dirty="0"/>
              <a:t>靈活運用合作學習策略</a:t>
            </a:r>
            <a:r>
              <a:rPr lang="zh-TW" altLang="en-US" sz="4000" dirty="0" smtClean="0"/>
              <a:t>？</a:t>
            </a:r>
            <a:endParaRPr lang="zh-TW" altLang="en-US" sz="4000" dirty="0"/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96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圓角矩形 33"/>
          <p:cNvSpPr/>
          <p:nvPr/>
        </p:nvSpPr>
        <p:spPr>
          <a:xfrm>
            <a:off x="524876" y="-3446"/>
            <a:ext cx="8462963" cy="648072"/>
          </a:xfrm>
          <a:prstGeom prst="roundRect">
            <a:avLst>
              <a:gd name="adj" fmla="val 91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" name="Rectangle 2"/>
          <p:cNvSpPr>
            <a:spLocks noGrp="1" noChangeArrowheads="1"/>
          </p:cNvSpPr>
          <p:nvPr/>
        </p:nvSpPr>
        <p:spPr bwMode="auto">
          <a:xfrm>
            <a:off x="472488" y="-61934"/>
            <a:ext cx="85486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0000FF"/>
                </a:solidFill>
                <a:latin typeface="華康正顏楷體W5" pitchFamily="65" charset="-120"/>
                <a:ea typeface="華康正顏楷體W5" pitchFamily="65" charset="-120"/>
              </a:rPr>
              <a:t>根據教學目的選用合作學習策略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498436" y="652575"/>
            <a:ext cx="6211373" cy="6142997"/>
            <a:chOff x="1009062" y="-27384"/>
            <a:chExt cx="6916862" cy="6840720"/>
          </a:xfrm>
        </p:grpSpPr>
        <p:grpSp>
          <p:nvGrpSpPr>
            <p:cNvPr id="7" name="群組 6"/>
            <p:cNvGrpSpPr/>
            <p:nvPr/>
          </p:nvGrpSpPr>
          <p:grpSpPr>
            <a:xfrm>
              <a:off x="1009062" y="-27384"/>
              <a:ext cx="6844854" cy="6840720"/>
              <a:chOff x="1009062" y="-27384"/>
              <a:chExt cx="6844854" cy="6840720"/>
            </a:xfrm>
          </p:grpSpPr>
          <p:sp>
            <p:nvSpPr>
              <p:cNvPr id="37" name="橢圓 36"/>
              <p:cNvSpPr/>
              <p:nvPr/>
            </p:nvSpPr>
            <p:spPr>
              <a:xfrm>
                <a:off x="1009062" y="-26664"/>
                <a:ext cx="6840000" cy="6840000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圓形圖 37"/>
              <p:cNvSpPr/>
              <p:nvPr/>
            </p:nvSpPr>
            <p:spPr>
              <a:xfrm>
                <a:off x="1013916" y="-27384"/>
                <a:ext cx="6840000" cy="6840000"/>
              </a:xfrm>
              <a:prstGeom prst="pie">
                <a:avLst>
                  <a:gd name="adj1" fmla="val 19802272"/>
                  <a:gd name="adj2" fmla="val 12578273"/>
                </a:avLst>
              </a:prstGeom>
              <a:solidFill>
                <a:srgbClr val="FCE0C8"/>
              </a:solidFill>
              <a:ln/>
              <a:effectLst>
                <a:outerShdw blurRad="40000" dist="20000" dir="798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圓形圖 38"/>
              <p:cNvSpPr/>
              <p:nvPr/>
            </p:nvSpPr>
            <p:spPr>
              <a:xfrm>
                <a:off x="1009062" y="-27384"/>
                <a:ext cx="6840000" cy="6840000"/>
              </a:xfrm>
              <a:prstGeom prst="pie">
                <a:avLst>
                  <a:gd name="adj1" fmla="val 7221297"/>
                  <a:gd name="adj2" fmla="val 12578273"/>
                </a:avLst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5292080" y="1054477"/>
              <a:ext cx="2376264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相互教學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Reciprocal</a:t>
              </a:r>
              <a:r>
                <a:rPr lang="zh-TW" altLang="en-US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T</a:t>
              </a:r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eaching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777162" y="260648"/>
              <a:ext cx="2739054" cy="969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學生小組</a:t>
              </a:r>
              <a:r>
                <a:rPr lang="zh-TW" altLang="en-US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成就</a:t>
              </a:r>
              <a:endParaRPr lang="en-US" altLang="zh-TW" dirty="0" smtClean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zh-TW" altLang="en-US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區分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STAD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456533" y="1342509"/>
              <a:ext cx="1891331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拼圖</a:t>
              </a:r>
              <a:r>
                <a:rPr lang="zh-TW" altLang="en-US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法第二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式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Jigsaw-II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483767" y="376207"/>
              <a:ext cx="1797449" cy="868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認知學徒制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Cognitive </a:t>
              </a:r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Apprenticeship</a:t>
              </a:r>
              <a:endParaRPr lang="en-US" altLang="zh-TW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3533437" y="5553216"/>
              <a:ext cx="2745432" cy="969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</a:t>
              </a:r>
              <a:r>
                <a:rPr lang="zh-TW" altLang="en-US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共同體</a:t>
              </a:r>
              <a:endPara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(</a:t>
              </a:r>
              <a:r>
                <a:rPr lang="zh-TW" altLang="en-US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學習社群</a:t>
              </a:r>
              <a:r>
                <a:rPr lang="en-US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)</a:t>
              </a:r>
            </a:p>
            <a:p>
              <a:pPr algn="ctr"/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Learning Community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186082" y="2240848"/>
              <a:ext cx="1667834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共同學習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zh-TW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Learning Together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462464" y="3464984"/>
              <a:ext cx="1463460" cy="868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團體</a:t>
              </a:r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探究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Group </a:t>
              </a:r>
              <a:r>
                <a:rPr lang="zh-TW" altLang="en-US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endParaRPr lang="en-US" altLang="zh-TW" sz="1400" dirty="0" smtClean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I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nvestigation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94689" y="5697232"/>
              <a:ext cx="1042803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拼圖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法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J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igsaw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693676" y="4712927"/>
              <a:ext cx="1584176" cy="1169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問題</a:t>
              </a:r>
              <a:r>
                <a:rPr lang="zh-TW" altLang="zh-TW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本位</a:t>
              </a:r>
              <a:endParaRPr lang="en-US" altLang="zh-TW" dirty="0" smtClean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zh-TW" altLang="zh-TW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Problem-based</a:t>
              </a:r>
              <a:r>
                <a:rPr lang="zh-TW" altLang="en-US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</a:t>
              </a:r>
              <a:r>
                <a:rPr lang="en-US" altLang="zh-TW" sz="14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earning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115616" y="3718773"/>
              <a:ext cx="1224136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六六討論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Phillips-66</a:t>
              </a:r>
              <a:endParaRPr lang="zh-TW" altLang="en-US" sz="14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31412" y="2384864"/>
              <a:ext cx="1493912" cy="634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配對</a:t>
              </a:r>
              <a:r>
                <a:rPr lang="zh-TW" altLang="en-US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學習</a:t>
              </a:r>
              <a:endParaRPr lang="en-US" altLang="zh-TW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Paired</a:t>
              </a:r>
              <a:r>
                <a:rPr lang="zh-TW" altLang="en-US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 </a:t>
              </a:r>
              <a:r>
                <a:rPr lang="en-US" altLang="zh-TW" sz="1400" dirty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L</a:t>
              </a:r>
              <a:r>
                <a:rPr lang="en-US" altLang="zh-TW" sz="1400" dirty="0" smtClean="0">
                  <a:solidFill>
                    <a:srgbClr val="FF0000"/>
                  </a:solidFill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earning</a:t>
              </a:r>
              <a:endParaRPr lang="zh-TW" altLang="en-US" sz="1400" dirty="0">
                <a:solidFill>
                  <a:srgbClr val="FF0000"/>
                </a:solidFill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99447" y="4912132"/>
              <a:ext cx="1604401" cy="66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zh-TW" dirty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腦力激盪</a:t>
              </a:r>
              <a:endParaRPr lang="en-US" altLang="zh-TW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  <a:p>
              <a:pPr algn="ctr"/>
              <a:r>
                <a:rPr lang="en-US" altLang="zh-TW" sz="1600" dirty="0" smtClean="0">
                  <a:latin typeface="Times New Roman" pitchFamily="18" charset="0"/>
                  <a:ea typeface="華康儷中黑" pitchFamily="49" charset="-120"/>
                  <a:cs typeface="Times New Roman" pitchFamily="18" charset="0"/>
                </a:rPr>
                <a:t>Brainstorming</a:t>
              </a:r>
              <a:endParaRPr lang="zh-TW" altLang="en-US" sz="1600" dirty="0">
                <a:latin typeface="Times New Roman" pitchFamily="18" charset="0"/>
                <a:ea typeface="華康儷中黑" pitchFamily="49" charset="-120"/>
                <a:cs typeface="Times New Roman" pitchFamily="18" charset="0"/>
              </a:endParaRPr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2147916" y="1233336"/>
              <a:ext cx="4572000" cy="5093007"/>
              <a:chOff x="2147916" y="1233336"/>
              <a:chExt cx="4572000" cy="5093007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2264795" y="1233336"/>
                <a:ext cx="4320000" cy="4320000"/>
                <a:chOff x="2051720" y="1053216"/>
                <a:chExt cx="4320000" cy="4320000"/>
              </a:xfrm>
            </p:grpSpPr>
            <p:sp>
              <p:nvSpPr>
                <p:cNvPr id="26" name="橢圓 25"/>
                <p:cNvSpPr/>
                <p:nvPr/>
              </p:nvSpPr>
              <p:spPr>
                <a:xfrm>
                  <a:off x="2051720" y="1053216"/>
                  <a:ext cx="4320000" cy="4320000"/>
                </a:xfrm>
                <a:prstGeom prst="ellipse">
                  <a:avLst/>
                </a:prstGeom>
                <a:solidFill>
                  <a:srgbClr val="FFFFFF">
                    <a:alpha val="38824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" name="橢圓 26"/>
                <p:cNvSpPr/>
                <p:nvPr/>
              </p:nvSpPr>
              <p:spPr>
                <a:xfrm>
                  <a:off x="2417380" y="1412776"/>
                  <a:ext cx="3594779" cy="3600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圓形圖 27"/>
                <p:cNvSpPr/>
                <p:nvPr/>
              </p:nvSpPr>
              <p:spPr>
                <a:xfrm>
                  <a:off x="2417381" y="1412815"/>
                  <a:ext cx="3594779" cy="3600000"/>
                </a:xfrm>
                <a:prstGeom prst="pie">
                  <a:avLst>
                    <a:gd name="adj1" fmla="val 19802272"/>
                    <a:gd name="adj2" fmla="val 12578273"/>
                  </a:avLst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" name="圓形圖 28"/>
                <p:cNvSpPr/>
                <p:nvPr/>
              </p:nvSpPr>
              <p:spPr>
                <a:xfrm>
                  <a:off x="2412687" y="1412776"/>
                  <a:ext cx="3594779" cy="3600000"/>
                </a:xfrm>
                <a:prstGeom prst="pie">
                  <a:avLst>
                    <a:gd name="adj1" fmla="val 7194983"/>
                    <a:gd name="adj2" fmla="val 12578273"/>
                  </a:avLst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3203848" y="1592696"/>
                  <a:ext cx="1864871" cy="7017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精</a:t>
                  </a: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熟學習</a:t>
                  </a:r>
                  <a:endParaRPr lang="en-US" altLang="zh-TW" sz="20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m</a:t>
                  </a:r>
                  <a:r>
                    <a:rPr lang="en-US" altLang="zh-TW" sz="16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astery </a:t>
                  </a: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l</a:t>
                  </a:r>
                  <a:r>
                    <a:rPr lang="en-US" altLang="zh-TW" sz="16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earning</a:t>
                  </a:r>
                  <a:endParaRPr lang="zh-TW" altLang="en-US" sz="16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4003283" y="3582587"/>
                  <a:ext cx="1900360" cy="7351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探究學習</a:t>
                  </a:r>
                  <a:endParaRPr lang="en-US" altLang="zh-TW" sz="20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en-US" altLang="zh-TW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inquiry learning</a:t>
                  </a:r>
                  <a:endParaRPr lang="zh-TW" altLang="en-US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2123728" y="2996952"/>
                  <a:ext cx="1867580" cy="9690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分享討論</a:t>
                  </a:r>
                  <a:endParaRPr lang="zh-TW" altLang="en-US" sz="2000" dirty="0">
                    <a:solidFill>
                      <a:srgbClr val="6600CC"/>
                    </a:solidFill>
                    <a:latin typeface="Times New Roman" pitchFamily="18" charset="0"/>
                    <a:ea typeface="華康儷中黑" pitchFamily="49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sharing &amp; </a:t>
                  </a:r>
                </a:p>
                <a:p>
                  <a:pPr algn="ctr">
                    <a:defRPr/>
                  </a:pPr>
                  <a:r>
                    <a:rPr lang="en-US" altLang="zh-TW" sz="1600" dirty="0">
                      <a:solidFill>
                        <a:srgbClr val="6600CC"/>
                      </a:solidFill>
                      <a:latin typeface="Times New Roman" pitchFamily="18" charset="0"/>
                      <a:ea typeface="華康儷中黑" pitchFamily="49" charset="-120"/>
                      <a:cs typeface="Times New Roman" pitchFamily="18" charset="0"/>
                    </a:rPr>
                    <a:t>discussion</a:t>
                  </a:r>
                </a:p>
              </p:txBody>
            </p:sp>
            <p:sp>
              <p:nvSpPr>
                <p:cNvPr id="33" name="橢圓 32"/>
                <p:cNvSpPr/>
                <p:nvPr/>
              </p:nvSpPr>
              <p:spPr>
                <a:xfrm>
                  <a:off x="3728770" y="2727336"/>
                  <a:ext cx="972000" cy="972000"/>
                </a:xfrm>
                <a:prstGeom prst="ellipse">
                  <a:avLst/>
                </a:prstGeom>
                <a:solidFill>
                  <a:srgbClr val="FFFFFF">
                    <a:alpha val="49020"/>
                  </a:srgb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3545632" y="2814027"/>
                  <a:ext cx="1296144" cy="7685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華康正顏楷體W5" panose="03000509000000000000" pitchFamily="65" charset="-120"/>
                      <a:ea typeface="華康正顏楷體W5" panose="03000509000000000000" pitchFamily="65" charset="-120"/>
                      <a:cs typeface="Times New Roman" pitchFamily="18" charset="0"/>
                    </a:rPr>
                    <a:t>教學</a:t>
                  </a:r>
                  <a:endParaRPr lang="en-US" altLang="zh-TW" sz="2000" dirty="0" smtClean="0">
                    <a:solidFill>
                      <a:srgbClr val="6600CC"/>
                    </a:solidFill>
                    <a:latin typeface="華康正顏楷體W5" panose="03000509000000000000" pitchFamily="65" charset="-120"/>
                    <a:ea typeface="華康正顏楷體W5" panose="03000509000000000000" pitchFamily="65" charset="-120"/>
                    <a:cs typeface="Times New Roman" pitchFamily="18" charset="0"/>
                  </a:endParaRPr>
                </a:p>
                <a:p>
                  <a:pPr algn="ctr">
                    <a:defRPr/>
                  </a:pPr>
                  <a:r>
                    <a:rPr lang="zh-TW" altLang="en-US" sz="2000" dirty="0" smtClean="0">
                      <a:solidFill>
                        <a:srgbClr val="6600CC"/>
                      </a:solidFill>
                      <a:latin typeface="華康正顏楷體W5" panose="03000509000000000000" pitchFamily="65" charset="-120"/>
                      <a:ea typeface="華康正顏楷體W5" panose="03000509000000000000" pitchFamily="65" charset="-120"/>
                      <a:cs typeface="Times New Roman" pitchFamily="18" charset="0"/>
                    </a:rPr>
                    <a:t>目的</a:t>
                  </a:r>
                  <a:endParaRPr lang="en-US" altLang="zh-TW" sz="2000" dirty="0">
                    <a:solidFill>
                      <a:srgbClr val="6600CC"/>
                    </a:solidFill>
                    <a:latin typeface="華康正顏楷體W5" panose="03000509000000000000" pitchFamily="65" charset="-120"/>
                    <a:ea typeface="華康正顏楷體W5" panose="03000509000000000000" pitchFamily="65" charset="-12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5" name="矩形 24"/>
              <p:cNvSpPr/>
              <p:nvPr/>
            </p:nvSpPr>
            <p:spPr>
              <a:xfrm>
                <a:off x="2147916" y="1474804"/>
                <a:ext cx="4572000" cy="4851539"/>
              </a:xfrm>
              <a:prstGeom prst="rect">
                <a:avLst/>
              </a:prstGeom>
            </p:spPr>
            <p:txBody>
              <a:bodyPr>
                <a:prstTxWarp prst="textArchUp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zh-TW" altLang="en-US" sz="2000" dirty="0" smtClean="0">
                    <a:latin typeface="華康正顏楷體W5" panose="03000509000000000000" pitchFamily="65" charset="-120"/>
                    <a:ea typeface="華康正顏楷體W5" panose="03000509000000000000" pitchFamily="65" charset="-120"/>
                    <a:cs typeface="Times New Roman" pitchFamily="18" charset="0"/>
                  </a:rPr>
                  <a:t>教  學  策  略</a:t>
                </a:r>
                <a:endParaRPr lang="en-US" altLang="zh-TW" sz="2000" dirty="0">
                  <a:latin typeface="華康正顏楷體W5" panose="03000509000000000000" pitchFamily="65" charset="-120"/>
                  <a:ea typeface="華康正顏楷體W5" panose="03000509000000000000" pitchFamily="65" charset="-120"/>
                  <a:cs typeface="Times New Roman" pitchFamily="18" charset="0"/>
                </a:endParaRPr>
              </a:p>
            </p:txBody>
          </p:sp>
        </p:grpSp>
        <p:sp>
          <p:nvSpPr>
            <p:cNvPr id="21" name="文字方塊 20"/>
            <p:cNvSpPr txBox="1"/>
            <p:nvPr/>
          </p:nvSpPr>
          <p:spPr>
            <a:xfrm>
              <a:off x="3015155" y="4180438"/>
              <a:ext cx="7620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TW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≧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750644" y="4484339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TW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r>
                <a:rPr lang="zh-TW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4074070" y="2483604"/>
              <a:ext cx="83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TW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&gt;</a:t>
              </a:r>
              <a:r>
                <a:rPr lang="zh-TW" altLang="en-US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 </a:t>
              </a:r>
              <a:r>
                <a:rPr lang="en-US" altLang="zh-TW" b="1" dirty="0" smtClean="0">
                  <a:latin typeface="Times New Roman" panose="02020603050405020304" pitchFamily="18" charset="0"/>
                  <a:ea typeface="新細明體"/>
                  <a:cs typeface="Times New Roman" panose="02020603050405020304" pitchFamily="18" charset="0"/>
                </a:rPr>
                <a:t>s</a:t>
              </a:r>
              <a:endPara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896284" y="6078376"/>
            <a:ext cx="2133600" cy="365125"/>
          </a:xfrm>
        </p:spPr>
        <p:txBody>
          <a:bodyPr/>
          <a:lstStyle/>
          <a:p>
            <a:pPr algn="r"/>
            <a:fld id="{956450E4-26F8-443C-AAD7-BDAFFBE1EE37}" type="slidenum">
              <a:rPr lang="zh-TW" altLang="en-US" smtClean="0"/>
              <a:pPr algn="r"/>
              <a:t>97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61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靈活組合</a:t>
            </a:r>
            <a:r>
              <a:rPr lang="zh-TW" altLang="en-US" dirty="0">
                <a:solidFill>
                  <a:srgbClr val="FF0000"/>
                </a:solidFill>
                <a:latin typeface="華康正顏楷體W5" panose="03000509000000000000" pitchFamily="65" charset="-120"/>
              </a:rPr>
              <a:t>講述、分組學習、</a:t>
            </a:r>
            <a:r>
              <a:rPr lang="zh-TW" altLang="en-US" dirty="0" smtClean="0">
                <a:solidFill>
                  <a:srgbClr val="FF0000"/>
                </a:solidFill>
                <a:latin typeface="華康正顏楷體W5" panose="03000509000000000000" pitchFamily="65" charset="-120"/>
              </a:rPr>
              <a:t>評量</a:t>
            </a:r>
            <a:r>
              <a:rPr lang="en-US" altLang="zh-TW" dirty="0" smtClean="0">
                <a:solidFill>
                  <a:srgbClr val="FF0000"/>
                </a:solidFill>
                <a:latin typeface="華康正顏楷體W5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華康正顏楷體W5" panose="03000509000000000000" pitchFamily="65" charset="-120"/>
              </a:rPr>
            </a:br>
            <a:r>
              <a:rPr lang="zh-TW" altLang="en-US" dirty="0" smtClean="0">
                <a:solidFill>
                  <a:srgbClr val="3333FF"/>
                </a:solidFill>
                <a:latin typeface="華康正顏楷體W5" panose="03000509000000000000" pitchFamily="65" charset="-120"/>
              </a:rPr>
              <a:t>的一種</a:t>
            </a:r>
            <a:r>
              <a:rPr lang="zh-TW" altLang="en-US" dirty="0">
                <a:solidFill>
                  <a:srgbClr val="3333FF"/>
                </a:solidFill>
                <a:latin typeface="華康正顏楷體W5" panose="03000509000000000000" pitchFamily="65" charset="-120"/>
              </a:rPr>
              <a:t>參考做法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412776"/>
            <a:ext cx="8363272" cy="4968552"/>
          </a:xfrm>
        </p:spPr>
        <p:txBody>
          <a:bodyPr/>
          <a:lstStyle/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/>
              <a:t>一上課就把這節課的</a:t>
            </a:r>
            <a:r>
              <a:rPr lang="zh-TW" altLang="en-US" sz="3000" dirty="0">
                <a:solidFill>
                  <a:srgbClr val="FF0000"/>
                </a:solidFill>
              </a:rPr>
              <a:t>學習目標</a:t>
            </a:r>
            <a:r>
              <a:rPr lang="zh-TW" altLang="en-US" sz="3000" dirty="0"/>
              <a:t>講清楚</a:t>
            </a:r>
            <a:r>
              <a:rPr lang="zh-TW" altLang="en-US" sz="3000" dirty="0" smtClean="0"/>
              <a:t>，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並</a:t>
            </a:r>
            <a:r>
              <a:rPr lang="zh-TW" altLang="en-US" sz="3000" dirty="0"/>
              <a:t>告知下課前會有</a:t>
            </a:r>
            <a:r>
              <a:rPr lang="zh-TW" altLang="en-US" sz="3000" dirty="0">
                <a:solidFill>
                  <a:srgbClr val="FF0000"/>
                </a:solidFill>
              </a:rPr>
              <a:t>隨堂評量</a:t>
            </a:r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/>
              <a:t>精簡講課的內容，並</a:t>
            </a:r>
            <a:r>
              <a:rPr lang="zh-TW" altLang="en-US" sz="3000" dirty="0" smtClean="0"/>
              <a:t>採取</a:t>
            </a:r>
            <a:r>
              <a:rPr lang="zh-TW" altLang="en-US" sz="3000" dirty="0" smtClean="0">
                <a:solidFill>
                  <a:srgbClr val="FF0000"/>
                </a:solidFill>
              </a:rPr>
              <a:t>互動</a:t>
            </a:r>
            <a:r>
              <a:rPr lang="zh-TW" altLang="en-US" sz="3000" dirty="0">
                <a:solidFill>
                  <a:srgbClr val="FF0000"/>
                </a:solidFill>
              </a:rPr>
              <a:t>問答</a:t>
            </a:r>
            <a:r>
              <a:rPr lang="zh-TW" altLang="en-US" sz="3000" dirty="0" smtClean="0">
                <a:solidFill>
                  <a:srgbClr val="FF0000"/>
                </a:solidFill>
              </a:rPr>
              <a:t>式</a:t>
            </a:r>
            <a:r>
              <a:rPr lang="zh-TW" altLang="en-US" sz="3000" dirty="0" smtClean="0"/>
              <a:t>的講解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策略</a:t>
            </a:r>
            <a:r>
              <a:rPr lang="zh-TW" altLang="en-US" sz="3000" dirty="0"/>
              <a:t>，讓學生的</a:t>
            </a:r>
            <a:r>
              <a:rPr lang="zh-TW" altLang="en-US" sz="3000" dirty="0" smtClean="0"/>
              <a:t>頭腦動起來</a:t>
            </a:r>
            <a:endParaRPr lang="zh-TW" altLang="en-US" sz="3000" dirty="0"/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/>
              <a:t>評量前給學生幾分鐘，組織學生以</a:t>
            </a:r>
            <a:r>
              <a:rPr lang="zh-TW" altLang="en-US" sz="3000" dirty="0">
                <a:solidFill>
                  <a:srgbClr val="FF0000"/>
                </a:solidFill>
              </a:rPr>
              <a:t>小組</a:t>
            </a:r>
            <a:r>
              <a:rPr lang="zh-TW" altLang="en-US" sz="3000" dirty="0" smtClean="0"/>
              <a:t>方式</a:t>
            </a:r>
            <a:r>
              <a:rPr lang="en-US" altLang="zh-TW" sz="3000" dirty="0" smtClean="0"/>
              <a:t/>
            </a:r>
            <a:br>
              <a:rPr lang="en-US" altLang="zh-TW" sz="3000" dirty="0" smtClean="0"/>
            </a:br>
            <a:r>
              <a:rPr lang="zh-TW" altLang="en-US" sz="3000" dirty="0" smtClean="0"/>
              <a:t>進行</a:t>
            </a:r>
            <a:r>
              <a:rPr lang="zh-TW" altLang="en-US" sz="3000" dirty="0">
                <a:solidFill>
                  <a:srgbClr val="FF0000"/>
                </a:solidFill>
              </a:rPr>
              <a:t>複習</a:t>
            </a:r>
            <a:r>
              <a:rPr lang="zh-TW" altLang="en-US" sz="3000" dirty="0"/>
              <a:t>或</a:t>
            </a:r>
            <a:r>
              <a:rPr lang="zh-TW" altLang="en-US" sz="3000" dirty="0">
                <a:solidFill>
                  <a:srgbClr val="FF0000"/>
                </a:solidFill>
              </a:rPr>
              <a:t>演練</a:t>
            </a:r>
            <a:r>
              <a:rPr lang="zh-TW" altLang="en-US" sz="3000" dirty="0"/>
              <a:t>，彼此協助，掌握並精熟學習重點</a:t>
            </a:r>
          </a:p>
          <a:p>
            <a:pPr lvl="0">
              <a:spcBef>
                <a:spcPts val="12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TW" altLang="en-US" sz="3000" dirty="0"/>
              <a:t>隨堂評量內容充分反映</a:t>
            </a:r>
            <a:r>
              <a:rPr lang="zh-TW" altLang="en-US" sz="3000" dirty="0">
                <a:solidFill>
                  <a:srgbClr val="FF0000"/>
                </a:solidFill>
              </a:rPr>
              <a:t>學習目標</a:t>
            </a:r>
            <a:r>
              <a:rPr lang="zh-TW" altLang="en-US" sz="3000" dirty="0"/>
              <a:t>與</a:t>
            </a:r>
            <a:r>
              <a:rPr lang="zh-TW" altLang="en-US" sz="3000" dirty="0">
                <a:solidFill>
                  <a:srgbClr val="FF0000"/>
                </a:solidFill>
              </a:rPr>
              <a:t>核心重點</a:t>
            </a:r>
            <a:r>
              <a:rPr lang="zh-TW" altLang="en-US" sz="3000" dirty="0"/>
              <a:t>，先不需考難題及變化題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/>
              <a:pPr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87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六、如何</a:t>
            </a:r>
            <a:r>
              <a:rPr lang="zh-TW" altLang="en-US" sz="4000" dirty="0"/>
              <a:t>引導</a:t>
            </a:r>
            <a:r>
              <a:rPr lang="zh-TW" altLang="en-US" sz="4000" dirty="0" smtClean="0"/>
              <a:t>學生</a:t>
            </a:r>
            <a:r>
              <a:rPr lang="zh-TW" altLang="en-US" sz="4000" dirty="0"/>
              <a:t>探究與</a:t>
            </a:r>
            <a:r>
              <a:rPr lang="zh-TW" altLang="en-US" sz="4000" dirty="0" smtClean="0"/>
              <a:t>思考？</a:t>
            </a:r>
            <a:endParaRPr lang="zh-TW" altLang="en-US" sz="40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9F6-4975-46D4-90D0-6E8311A4EEF9}" type="slidenum">
              <a:rPr lang="zh-TW" altLang="en-US" smtClean="0">
                <a:solidFill>
                  <a:prstClr val="black"/>
                </a:solidFill>
              </a:rPr>
              <a:pPr/>
              <a:t>99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無創用cc版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CDFF5"/>
        </a:solidFill>
        <a:ln w="9525">
          <a:noFill/>
          <a:miter lim="800000"/>
          <a:headEnd/>
          <a:tailEnd/>
        </a:ln>
        <a:extLst/>
      </a:spPr>
      <a:bodyPr rtlCol="0" anchor="ctr"/>
      <a:lstStyle>
        <a:defPPr algn="ctr" eaLnBrk="1" hangingPunct="1">
          <a:defRPr kumimoji="0" sz="2800" dirty="0">
            <a:latin typeface="華康儷中黑" panose="020B0509000000000000" pitchFamily="49" charset="-120"/>
            <a:ea typeface="華康儷中黑" panose="020B0509000000000000" pitchFamily="49" charset="-12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無創用cc版主題</Template>
  <TotalTime>4061</TotalTime>
  <Words>9429</Words>
  <Application>Microsoft Office PowerPoint</Application>
  <PresentationFormat>如螢幕大小 (4:3)</PresentationFormat>
  <Paragraphs>2019</Paragraphs>
  <Slides>200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200</vt:i4>
      </vt:variant>
    </vt:vector>
  </HeadingPairs>
  <TitlesOfParts>
    <vt:vector size="201" baseType="lpstr">
      <vt:lpstr>無創用cc版主題</vt:lpstr>
      <vt:lpstr>活化教學～ 分組合作學習的理念與實踐方案</vt:lpstr>
      <vt:lpstr>一宗化萬法、萬法歸宗～ 合作學習策略的變與不變</vt:lpstr>
      <vt:lpstr>一宗化萬法</vt:lpstr>
      <vt:lpstr>一宗化萬法</vt:lpstr>
      <vt:lpstr>一宗化萬法</vt:lpstr>
      <vt:lpstr>PowerPoint 簡報</vt:lpstr>
      <vt:lpstr>萬法歸宗～靈活組合「分組合作學習」要素</vt:lpstr>
      <vt:lpstr>萬法歸宗～靈活組合「分組合作學習」要素</vt:lpstr>
      <vt:lpstr>萬法歸宗～靈活組合「分組合作學習」要素</vt:lpstr>
      <vt:lpstr>萬法歸宗～靈活組合「分組合作學習」要素</vt:lpstr>
      <vt:lpstr>一宗化萬法～靈活運用「分組合作學習」要素</vt:lpstr>
      <vt:lpstr>一宗化萬法～靈活運用「分組合作學習」要素</vt:lpstr>
      <vt:lpstr>一宗化萬法～靈活運用「分組合作學習」要素</vt:lpstr>
      <vt:lpstr>一宗化萬法～靈活運用「分組合作學習」要素</vt:lpstr>
      <vt:lpstr>一宗化萬法～靈活運用「分組合作學習」要素</vt:lpstr>
      <vt:lpstr>一宗化萬法～靈活運用「分組合作學習」要素</vt:lpstr>
      <vt:lpstr>一宗化萬法～靈活運用「分組合作學習」要素</vt:lpstr>
      <vt:lpstr>一宗化萬法～靈活運用「分組合作學習」要素</vt:lpstr>
      <vt:lpstr>萬法歸宗～靈活組合「分組合作學習」要素</vt:lpstr>
      <vt:lpstr>一宗化萬法～靈活運用「分組合作學習」要素</vt:lpstr>
      <vt:lpstr>以分組合作學習實踐差異化教學、 混齡教學、補救教學</vt:lpstr>
      <vt:lpstr>PowerPoint 簡報</vt:lpstr>
      <vt:lpstr>實施合作學習的備課重點</vt:lpstr>
      <vt:lpstr>PowerPoint 簡報</vt:lpstr>
      <vt:lpstr>扎穩馬步功～ 有效引導課前預習與合作技巧</vt:lpstr>
      <vt:lpstr>為什麼要課前預習？</vt:lpstr>
      <vt:lpstr>指導學生課前準備的要領</vt:lpstr>
      <vt:lpstr>一、預習的資源</vt:lpstr>
      <vt:lpstr>現成影片</vt:lpstr>
      <vt:lpstr>YouTube影片示例</vt:lpstr>
      <vt:lpstr>二、指定預習任務</vt:lpstr>
      <vt:lpstr>二、指定預習任務(續)</vt:lpstr>
      <vt:lpstr>二、指定預習任務(續)</vt:lpstr>
      <vt:lpstr>三、指導與說明期望的表現水準</vt:lpstr>
      <vt:lpstr>四、進行評量以提升績效責任</vt:lpstr>
      <vt:lpstr>五、預習的份量與難易度要適切</vt:lpstr>
      <vt:lpstr>合作技巧指導</vt:lpstr>
      <vt:lpstr>複習－ 如何教導合作技巧？</vt:lpstr>
      <vt:lpstr>傾聽（聽到、聽完）</vt:lpstr>
      <vt:lpstr>強化學生傾聽的能力（聽懂）</vt:lpstr>
      <vt:lpstr>強化學生表達的能力</vt:lpstr>
      <vt:lpstr>提問或起頭語句－記憶</vt:lpstr>
      <vt:lpstr>提問或起頭語句－理解</vt:lpstr>
      <vt:lpstr>提問或起頭語句－應用</vt:lpstr>
      <vt:lpstr>提問或起頭語句－分析</vt:lpstr>
      <vt:lpstr>提問或起頭語句－評鑑</vt:lpstr>
      <vt:lpstr>提問或起頭語句－創造</vt:lpstr>
      <vt:lpstr>上台報告</vt:lpstr>
      <vt:lpstr>PowerPoint 簡報</vt:lpstr>
      <vt:lpstr>課堂教學的葵花寶典～ 合作學習的實施訣竅</vt:lpstr>
      <vt:lpstr>當前一系列重要的教學革新政策 與實踐活動</vt:lpstr>
      <vt:lpstr>當前一系列重要的教學革新政策 與實踐活動</vt:lpstr>
      <vt:lpstr>PowerPoint 簡報</vt:lpstr>
      <vt:lpstr>這些課程與教學革新構想的 幾項共同特徵</vt:lpstr>
      <vt:lpstr>多元解讀「學習成效」</vt:lpstr>
      <vt:lpstr>多元解讀「學習成效」</vt:lpstr>
      <vt:lpstr>研討綱要</vt:lpstr>
      <vt:lpstr>一、如何分組？</vt:lpstr>
      <vt:lpstr>一、如何分組？</vt:lpstr>
      <vt:lpstr>一、如何分組？</vt:lpstr>
      <vt:lpstr>一、如何分組？</vt:lpstr>
      <vt:lpstr>一、如何分組？</vt:lpstr>
      <vt:lpstr>一、如何分組？</vt:lpstr>
      <vt:lpstr>一、如何分組？</vt:lpstr>
      <vt:lpstr>一、如何分組？</vt:lpstr>
      <vt:lpstr>一、如何分組？</vt:lpstr>
      <vt:lpstr>一、如何分組？</vt:lpstr>
      <vt:lpstr>PowerPoint 簡報</vt:lpstr>
      <vt:lpstr>PowerPoint 簡報</vt:lpstr>
      <vt:lpstr>排排坐的傳統教室</vt:lpstr>
      <vt:lpstr>奇數列學生將桌子相對轉九十度 偶數列學生將桌子靠攏，構成四人小組</vt:lpstr>
      <vt:lpstr>奇數列學生將椅子向後轉(桌子不動) 偶數列學生將桌椅靠攏，構成四人小組</vt:lpstr>
      <vt:lpstr>奇數列只動椅子的分組座位俯視圖</vt:lpstr>
      <vt:lpstr>一間德國的小學教室</vt:lpstr>
      <vt:lpstr>差異化的任務單 (每一桌學習任務的難度不同)</vt:lpstr>
      <vt:lpstr>一、如何分組？</vt:lpstr>
      <vt:lpstr>一、如何分組？</vt:lpstr>
      <vt:lpstr>二、如何引導小組有效運作？</vt:lpstr>
      <vt:lpstr>二、如何引導小組有效運作？</vt:lpstr>
      <vt:lpstr>二、如何引導小組有效運作？</vt:lpstr>
      <vt:lpstr>二、如何引導小組有效運作？</vt:lpstr>
      <vt:lpstr>二、如何引導小組有效運作？</vt:lpstr>
      <vt:lpstr>二、如何引導小組有效運作？</vt:lpstr>
      <vt:lpstr>二、如何引導小組有效運作？</vt:lpstr>
      <vt:lpstr>三、如何掌握教學時間與節奏？</vt:lpstr>
      <vt:lpstr>三、如何掌握教學時間與節奏？</vt:lpstr>
      <vt:lpstr>三、如何掌握教學時間與節奏？</vt:lpstr>
      <vt:lpstr>共同研討</vt:lpstr>
      <vt:lpstr>四、如何設計學習任務？</vt:lpstr>
      <vt:lpstr>兩個值得參考的備課思考架構</vt:lpstr>
      <vt:lpstr>教材處理的要領</vt:lpstr>
      <vt:lpstr>預習任務設計建議</vt:lpstr>
      <vt:lpstr>課後學習任務的設計建議： 重視學習成效的鞏固與延伸</vt:lpstr>
      <vt:lpstr>PowerPoint 簡報</vt:lpstr>
      <vt:lpstr>課後學習任務的設計建議： 重視學習成效的鞏固與延伸</vt:lpstr>
      <vt:lpstr>五、如何靈活運用合作學習策略？</vt:lpstr>
      <vt:lpstr>PowerPoint 簡報</vt:lpstr>
      <vt:lpstr>靈活組合講述、分組學習、評量 的一種參考做法</vt:lpstr>
      <vt:lpstr>六、如何引導學生探究與思考？</vt:lpstr>
      <vt:lpstr>終身學習的關鍵： 探究的能力、態度和習慣</vt:lpstr>
      <vt:lpstr>探究的能力、態度和習慣需要引導</vt:lpstr>
      <vt:lpstr>探究的能力、態度和習慣需要引導</vt:lpstr>
      <vt:lpstr>請把我們的教學</vt:lpstr>
      <vt:lpstr>引導學生想學、能學與樂學 （ㄌㄜˋ學＋ㄧㄠˋ學）</vt:lpstr>
      <vt:lpstr>引導學生想學、能學與樂學 （ㄌㄜˋ學＋ㄧㄠˋ學）</vt:lpstr>
      <vt:lpstr>怎樣有效的引導出 探究的能力、態度和習慣？</vt:lpstr>
      <vt:lpstr>怎樣發展「有效的引導」？</vt:lpstr>
      <vt:lpstr>把學生變成問題學生(啟發學生提問) 比教給學生特定的「既成知識」更重要</vt:lpstr>
      <vt:lpstr>怎樣發展「有效的引導」？</vt:lpstr>
      <vt:lpstr>有效引導難不難？</vt:lpstr>
      <vt:lpstr>教材教材的分析與掌握很關鍵</vt:lpstr>
      <vt:lpstr>分析學生的學習特質與需求</vt:lpstr>
      <vt:lpstr>群策群力比單打獨鬥效果好</vt:lpstr>
      <vt:lpstr>如何引導學生探究與思考？</vt:lpstr>
      <vt:lpstr>如何引導學生探究與思考？</vt:lpstr>
      <vt:lpstr>七、如何引導學生分享、討論與發表？</vt:lpstr>
      <vt:lpstr>如何引導學生分享、討論與發表？</vt:lpstr>
      <vt:lpstr>如何引導學生分享、討論與發表？</vt:lpstr>
      <vt:lpstr>八、如何進行組間指導？</vt:lpstr>
      <vt:lpstr>組間指導常見的問題</vt:lpstr>
      <vt:lpstr>如何進行組間指導？</vt:lpstr>
      <vt:lpstr>True Teachers</vt:lpstr>
      <vt:lpstr>老師</vt:lpstr>
      <vt:lpstr>PowerPoint 簡報</vt:lpstr>
      <vt:lpstr>武功測試～ 善用多元學習評量</vt:lpstr>
      <vt:lpstr>「下課前的評量」是 許多合作學習策略的一個重要教學步驟</vt:lpstr>
      <vt:lpstr>共同學習法(Learning Together)</vt:lpstr>
      <vt:lpstr>學生小組成就區分法（STAD)</vt:lpstr>
      <vt:lpstr>拼圖法第二式（Jigsaw-II)</vt:lpstr>
      <vt:lpstr>團體探究法(Group Investigation)</vt:lpstr>
      <vt:lpstr>評量是教學的一部份</vt:lpstr>
      <vt:lpstr>台東縣鹿野國中趙君偉老師 下課前請學生自評有無做到「專注」</vt:lpstr>
      <vt:lpstr>金門縣烈嶼國中陳麗文老師 上完課後請學生自／互評努力程度</vt:lpstr>
      <vt:lpstr>金門縣烈嶼國中陳麗文老師 上完一課後請學生互評努力程度 </vt:lpstr>
      <vt:lpstr>金門縣金湖國中盧清沐老師在小組 上台報告後進行講評、鼓勵(互相幫助)</vt:lpstr>
      <vt:lpstr> 學科評量的內容即是這一堂課所學</vt:lpstr>
      <vt:lpstr>新北市坪林國中曹美惠老師 (國文)</vt:lpstr>
      <vt:lpstr> 某學生期末考後的詠嘆調</vt:lpstr>
      <vt:lpstr>合作學習的教室內 評量的內容即是這一堂課所學</vt:lpstr>
      <vt:lpstr>南部一位英文教師的回流分享</vt:lpstr>
      <vt:lpstr>合作學習教室中的評量示例</vt:lpstr>
      <vt:lpstr>紙筆測驗 基隆市南榮國中林佩貞老師(數學) </vt:lpstr>
      <vt:lpstr>下課前老師出4題難度不一的考題 每人只要寫符合自己程度的那一題</vt:lpstr>
      <vt:lpstr>口頭提問 新北市坪林國中鄧可姍老師 (英文)</vt:lpstr>
      <vt:lpstr> 口頭提問 新北市及人小學陳瑩雯老師(自然) </vt:lpstr>
      <vt:lpstr>田老師建議創意作品idea</vt:lpstr>
      <vt:lpstr>小組報告 臺北市興雅國中林淑媛老師(英語)</vt:lpstr>
      <vt:lpstr>觀察小組的各項能力</vt:lpstr>
      <vt:lpstr>創意作品  基隆市南榮國中蘇奕瑋老師(國文)</vt:lpstr>
      <vt:lpstr> 庭下如積水空明，水中藻荇交橫，蓋竹柏影也 畫作顯示學生有不少錯誤理解（水池丶花朵等） 教師再一一釐清，真是有趣又有效的教學法！</vt:lpstr>
      <vt:lpstr>創意作品 (神經傳導桌遊) 澎湖縣湖西國中王麗玲老師(生物) </vt:lpstr>
      <vt:lpstr>依據教師所佈情境，小組討論是否為反射動作、 動作是發生在頭部以上或頸部以下等條件， 以決定神經傳導路徑並用牌卡排出</vt:lpstr>
      <vt:lpstr>教師觀察 紐西蘭Parnell District School Ms. Lin (華語文)</vt:lpstr>
      <vt:lpstr>教師觀察 紐西蘭Parnell District School Ms. Lin (華語文)</vt:lpstr>
      <vt:lpstr>專題製作 國北教大教育系田耐青老師 (教學原理)</vt:lpstr>
      <vt:lpstr>學生作品</vt:lpstr>
      <vt:lpstr>下課前有評量 評量內容就是這一堂課的教學內容 激勵學生努力投入課堂學習 </vt:lpstr>
      <vt:lpstr>PowerPoint 簡報</vt:lpstr>
      <vt:lpstr>降龍十八掌～ 以分組合作學習實踐差異化教學</vt:lpstr>
      <vt:lpstr>看到了什麼？</vt:lpstr>
      <vt:lpstr>一、學生的多樣性與差異性</vt:lpstr>
      <vt:lpstr>二、教師的多樣性與差異性</vt:lpstr>
      <vt:lpstr>三、差異化教學</vt:lpstr>
      <vt:lpstr>四、實踐差異化教學三要素</vt:lpstr>
      <vt:lpstr>PowerPoint 簡報</vt:lpstr>
      <vt:lpstr>PowerPoint 簡報</vt:lpstr>
      <vt:lpstr>PowerPoint 簡報</vt:lpstr>
      <vt:lpstr>PowerPoint 簡報</vt:lpstr>
      <vt:lpstr>1. 配對學習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〈為學一首示子姪〉內容深究</vt:lpstr>
      <vt:lpstr>PowerPoint 簡報</vt:lpstr>
      <vt:lpstr>PowerPoint 簡報</vt:lpstr>
      <vt:lpstr>哪一張是師傅卷?</vt:lpstr>
      <vt:lpstr>PowerPoint 簡報</vt:lpstr>
      <vt:lpstr>PowerPoint 簡報</vt:lpstr>
      <vt:lpstr>PowerPoint 簡報</vt:lpstr>
      <vt:lpstr>學生間有差異是必然的</vt:lpstr>
      <vt:lpstr>提供學生相同的學習策略</vt:lpstr>
      <vt:lpstr>提供學生不同的鷹架 降低學習雙峰現象</vt:lpstr>
      <vt:lpstr>降低差異造成的不利影響 使用學生都能適性發展</vt:lpstr>
      <vt:lpstr>PowerPoint 簡報</vt:lpstr>
      <vt:lpstr>線上即時測驗</vt:lpstr>
      <vt:lpstr>提問與討論</vt:lpstr>
      <vt:lpstr>多元智能</vt:lpstr>
      <vt:lpstr>學習風格</vt:lpstr>
      <vt:lpstr>學習風格測驗（體驗）</vt:lpstr>
      <vt:lpstr>參考資料</vt:lpstr>
      <vt:lpstr>PowerPoint 簡報</vt:lpstr>
      <vt:lpstr>分組合作學習咖啡館～私房分享</vt:lpstr>
      <vt:lpstr>「分組合作學習咖啡館」 流程（70分鐘）</vt:lpstr>
      <vt:lpstr>各主題私房分享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一宗化萬法、萬法歸宗～ 合作學習策略的變與不變</dc:title>
  <dc:creator>user</dc:creator>
  <cp:lastModifiedBy>USER</cp:lastModifiedBy>
  <cp:revision>331</cp:revision>
  <dcterms:created xsi:type="dcterms:W3CDTF">2015-01-13T03:30:35Z</dcterms:created>
  <dcterms:modified xsi:type="dcterms:W3CDTF">2015-11-06T08:37:52Z</dcterms:modified>
</cp:coreProperties>
</file>