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57" r:id="rId3"/>
    <p:sldId id="258" r:id="rId4"/>
    <p:sldId id="263" r:id="rId5"/>
    <p:sldId id="264" r:id="rId6"/>
    <p:sldId id="265" r:id="rId7"/>
    <p:sldId id="266" r:id="rId8"/>
    <p:sldId id="259" r:id="rId9"/>
    <p:sldId id="260" r:id="rId10"/>
    <p:sldId id="267" r:id="rId11"/>
  </p:sldIdLst>
  <p:sldSz cx="9144000" cy="6858000" type="screen4x3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89116" autoAdjust="0"/>
  </p:normalViewPr>
  <p:slideViewPr>
    <p:cSldViewPr>
      <p:cViewPr>
        <p:scale>
          <a:sx n="96" d="100"/>
          <a:sy n="96" d="100"/>
        </p:scale>
        <p:origin x="-1066" y="-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0" y="0"/>
            <a:ext cx="9144677" cy="6858000"/>
            <a:chOff x="0" y="0"/>
            <a:chExt cx="9144677" cy="6858000"/>
          </a:xfrm>
        </p:grpSpPr>
        <p:pic>
          <p:nvPicPr>
            <p:cNvPr id="8" name="Picture 7" descr="SD-PanelTitle-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</p:spPr>
        </p:pic>
        <p:sp>
          <p:nvSpPr>
            <p:cNvPr id="11" name="Rectangle 10"/>
            <p:cNvSpPr/>
            <p:nvPr/>
          </p:nvSpPr>
          <p:spPr>
            <a:xfrm>
              <a:off x="1515532" y="1520422"/>
              <a:ext cx="6112935" cy="3818468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2" name="Picture 11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2" r="47959"/>
            <a:stretch/>
          </p:blipFill>
          <p:spPr>
            <a:xfrm>
              <a:off x="0" y="3128434"/>
              <a:ext cx="1664208" cy="612648"/>
            </a:xfrm>
            <a:prstGeom prst="rect">
              <a:avLst/>
            </a:prstGeom>
          </p:spPr>
        </p:pic>
        <p:pic>
          <p:nvPicPr>
            <p:cNvPr id="13" name="Picture 12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2" r="47959"/>
            <a:stretch/>
          </p:blipFill>
          <p:spPr>
            <a:xfrm>
              <a:off x="7480469" y="3128434"/>
              <a:ext cx="1664208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21934" y="1811863"/>
            <a:ext cx="5308866" cy="1515533"/>
          </a:xfrm>
        </p:spPr>
        <p:txBody>
          <a:bodyPr anchor="b">
            <a:noAutofit/>
          </a:bodyPr>
          <a:lstStyle>
            <a:lvl1pPr algn="ctr">
              <a:defRPr sz="4800">
                <a:effectLst/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21934" y="3598327"/>
            <a:ext cx="5308866" cy="1377651"/>
          </a:xfrm>
        </p:spPr>
        <p:txBody>
          <a:bodyPr anchor="t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smtClean="0"/>
              <a:t>按一下以編輯母片副標題樣式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65417" y="5054602"/>
            <a:ext cx="673276" cy="279400"/>
          </a:xfrm>
        </p:spPr>
        <p:txBody>
          <a:bodyPr/>
          <a:lstStyle/>
          <a:p>
            <a:fld id="{CB03923D-A292-4C0A-A054-583B59B63468}" type="datetimeFigureOut">
              <a:rPr lang="zh-TW" altLang="en-US" smtClean="0"/>
              <a:t>2017/2/20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21934" y="5054602"/>
            <a:ext cx="4064860" cy="279400"/>
          </a:xfrm>
        </p:spPr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17317" y="5054602"/>
            <a:ext cx="413483" cy="279400"/>
          </a:xfrm>
        </p:spPr>
        <p:txBody>
          <a:bodyPr/>
          <a:lstStyle/>
          <a:p>
            <a:fld id="{A623C54B-3A2D-4724-BC9E-6B7CFC0CCE5A}" type="slidenum">
              <a:rPr lang="zh-TW" altLang="en-US" smtClean="0"/>
              <a:t>‹#›</a:t>
            </a:fld>
            <a:endParaRPr lang="zh-TW" alt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2019825" y="3471329"/>
            <a:ext cx="511308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410094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全景圖片 (含標題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4815415"/>
            <a:ext cx="6798734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26260" y="1032933"/>
            <a:ext cx="7091482" cy="33612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zh-TW" altLang="en-US" smtClean="0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6" y="5382153"/>
            <a:ext cx="6798734" cy="49371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03923D-A292-4C0A-A054-583B59B63468}" type="datetimeFigureOut">
              <a:rPr lang="zh-TW" altLang="en-US" smtClean="0"/>
              <a:t>2017/2/20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23C54B-3A2D-4724-BC9E-6B7CFC0CCE5A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8004397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標題與說明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906873"/>
            <a:ext cx="6798734" cy="309786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4275666"/>
            <a:ext cx="6798736" cy="1600202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03923D-A292-4C0A-A054-583B59B63468}" type="datetimeFigureOut">
              <a:rPr lang="zh-TW" altLang="en-US" smtClean="0"/>
              <a:t>2017/2/20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23C54B-3A2D-4724-BC9E-6B7CFC0CCE5A}" type="slidenum">
              <a:rPr lang="zh-TW" altLang="en-US" smtClean="0"/>
              <a:t>‹#›</a:t>
            </a:fld>
            <a:endParaRPr lang="zh-TW" alt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278465" y="4140199"/>
            <a:ext cx="6606425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6094485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述 (含標題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4333" y="982132"/>
            <a:ext cx="6400250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00200" y="3352799"/>
            <a:ext cx="5892798" cy="651933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3" y="4343400"/>
            <a:ext cx="6798738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03923D-A292-4C0A-A054-583B59B63468}" type="datetimeFigureOut">
              <a:rPr lang="zh-TW" altLang="en-US" smtClean="0"/>
              <a:t>2017/2/20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23C54B-3A2D-4724-BC9E-6B7CFC0CCE5A}" type="slidenum">
              <a:rPr lang="zh-TW" altLang="en-US" smtClean="0"/>
              <a:t>‹#›</a:t>
            </a:fld>
            <a:endParaRPr lang="zh-TW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849969" y="905362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33503" y="2827870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278466" y="4140199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1340888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9" y="3308581"/>
            <a:ext cx="679872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8" y="4777381"/>
            <a:ext cx="679873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03923D-A292-4C0A-A054-583B59B63468}" type="datetimeFigureOut">
              <a:rPr lang="zh-TW" altLang="en-US" smtClean="0"/>
              <a:t>2017/2/20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23C54B-3A2D-4724-BC9E-6B7CFC0CCE5A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79631948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述名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9416" y="982132"/>
            <a:ext cx="632516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18" name="Text Placeholder 2"/>
          <p:cNvSpPr>
            <a:spLocks noGrp="1"/>
          </p:cNvSpPr>
          <p:nvPr>
            <p:ph type="body" idx="13"/>
          </p:nvPr>
        </p:nvSpPr>
        <p:spPr>
          <a:xfrm>
            <a:off x="1176868" y="3639312"/>
            <a:ext cx="6798730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4529667"/>
            <a:ext cx="6798736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03923D-A292-4C0A-A054-583B59B63468}" type="datetimeFigureOut">
              <a:rPr lang="zh-TW" altLang="en-US" smtClean="0"/>
              <a:t>2017/2/20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23C54B-3A2D-4724-BC9E-6B7CFC0CCE5A}" type="slidenum">
              <a:rPr lang="zh-TW" altLang="en-US" smtClean="0"/>
              <a:t>‹#›</a:t>
            </a:fld>
            <a:endParaRPr lang="zh-TW" altLang="en-US"/>
          </a:p>
        </p:txBody>
      </p:sp>
      <p:sp>
        <p:nvSpPr>
          <p:cNvPr id="12" name="TextBox 11"/>
          <p:cNvSpPr txBox="1"/>
          <p:nvPr/>
        </p:nvSpPr>
        <p:spPr>
          <a:xfrm>
            <a:off x="878060" y="89689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649796" y="260772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278466" y="342900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3694599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是非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982131"/>
            <a:ext cx="6798734" cy="2294467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sz="3200" b="0" dirty="0"/>
            </a:lvl1pPr>
          </a:lstStyle>
          <a:p>
            <a:pPr marL="0" lvl="0"/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1176868" y="3566160"/>
            <a:ext cx="6798730" cy="905256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6" y="4470400"/>
            <a:ext cx="6798734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03923D-A292-4C0A-A054-583B59B63468}" type="datetimeFigureOut">
              <a:rPr lang="zh-TW" altLang="en-US" smtClean="0"/>
              <a:t>2017/2/20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23C54B-3A2D-4724-BC9E-6B7CFC0CCE5A}" type="slidenum">
              <a:rPr lang="zh-TW" altLang="en-US" smtClean="0"/>
              <a:t>‹#›</a:t>
            </a:fld>
            <a:endParaRPr lang="zh-TW" alt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278469" y="3429000"/>
            <a:ext cx="6606421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2038889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6865" y="2490135"/>
            <a:ext cx="6798736" cy="3385733"/>
          </a:xfrm>
        </p:spPr>
        <p:txBody>
          <a:bodyPr vert="eaVert" anchor="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03923D-A292-4C0A-A054-583B59B63468}" type="datetimeFigureOut">
              <a:rPr lang="zh-TW" altLang="en-US" smtClean="0"/>
              <a:t>2017/2/20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23C54B-3A2D-4724-BC9E-6B7CFC0CCE5A}" type="slidenum">
              <a:rPr lang="zh-TW" altLang="en-US" smtClean="0"/>
              <a:t>‹#›</a:t>
            </a:fld>
            <a:endParaRPr lang="zh-TW" alt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278466" y="2354670"/>
            <a:ext cx="660642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4256953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356667" y="906873"/>
            <a:ext cx="1618930" cy="4968995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6867" y="906873"/>
            <a:ext cx="4915509" cy="4968993"/>
          </a:xfrm>
        </p:spPr>
        <p:txBody>
          <a:bodyPr vert="eaVert" anchor="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03923D-A292-4C0A-A054-583B59B63468}" type="datetimeFigureOut">
              <a:rPr lang="zh-TW" altLang="en-US" smtClean="0"/>
              <a:t>2017/2/20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23C54B-3A2D-4724-BC9E-6B7CFC0CCE5A}" type="slidenum">
              <a:rPr lang="zh-TW" altLang="en-US" smtClean="0"/>
              <a:t>‹#›</a:t>
            </a:fld>
            <a:endParaRPr lang="zh-TW" alt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6245512" y="906873"/>
            <a:ext cx="0" cy="4968993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414912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278465" y="235626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03923D-A292-4C0A-A054-583B59B63468}" type="datetimeFigureOut">
              <a:rPr lang="zh-TW" altLang="en-US" smtClean="0"/>
              <a:t>2017/2/20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23C54B-3A2D-4724-BC9E-6B7CFC0CCE5A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7326269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78465" y="1641413"/>
            <a:ext cx="6595534" cy="1822514"/>
          </a:xfrm>
        </p:spPr>
        <p:txBody>
          <a:bodyPr anchor="b">
            <a:normAutofit/>
          </a:bodyPr>
          <a:lstStyle>
            <a:lvl1pPr algn="ctr">
              <a:defRPr sz="4000" b="0" cap="none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78465" y="3734859"/>
            <a:ext cx="6595534" cy="1090015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03923D-A292-4C0A-A054-583B59B63468}" type="datetimeFigureOut">
              <a:rPr lang="zh-TW" altLang="en-US" smtClean="0"/>
              <a:t>2017/2/20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23C54B-3A2D-4724-BC9E-6B7CFC0CCE5A}" type="slidenum">
              <a:rPr lang="zh-TW" altLang="en-US" smtClean="0"/>
              <a:t>‹#›</a:t>
            </a:fld>
            <a:endParaRPr lang="zh-TW" altLang="en-US"/>
          </a:p>
        </p:txBody>
      </p:sp>
      <p:cxnSp>
        <p:nvCxnSpPr>
          <p:cNvPr id="31" name="Straight Connector 30"/>
          <p:cNvCxnSpPr/>
          <p:nvPr/>
        </p:nvCxnSpPr>
        <p:spPr>
          <a:xfrm>
            <a:off x="1278466" y="3599392"/>
            <a:ext cx="659553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639119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278465" y="235626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1303867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76866" y="2487168"/>
            <a:ext cx="3337560" cy="3447288"/>
          </a:xfrm>
        </p:spPr>
        <p:txBody>
          <a:bodyPr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5152" y="2487168"/>
            <a:ext cx="3337560" cy="3447288"/>
          </a:xfrm>
        </p:spPr>
        <p:txBody>
          <a:bodyPr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03923D-A292-4C0A-A054-583B59B63468}" type="datetimeFigureOut">
              <a:rPr lang="zh-TW" altLang="en-US" smtClean="0"/>
              <a:t>2017/2/20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23C54B-3A2D-4724-BC9E-6B7CFC0CCE5A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685432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8" y="2658533"/>
            <a:ext cx="3337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76868" y="3243263"/>
            <a:ext cx="3337560" cy="2706624"/>
          </a:xfrm>
        </p:spPr>
        <p:txBody>
          <a:bodyPr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1832" y="2658533"/>
            <a:ext cx="3337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1832" y="3243263"/>
            <a:ext cx="3337560" cy="2706624"/>
          </a:xfrm>
        </p:spPr>
        <p:txBody>
          <a:bodyPr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03923D-A292-4C0A-A054-583B59B63468}" type="datetimeFigureOut">
              <a:rPr lang="zh-TW" altLang="en-US" smtClean="0"/>
              <a:t>2017/2/20</a:t>
            </a:fld>
            <a:endParaRPr lang="zh-TW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23C54B-3A2D-4724-BC9E-6B7CFC0CCE5A}" type="slidenum">
              <a:rPr lang="zh-TW" altLang="en-US" smtClean="0"/>
              <a:t>‹#›</a:t>
            </a:fld>
            <a:endParaRPr lang="zh-TW" altLang="en-US"/>
          </a:p>
        </p:txBody>
      </p:sp>
      <p:cxnSp>
        <p:nvCxnSpPr>
          <p:cNvPr id="41" name="Straight Connector 40"/>
          <p:cNvCxnSpPr/>
          <p:nvPr/>
        </p:nvCxnSpPr>
        <p:spPr>
          <a:xfrm>
            <a:off x="1278466" y="235467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670793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915337"/>
            <a:ext cx="6798735" cy="1303867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03923D-A292-4C0A-A054-583B59B63468}" type="datetimeFigureOut">
              <a:rPr lang="zh-TW" altLang="en-US" smtClean="0"/>
              <a:t>2017/2/20</a:t>
            </a:fld>
            <a:endParaRPr lang="zh-TW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23C54B-3A2D-4724-BC9E-6B7CFC0CCE5A}" type="slidenum">
              <a:rPr lang="zh-TW" altLang="en-US" smtClean="0"/>
              <a:t>‹#›</a:t>
            </a:fld>
            <a:endParaRPr lang="zh-TW" alt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278466" y="235467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893801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03923D-A292-4C0A-A054-583B59B63468}" type="datetimeFigureOut">
              <a:rPr lang="zh-TW" altLang="en-US" smtClean="0"/>
              <a:t>2017/2/20</a:t>
            </a:fld>
            <a:endParaRPr lang="zh-TW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23C54B-3A2D-4724-BC9E-6B7CFC0CCE5A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6474339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1388534"/>
            <a:ext cx="2536798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20062" y="982132"/>
            <a:ext cx="3855539" cy="4893735"/>
          </a:xfrm>
        </p:spPr>
        <p:txBody>
          <a:bodyPr anchor="ctr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5" y="3031065"/>
            <a:ext cx="2536798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03923D-A292-4C0A-A054-583B59B63468}" type="datetimeFigureOut">
              <a:rPr lang="zh-TW" altLang="en-US" smtClean="0"/>
              <a:t>2017/2/20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23C54B-3A2D-4724-BC9E-6B7CFC0CCE5A}" type="slidenum">
              <a:rPr lang="zh-TW" altLang="en-US" smtClean="0"/>
              <a:t>‹#›</a:t>
            </a:fld>
            <a:endParaRPr lang="zh-TW" alt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1278466" y="2912533"/>
            <a:ext cx="233359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437075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1883832"/>
            <a:ext cx="3632202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069" y="1032933"/>
            <a:ext cx="2929463" cy="4792136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zh-TW" altLang="en-US" smtClean="0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5" y="3255432"/>
            <a:ext cx="3632201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03923D-A292-4C0A-A054-583B59B63468}" type="datetimeFigureOut">
              <a:rPr lang="zh-TW" altLang="en-US" smtClean="0"/>
              <a:t>2017/2/20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23C54B-3A2D-4724-BC9E-6B7CFC0CCE5A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8728963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9152467" cy="6858000"/>
            <a:chOff x="0" y="0"/>
            <a:chExt cx="9152467" cy="6858000"/>
          </a:xfrm>
        </p:grpSpPr>
        <p:pic>
          <p:nvPicPr>
            <p:cNvPr id="8" name="Picture 7" descr="S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553888" y="542807"/>
              <a:ext cx="8039776" cy="5756392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r="14240"/>
            <a:stretch/>
          </p:blipFill>
          <p:spPr>
            <a:xfrm>
              <a:off x="0" y="3128434"/>
              <a:ext cx="68580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r="14240"/>
            <a:stretch/>
          </p:blipFill>
          <p:spPr>
            <a:xfrm>
              <a:off x="8466667" y="3128434"/>
              <a:ext cx="68580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2490135"/>
            <a:ext cx="6798736" cy="344499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56670" y="5960533"/>
            <a:ext cx="1148283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CB03923D-A292-4C0A-A054-583B59B63468}" type="datetimeFigureOut">
              <a:rPr lang="zh-TW" altLang="en-US" smtClean="0"/>
              <a:t>2017/2/20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76865" y="5960533"/>
            <a:ext cx="510466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80091" y="5960533"/>
            <a:ext cx="39551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A623C54B-3A2D-4724-BC9E-6B7CFC0CCE5A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0294143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  <p:sldLayoutId id="2147483744" r:id="rId12"/>
    <p:sldLayoutId id="2147483745" r:id="rId13"/>
    <p:sldLayoutId id="2147483746" r:id="rId14"/>
    <p:sldLayoutId id="2147483747" r:id="rId15"/>
    <p:sldLayoutId id="2147483748" r:id="rId16"/>
    <p:sldLayoutId id="2147483749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Stacy.doc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TW" altLang="en-US" dirty="0"/>
              <a:t>教學輔導流程說明</a:t>
            </a:r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zh-TW" dirty="0" smtClean="0"/>
              <a:t>106.02.20</a:t>
            </a:r>
            <a:r>
              <a:rPr lang="zh-TW" altLang="en-US" dirty="0" smtClean="0"/>
              <a:t>萬興國中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1548099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輔導員聯絡資訊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 smtClean="0"/>
              <a:t>FB:</a:t>
            </a:r>
            <a:r>
              <a:rPr lang="zh-TW" altLang="en-US" dirty="0" smtClean="0"/>
              <a:t>彰化縣國中英語共備社群</a:t>
            </a:r>
            <a:endParaRPr lang="en-US" altLang="zh-TW" dirty="0" smtClean="0"/>
          </a:p>
          <a:p>
            <a:r>
              <a:rPr lang="zh-TW" altLang="en-US" dirty="0" smtClean="0"/>
              <a:t>萬興國中</a:t>
            </a:r>
            <a:endParaRPr lang="en-US" altLang="zh-TW" dirty="0"/>
          </a:p>
          <a:p>
            <a:pPr lvl="1"/>
            <a:r>
              <a:rPr lang="zh-TW" altLang="en-US" dirty="0" smtClean="0"/>
              <a:t>鐘美娟</a:t>
            </a:r>
            <a:r>
              <a:rPr lang="en-US" altLang="zh-TW" dirty="0" smtClean="0"/>
              <a:t>(</a:t>
            </a:r>
            <a:r>
              <a:rPr lang="zh-TW" altLang="en-US" dirty="0" smtClean="0"/>
              <a:t>陽明國中</a:t>
            </a:r>
            <a:r>
              <a:rPr lang="en-US" altLang="zh-TW" dirty="0"/>
              <a:t>) </a:t>
            </a:r>
            <a:r>
              <a:rPr lang="en-US" altLang="zh-TW" dirty="0" err="1"/>
              <a:t>claudia09211002@gmail.com</a:t>
            </a:r>
            <a:r>
              <a:rPr lang="en-US" altLang="zh-TW" dirty="0"/>
              <a:t> </a:t>
            </a:r>
            <a:endParaRPr lang="en-US" altLang="zh-TW" dirty="0" smtClean="0"/>
          </a:p>
          <a:p>
            <a:pPr lvl="1"/>
            <a:r>
              <a:rPr lang="zh-TW" altLang="en-US" dirty="0" smtClean="0"/>
              <a:t>謝宜臻</a:t>
            </a:r>
            <a:r>
              <a:rPr lang="en-US" altLang="zh-TW" dirty="0" smtClean="0"/>
              <a:t>(</a:t>
            </a:r>
            <a:r>
              <a:rPr lang="zh-TW" altLang="en-US" dirty="0" smtClean="0"/>
              <a:t>明倫國中</a:t>
            </a:r>
            <a:r>
              <a:rPr lang="en-US" altLang="zh-TW" dirty="0"/>
              <a:t>) </a:t>
            </a:r>
            <a:r>
              <a:rPr lang="en-US" altLang="zh-TW" dirty="0" err="1"/>
              <a:t>arielxie@gmail.com</a:t>
            </a:r>
            <a:endParaRPr lang="en-US" altLang="zh-TW" dirty="0" smtClean="0"/>
          </a:p>
          <a:p>
            <a:r>
              <a:rPr lang="zh-TW" altLang="en-US" dirty="0"/>
              <a:t>二水</a:t>
            </a:r>
            <a:r>
              <a:rPr lang="zh-TW" altLang="en-US" dirty="0" smtClean="0"/>
              <a:t>國中</a:t>
            </a:r>
            <a:endParaRPr lang="en-US" altLang="zh-TW" dirty="0" smtClean="0"/>
          </a:p>
          <a:p>
            <a:pPr lvl="1"/>
            <a:r>
              <a:rPr lang="zh-TW" altLang="en-US" dirty="0" smtClean="0"/>
              <a:t>李亞珊</a:t>
            </a:r>
            <a:r>
              <a:rPr lang="en-US" altLang="zh-TW" dirty="0" smtClean="0"/>
              <a:t>(</a:t>
            </a:r>
            <a:r>
              <a:rPr lang="zh-TW" altLang="en-US" dirty="0" smtClean="0"/>
              <a:t>伸港國中</a:t>
            </a:r>
            <a:r>
              <a:rPr lang="en-US" altLang="zh-TW" dirty="0"/>
              <a:t>) </a:t>
            </a:r>
            <a:r>
              <a:rPr lang="en-US" altLang="zh-TW" dirty="0" err="1"/>
              <a:t>leecytai@skjh.chc.edu.tw</a:t>
            </a:r>
            <a:endParaRPr lang="en-US" altLang="zh-TW" dirty="0" smtClean="0"/>
          </a:p>
          <a:p>
            <a:pPr lvl="1"/>
            <a:r>
              <a:rPr lang="zh-TW" altLang="en-US" dirty="0"/>
              <a:t>吳玉聆</a:t>
            </a:r>
            <a:r>
              <a:rPr lang="en-US" altLang="zh-TW" dirty="0"/>
              <a:t>(</a:t>
            </a:r>
            <a:r>
              <a:rPr lang="zh-TW" altLang="en-US" dirty="0"/>
              <a:t>成功高中</a:t>
            </a:r>
            <a:r>
              <a:rPr lang="en-US" altLang="zh-TW" dirty="0" smtClean="0"/>
              <a:t>)</a:t>
            </a:r>
            <a:r>
              <a:rPr lang="en-US" altLang="zh-TW" dirty="0" err="1" smtClean="0"/>
              <a:t>stacywu45@gmail.com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1576034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TW" altLang="en-US" dirty="0" smtClean="0"/>
              <a:t>第一階段</a:t>
            </a:r>
            <a:r>
              <a:rPr lang="zh-TW" altLang="en-US" dirty="0"/>
              <a:t> </a:t>
            </a:r>
            <a:r>
              <a:rPr lang="en-US" altLang="zh-TW" dirty="0" smtClean="0"/>
              <a:t/>
            </a:r>
            <a:br>
              <a:rPr lang="en-US" altLang="zh-TW" dirty="0" smtClean="0"/>
            </a:br>
            <a:r>
              <a:rPr lang="zh-TW" altLang="en-US" dirty="0" smtClean="0"/>
              <a:t>了解計畫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zh-TW" altLang="en-US" sz="4400" dirty="0"/>
              <a:t>計畫目標</a:t>
            </a:r>
            <a:endParaRPr lang="en-US" altLang="zh-TW" sz="4400" dirty="0" smtClean="0"/>
          </a:p>
          <a:p>
            <a:pPr lvl="1"/>
            <a:r>
              <a:rPr lang="zh-TW" altLang="en-US" sz="4400" dirty="0" smtClean="0"/>
              <a:t>教學成長</a:t>
            </a:r>
            <a:endParaRPr lang="en-US" altLang="zh-TW" sz="4400" dirty="0" smtClean="0"/>
          </a:p>
          <a:p>
            <a:pPr lvl="1"/>
            <a:r>
              <a:rPr lang="zh-TW" altLang="en-US" sz="4400" dirty="0"/>
              <a:t>跨校際</a:t>
            </a:r>
            <a:r>
              <a:rPr lang="zh-TW" altLang="en-US" sz="4400" dirty="0" smtClean="0"/>
              <a:t>交流</a:t>
            </a:r>
            <a:endParaRPr lang="en-US" altLang="zh-TW" sz="4400" dirty="0" smtClean="0"/>
          </a:p>
          <a:p>
            <a:r>
              <a:rPr lang="zh-TW" altLang="en-US" sz="4400" dirty="0" smtClean="0"/>
              <a:t>解決方式</a:t>
            </a:r>
            <a:endParaRPr lang="en-US" altLang="zh-TW" sz="4400" dirty="0" smtClean="0"/>
          </a:p>
          <a:p>
            <a:pPr lvl="1"/>
            <a:r>
              <a:rPr lang="zh-TW" altLang="en-US" sz="4400" dirty="0" smtClean="0"/>
              <a:t>參加計畫實施說明會</a:t>
            </a:r>
            <a:endParaRPr lang="en-US" altLang="zh-TW" sz="4400" dirty="0" smtClean="0"/>
          </a:p>
          <a:p>
            <a:pPr lvl="1"/>
            <a:r>
              <a:rPr lang="zh-TW" altLang="en-US" sz="4400" dirty="0"/>
              <a:t>認識</a:t>
            </a:r>
            <a:r>
              <a:rPr lang="zh-TW" altLang="en-US" sz="4400" dirty="0" smtClean="0"/>
              <a:t>輔導員</a:t>
            </a:r>
            <a:endParaRPr lang="en-US" altLang="zh-TW" sz="4400" dirty="0" smtClean="0"/>
          </a:p>
          <a:p>
            <a:pPr lvl="1"/>
            <a:r>
              <a:rPr lang="zh-TW" altLang="en-US" sz="4400" dirty="0"/>
              <a:t>與同伴討論</a:t>
            </a:r>
            <a:r>
              <a:rPr lang="zh-TW" altLang="en-US" sz="4400" dirty="0" smtClean="0"/>
              <a:t>交流</a:t>
            </a:r>
            <a:endParaRPr lang="en-US" altLang="zh-TW" sz="4400" dirty="0" smtClean="0"/>
          </a:p>
          <a:p>
            <a:pPr marL="457200" lvl="1" indent="0">
              <a:buNone/>
            </a:pPr>
            <a:endParaRPr lang="en-US" altLang="zh-TW" dirty="0" smtClean="0"/>
          </a:p>
          <a:p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3216055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-324544" y="332656"/>
            <a:ext cx="6798734" cy="1303867"/>
          </a:xfrm>
        </p:spPr>
        <p:txBody>
          <a:bodyPr/>
          <a:lstStyle/>
          <a:p>
            <a:r>
              <a:rPr lang="zh-TW" altLang="en-US" dirty="0" smtClean="0"/>
              <a:t>第二階段 規劃與執行 </a:t>
            </a:r>
            <a:endParaRPr lang="zh-TW" altLang="en-US" dirty="0"/>
          </a:p>
        </p:txBody>
      </p:sp>
      <p:graphicFrame>
        <p:nvGraphicFramePr>
          <p:cNvPr id="4" name="內容版面配置區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34815535"/>
              </p:ext>
            </p:extLst>
          </p:nvPr>
        </p:nvGraphicFramePr>
        <p:xfrm>
          <a:off x="467544" y="1268760"/>
          <a:ext cx="8229600" cy="5400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743200"/>
                <a:gridCol w="2743200"/>
              </a:tblGrid>
              <a:tr h="370840">
                <a:tc>
                  <a:txBody>
                    <a:bodyPr/>
                    <a:lstStyle/>
                    <a:p>
                      <a:r>
                        <a:rPr lang="zh-TW" altLang="en-US" dirty="0" smtClean="0"/>
                        <a:t>工作項目</a:t>
                      </a:r>
                      <a:r>
                        <a:rPr lang="en-US" altLang="zh-TW" dirty="0" smtClean="0"/>
                        <a:t>(</a:t>
                      </a:r>
                      <a:r>
                        <a:rPr lang="zh-TW" altLang="en-US" dirty="0" smtClean="0"/>
                        <a:t>地點及時間</a:t>
                      </a:r>
                      <a:r>
                        <a:rPr lang="en-US" altLang="zh-TW" dirty="0" smtClean="0"/>
                        <a:t>)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TW" altLang="en-US" dirty="0" smtClean="0"/>
                        <a:t>工作內容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TW" altLang="en-US" dirty="0" smtClean="0"/>
                        <a:t>注意事項</a:t>
                      </a:r>
                      <a:endParaRPr lang="zh-TW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zh-TW" altLang="en-US" dirty="0" smtClean="0"/>
                        <a:t>參加計畫實施說明會</a:t>
                      </a:r>
                      <a:r>
                        <a:rPr lang="en-US" altLang="zh-TW" dirty="0" smtClean="0"/>
                        <a:t>(2/20</a:t>
                      </a:r>
                      <a:r>
                        <a:rPr lang="zh-TW" altLang="en-US" dirty="0" smtClean="0"/>
                        <a:t>萬興國中</a:t>
                      </a:r>
                      <a:r>
                        <a:rPr lang="en-US" altLang="zh-TW" dirty="0" smtClean="0"/>
                        <a:t>)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dirty="0" smtClean="0"/>
                        <a:t>1.</a:t>
                      </a:r>
                      <a:r>
                        <a:rPr lang="zh-TW" altLang="en-US" dirty="0" smtClean="0"/>
                        <a:t>了解計畫目的與實施方式</a:t>
                      </a:r>
                      <a:endParaRPr lang="en-US" altLang="zh-TW" dirty="0" smtClean="0"/>
                    </a:p>
                    <a:p>
                      <a:r>
                        <a:rPr lang="en-US" altLang="zh-TW" dirty="0" smtClean="0"/>
                        <a:t>2.</a:t>
                      </a:r>
                      <a:r>
                        <a:rPr lang="zh-TW" altLang="en-US" dirty="0" smtClean="0"/>
                        <a:t>認識輔導員</a:t>
                      </a:r>
                      <a:endParaRPr lang="en-US" altLang="zh-TW" dirty="0" smtClean="0"/>
                    </a:p>
                    <a:p>
                      <a:r>
                        <a:rPr lang="en-US" altLang="zh-TW" dirty="0" smtClean="0"/>
                        <a:t>3.</a:t>
                      </a:r>
                      <a:r>
                        <a:rPr lang="zh-TW" altLang="en-US" dirty="0" smtClean="0"/>
                        <a:t>確認教學演示教師</a:t>
                      </a:r>
                      <a:r>
                        <a:rPr lang="en-US" altLang="zh-TW" dirty="0" smtClean="0"/>
                        <a:t>.</a:t>
                      </a:r>
                      <a:r>
                        <a:rPr lang="zh-TW" altLang="en-US" dirty="0" smtClean="0"/>
                        <a:t>日期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dirty="0" smtClean="0"/>
                        <a:t>1.</a:t>
                      </a:r>
                      <a:r>
                        <a:rPr lang="zh-TW" altLang="en-US" dirty="0" smtClean="0"/>
                        <a:t>輔導員聯絡資訊</a:t>
                      </a:r>
                      <a:endParaRPr lang="en-US" altLang="zh-TW" dirty="0" smtClean="0"/>
                    </a:p>
                    <a:p>
                      <a:r>
                        <a:rPr lang="en-US" altLang="zh-TW" dirty="0" smtClean="0"/>
                        <a:t>2.</a:t>
                      </a:r>
                      <a:r>
                        <a:rPr lang="zh-TW" altLang="en-US" dirty="0" smtClean="0"/>
                        <a:t>教師聯絡資訊</a:t>
                      </a:r>
                      <a:endParaRPr lang="en-US" altLang="zh-TW" dirty="0" smtClean="0"/>
                    </a:p>
                    <a:p>
                      <a:r>
                        <a:rPr lang="en-US" altLang="zh-TW" dirty="0" smtClean="0"/>
                        <a:t>3.</a:t>
                      </a:r>
                      <a:r>
                        <a:rPr lang="zh-TW" altLang="en-US" dirty="0" smtClean="0"/>
                        <a:t>排定觀課學校</a:t>
                      </a:r>
                      <a:endParaRPr lang="zh-TW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zh-TW" altLang="en-US" dirty="0" smtClean="0"/>
                        <a:t>入班觀課</a:t>
                      </a:r>
                      <a:endParaRPr lang="en-US" altLang="zh-TW" dirty="0" smtClean="0"/>
                    </a:p>
                    <a:p>
                      <a:r>
                        <a:rPr lang="en-US" altLang="zh-TW" dirty="0" smtClean="0"/>
                        <a:t>1.</a:t>
                      </a:r>
                      <a:r>
                        <a:rPr lang="zh-TW" altLang="en-US" dirty="0" smtClean="0"/>
                        <a:t>萬興國中</a:t>
                      </a:r>
                      <a:endParaRPr lang="en-US" altLang="zh-TW" dirty="0" smtClean="0"/>
                    </a:p>
                    <a:p>
                      <a:r>
                        <a:rPr lang="en-US" altLang="zh-TW" dirty="0" smtClean="0"/>
                        <a:t>2.</a:t>
                      </a:r>
                      <a:r>
                        <a:rPr lang="zh-TW" altLang="en-US" dirty="0" smtClean="0"/>
                        <a:t>二水國中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dirty="0" smtClean="0"/>
                        <a:t>1.</a:t>
                      </a:r>
                      <a:r>
                        <a:rPr lang="zh-TW" altLang="en-US" dirty="0" smtClean="0"/>
                        <a:t>說課</a:t>
                      </a:r>
                      <a:r>
                        <a:rPr lang="en-US" altLang="zh-TW" dirty="0" smtClean="0"/>
                        <a:t>:</a:t>
                      </a:r>
                      <a:r>
                        <a:rPr lang="zh-TW" altLang="en-US" dirty="0" smtClean="0"/>
                        <a:t>與教學演示教師課前討論</a:t>
                      </a:r>
                      <a:r>
                        <a:rPr lang="en-US" altLang="zh-TW" dirty="0" smtClean="0"/>
                        <a:t>(</a:t>
                      </a:r>
                      <a:r>
                        <a:rPr lang="zh-TW" altLang="en-US" dirty="0" smtClean="0"/>
                        <a:t>萬興或原斗</a:t>
                      </a:r>
                      <a:r>
                        <a:rPr lang="en-US" altLang="zh-TW" dirty="0" smtClean="0"/>
                        <a:t>)</a:t>
                      </a:r>
                    </a:p>
                    <a:p>
                      <a:r>
                        <a:rPr lang="en-US" altLang="zh-TW" dirty="0" smtClean="0"/>
                        <a:t>2.</a:t>
                      </a:r>
                      <a:r>
                        <a:rPr lang="zh-TW" altLang="en-US" dirty="0" smtClean="0"/>
                        <a:t>觀課</a:t>
                      </a:r>
                      <a:r>
                        <a:rPr lang="en-US" altLang="zh-TW" dirty="0" smtClean="0"/>
                        <a:t>:</a:t>
                      </a:r>
                      <a:r>
                        <a:rPr lang="zh-TW" altLang="en-US" dirty="0" smtClean="0"/>
                        <a:t>入班觀課</a:t>
                      </a:r>
                      <a:endParaRPr lang="en-US" altLang="zh-TW" dirty="0" smtClean="0"/>
                    </a:p>
                    <a:p>
                      <a:r>
                        <a:rPr lang="en-US" altLang="zh-TW" dirty="0" smtClean="0"/>
                        <a:t>3.</a:t>
                      </a:r>
                      <a:r>
                        <a:rPr lang="zh-TW" altLang="en-US" dirty="0" smtClean="0"/>
                        <a:t>議課</a:t>
                      </a:r>
                      <a:r>
                        <a:rPr lang="en-US" altLang="zh-TW" dirty="0" smtClean="0"/>
                        <a:t>:</a:t>
                      </a:r>
                      <a:r>
                        <a:rPr lang="zh-TW" altLang="en-US" dirty="0" smtClean="0"/>
                        <a:t>課後討論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dirty="0" smtClean="0"/>
                        <a:t>1.</a:t>
                      </a:r>
                      <a:r>
                        <a:rPr lang="zh-TW" altLang="en-US" dirty="0" smtClean="0"/>
                        <a:t>依據演示教師提供資訊填寫觀察前會談紀錄表</a:t>
                      </a:r>
                      <a:endParaRPr lang="en-US" altLang="zh-TW" dirty="0" smtClean="0"/>
                    </a:p>
                    <a:p>
                      <a:r>
                        <a:rPr lang="en-US" altLang="zh-TW" dirty="0" smtClean="0"/>
                        <a:t>2.</a:t>
                      </a:r>
                      <a:r>
                        <a:rPr lang="zh-TW" altLang="en-US" dirty="0" smtClean="0"/>
                        <a:t>填寫教學觀察表</a:t>
                      </a:r>
                      <a:endParaRPr lang="en-US" altLang="zh-TW" dirty="0" smtClean="0"/>
                    </a:p>
                    <a:p>
                      <a:r>
                        <a:rPr lang="en-US" altLang="zh-TW" dirty="0" smtClean="0"/>
                        <a:t>3.</a:t>
                      </a:r>
                      <a:r>
                        <a:rPr lang="zh-TW" altLang="en-US" dirty="0" smtClean="0"/>
                        <a:t>給予回饋並填寫觀察後會談紀錄表</a:t>
                      </a:r>
                      <a:r>
                        <a:rPr lang="en-US" altLang="zh-TW" dirty="0" smtClean="0">
                          <a:solidFill>
                            <a:srgbClr val="FF0000"/>
                          </a:solidFill>
                        </a:rPr>
                        <a:t>(</a:t>
                      </a:r>
                      <a:r>
                        <a:rPr lang="zh-TW" altLang="en-US" dirty="0" smtClean="0">
                          <a:solidFill>
                            <a:srgbClr val="FF0000"/>
                          </a:solidFill>
                        </a:rPr>
                        <a:t>輔導員填寫</a:t>
                      </a:r>
                      <a:r>
                        <a:rPr lang="en-US" altLang="zh-TW" dirty="0" smtClean="0">
                          <a:solidFill>
                            <a:srgbClr val="FF0000"/>
                          </a:solidFill>
                        </a:rPr>
                        <a:t>)</a:t>
                      </a:r>
                      <a:endParaRPr lang="zh-TW" alt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zh-TW" altLang="en-US" dirty="0" smtClean="0"/>
                        <a:t>備課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dirty="0" smtClean="0"/>
                        <a:t>1.</a:t>
                      </a:r>
                      <a:r>
                        <a:rPr lang="zh-TW" altLang="en-US" dirty="0" smtClean="0"/>
                        <a:t>確認教學單元</a:t>
                      </a:r>
                      <a:r>
                        <a:rPr lang="zh-TW" altLang="en-US" dirty="0" smtClean="0">
                          <a:latin typeface="標楷體"/>
                          <a:ea typeface="標楷體"/>
                        </a:rPr>
                        <a:t>、</a:t>
                      </a:r>
                      <a:r>
                        <a:rPr lang="zh-TW" altLang="en-US" dirty="0" smtClean="0"/>
                        <a:t>內容</a:t>
                      </a:r>
                      <a:endParaRPr lang="en-US" altLang="zh-TW" dirty="0" smtClean="0"/>
                    </a:p>
                    <a:p>
                      <a:r>
                        <a:rPr lang="zh-TW" altLang="en-US" dirty="0" smtClean="0">
                          <a:latin typeface="新細明體" pitchFamily="18" charset="-120"/>
                          <a:ea typeface="新細明體" pitchFamily="18" charset="-120"/>
                        </a:rPr>
                        <a:t>活動等資訊</a:t>
                      </a:r>
                      <a:endParaRPr lang="en-US" altLang="zh-TW" dirty="0" smtClean="0">
                        <a:latin typeface="新細明體" pitchFamily="18" charset="-120"/>
                        <a:ea typeface="新細明體" pitchFamily="18" charset="-120"/>
                      </a:endParaRPr>
                    </a:p>
                    <a:p>
                      <a:r>
                        <a:rPr lang="en-US" altLang="zh-TW" dirty="0" smtClean="0">
                          <a:latin typeface="新細明體" pitchFamily="18" charset="-120"/>
                          <a:ea typeface="新細明體" pitchFamily="18" charset="-120"/>
                        </a:rPr>
                        <a:t>2.</a:t>
                      </a:r>
                      <a:r>
                        <a:rPr lang="zh-TW" altLang="en-US" dirty="0" smtClean="0">
                          <a:latin typeface="新細明體" pitchFamily="18" charset="-120"/>
                          <a:ea typeface="新細明體" pitchFamily="18" charset="-120"/>
                        </a:rPr>
                        <a:t>與輔導員再次確認教學演示時間與演示相關問題</a:t>
                      </a:r>
                      <a:endParaRPr lang="zh-TW" altLang="en-US" dirty="0">
                        <a:latin typeface="新細明體" pitchFamily="18" charset="-120"/>
                        <a:ea typeface="新細明體" pitchFamily="18" charset="-12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dirty="0" smtClean="0"/>
                        <a:t>1.</a:t>
                      </a:r>
                      <a:r>
                        <a:rPr lang="zh-TW" altLang="en-US" dirty="0" smtClean="0"/>
                        <a:t>提供簡案</a:t>
                      </a:r>
                      <a:r>
                        <a:rPr lang="en-US" altLang="zh-TW" dirty="0" smtClean="0"/>
                        <a:t>.</a:t>
                      </a:r>
                      <a:r>
                        <a:rPr lang="zh-TW" altLang="en-US" dirty="0" smtClean="0"/>
                        <a:t>學習單等資料</a:t>
                      </a:r>
                      <a:r>
                        <a:rPr lang="en-US" altLang="zh-TW" dirty="0" smtClean="0"/>
                        <a:t>(</a:t>
                      </a:r>
                      <a:r>
                        <a:rPr lang="zh-TW" altLang="en-US" dirty="0" smtClean="0"/>
                        <a:t>見範例</a:t>
                      </a:r>
                      <a:r>
                        <a:rPr lang="en-US" altLang="zh-TW" dirty="0" smtClean="0">
                          <a:solidFill>
                            <a:srgbClr val="FF0000"/>
                          </a:solidFill>
                        </a:rPr>
                        <a:t>)(</a:t>
                      </a:r>
                      <a:r>
                        <a:rPr lang="zh-TW" altLang="en-US" dirty="0" smtClean="0">
                          <a:solidFill>
                            <a:srgbClr val="FF0000"/>
                          </a:solidFill>
                        </a:rPr>
                        <a:t>被觀課教師提供</a:t>
                      </a:r>
                      <a:r>
                        <a:rPr lang="en-US" altLang="zh-TW" dirty="0" smtClean="0">
                          <a:solidFill>
                            <a:srgbClr val="FF0000"/>
                          </a:solidFill>
                        </a:rPr>
                        <a:t>)</a:t>
                      </a:r>
                      <a:endParaRPr lang="zh-TW" alt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zh-TW" altLang="en-US" dirty="0" smtClean="0"/>
                        <a:t>接受觀課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dirty="0" smtClean="0"/>
                        <a:t>1.</a:t>
                      </a:r>
                      <a:r>
                        <a:rPr lang="zh-TW" altLang="en-US" dirty="0" smtClean="0"/>
                        <a:t>說明教學方法與活動等資訊</a:t>
                      </a:r>
                      <a:endParaRPr lang="en-US" altLang="zh-TW" dirty="0" smtClean="0"/>
                    </a:p>
                    <a:p>
                      <a:r>
                        <a:rPr lang="en-US" altLang="zh-TW" dirty="0" smtClean="0"/>
                        <a:t>2.</a:t>
                      </a:r>
                      <a:r>
                        <a:rPr lang="zh-TW" altLang="en-US" dirty="0" smtClean="0"/>
                        <a:t>入班觀課</a:t>
                      </a:r>
                      <a:endParaRPr lang="en-US" altLang="zh-TW" dirty="0" smtClean="0"/>
                    </a:p>
                    <a:p>
                      <a:r>
                        <a:rPr lang="en-US" altLang="zh-TW" dirty="0" smtClean="0"/>
                        <a:t>3.</a:t>
                      </a:r>
                      <a:r>
                        <a:rPr lang="zh-TW" altLang="en-US" dirty="0" smtClean="0"/>
                        <a:t>回饋討論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dirty="0" smtClean="0"/>
                        <a:t>1.</a:t>
                      </a:r>
                      <a:r>
                        <a:rPr lang="zh-TW" altLang="en-US" dirty="0" smtClean="0"/>
                        <a:t>輔導員填寫觀察前會談紀錄表</a:t>
                      </a:r>
                      <a:r>
                        <a:rPr lang="en-US" altLang="zh-TW" dirty="0" smtClean="0"/>
                        <a:t>.</a:t>
                      </a:r>
                      <a:r>
                        <a:rPr lang="zh-TW" altLang="en-US" dirty="0" smtClean="0"/>
                        <a:t>教學觀察表與觀察後會談紀錄表</a:t>
                      </a:r>
                      <a:endParaRPr lang="en-US" altLang="zh-TW" dirty="0" smtClean="0"/>
                    </a:p>
                    <a:p>
                      <a:r>
                        <a:rPr lang="en-US" altLang="zh-TW" dirty="0" smtClean="0"/>
                        <a:t>2.</a:t>
                      </a:r>
                      <a:r>
                        <a:rPr lang="zh-TW" altLang="en-US" dirty="0" smtClean="0"/>
                        <a:t>給予觀課回饋</a:t>
                      </a:r>
                      <a:endParaRPr lang="zh-TW" alt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2977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176602" y="332656"/>
            <a:ext cx="6798734" cy="1303867"/>
          </a:xfrm>
        </p:spPr>
        <p:txBody>
          <a:bodyPr/>
          <a:lstStyle/>
          <a:p>
            <a:r>
              <a:rPr lang="zh-TW" altLang="en-US" dirty="0" smtClean="0"/>
              <a:t>觀察前會談紀錄表範例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548922" y="1556792"/>
            <a:ext cx="75514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2400" dirty="0" smtClean="0">
                <a:solidFill>
                  <a:srgbClr val="FF0000"/>
                </a:solidFill>
              </a:rPr>
              <a:t>輔導員與受觀課教師事先討論後由輔導員填寫</a:t>
            </a:r>
            <a:endParaRPr lang="zh-TW" altLang="en-US" sz="2400" dirty="0">
              <a:solidFill>
                <a:srgbClr val="FF0000"/>
              </a:solidFill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zh-TW" altLang="en-US" dirty="0" smtClean="0"/>
              <a:t>主要內容包含</a:t>
            </a:r>
            <a:endParaRPr lang="en-US" altLang="zh-TW" dirty="0" smtClean="0"/>
          </a:p>
          <a:p>
            <a:pPr lvl="1"/>
            <a:r>
              <a:rPr lang="zh-TW" altLang="en-US" dirty="0" smtClean="0"/>
              <a:t>教材內容</a:t>
            </a:r>
            <a:endParaRPr lang="en-US" altLang="zh-TW" dirty="0" smtClean="0"/>
          </a:p>
          <a:p>
            <a:pPr lvl="1"/>
            <a:r>
              <a:rPr lang="zh-TW" altLang="en-US" dirty="0"/>
              <a:t>教學</a:t>
            </a:r>
            <a:r>
              <a:rPr lang="zh-TW" altLang="en-US" dirty="0" smtClean="0"/>
              <a:t>目標</a:t>
            </a:r>
            <a:endParaRPr lang="en-US" altLang="zh-TW" dirty="0" smtClean="0"/>
          </a:p>
          <a:p>
            <a:pPr lvl="1"/>
            <a:r>
              <a:rPr lang="zh-TW" altLang="en-US" dirty="0"/>
              <a:t>學生經驗</a:t>
            </a:r>
            <a:r>
              <a:rPr lang="en-US" altLang="zh-TW" dirty="0"/>
              <a:t>(</a:t>
            </a:r>
            <a:r>
              <a:rPr lang="zh-TW" altLang="en-US" dirty="0"/>
              <a:t>背景</a:t>
            </a:r>
            <a:r>
              <a:rPr lang="en-US" altLang="zh-TW" dirty="0" smtClean="0"/>
              <a:t>)</a:t>
            </a:r>
          </a:p>
          <a:p>
            <a:pPr lvl="1"/>
            <a:r>
              <a:rPr lang="zh-TW" altLang="en-US" dirty="0"/>
              <a:t>教學</a:t>
            </a:r>
            <a:r>
              <a:rPr lang="zh-TW" altLang="en-US" dirty="0" smtClean="0"/>
              <a:t>活動</a:t>
            </a:r>
            <a:endParaRPr lang="en-US" altLang="zh-TW" dirty="0" smtClean="0"/>
          </a:p>
          <a:p>
            <a:pPr lvl="1"/>
            <a:r>
              <a:rPr lang="zh-TW" altLang="en-US" dirty="0"/>
              <a:t>教學評量</a:t>
            </a:r>
            <a:r>
              <a:rPr lang="zh-TW" altLang="en-US" dirty="0" smtClean="0"/>
              <a:t>方式</a:t>
            </a:r>
            <a:endParaRPr lang="en-US" altLang="zh-TW" dirty="0" smtClean="0"/>
          </a:p>
          <a:p>
            <a:pPr lvl="1"/>
            <a:r>
              <a:rPr lang="zh-TW" altLang="en-US" dirty="0"/>
              <a:t>觀察工具和</a:t>
            </a:r>
            <a:r>
              <a:rPr lang="zh-TW" altLang="en-US" dirty="0" smtClean="0"/>
              <a:t>焦點</a:t>
            </a:r>
            <a:endParaRPr lang="en-US" altLang="zh-TW" dirty="0" smtClean="0"/>
          </a:p>
          <a:p>
            <a:pPr lvl="1"/>
            <a:r>
              <a:rPr lang="zh-TW" altLang="en-US" dirty="0" smtClean="0"/>
              <a:t>回饋會談時間地點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793024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176866" y="476672"/>
            <a:ext cx="6798734" cy="1303867"/>
          </a:xfrm>
        </p:spPr>
        <p:txBody>
          <a:bodyPr/>
          <a:lstStyle/>
          <a:p>
            <a:r>
              <a:rPr lang="zh-TW" altLang="en-US" dirty="0" smtClean="0"/>
              <a:t>教學觀察表範例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539552" y="2348880"/>
            <a:ext cx="8229600" cy="3974740"/>
          </a:xfrm>
        </p:spPr>
        <p:txBody>
          <a:bodyPr>
            <a:normAutofit/>
          </a:bodyPr>
          <a:lstStyle/>
          <a:p>
            <a:r>
              <a:rPr lang="zh-TW" altLang="en-US" sz="3200" dirty="0" smtClean="0"/>
              <a:t>主要觀察指標與教師專業發展評鑑表單相同</a:t>
            </a:r>
            <a:endParaRPr lang="en-US" altLang="zh-TW" sz="3200" dirty="0"/>
          </a:p>
          <a:p>
            <a:endParaRPr lang="en-US" altLang="zh-TW" dirty="0" smtClean="0"/>
          </a:p>
          <a:p>
            <a:r>
              <a:rPr lang="zh-TW" altLang="en-US" sz="3200" dirty="0" smtClean="0"/>
              <a:t>教師專業發展教學觀察表</a:t>
            </a:r>
            <a:r>
              <a:rPr lang="en-US" altLang="zh-TW" sz="3200" dirty="0" smtClean="0"/>
              <a:t>AB</a:t>
            </a:r>
            <a:r>
              <a:rPr lang="zh-TW" altLang="en-US" sz="3200" dirty="0" smtClean="0"/>
              <a:t>項次</a:t>
            </a:r>
            <a:endParaRPr lang="zh-TW" altLang="en-US" sz="3200" dirty="0"/>
          </a:p>
        </p:txBody>
      </p:sp>
      <p:sp>
        <p:nvSpPr>
          <p:cNvPr id="5" name="文字方塊 4"/>
          <p:cNvSpPr txBox="1"/>
          <p:nvPr/>
        </p:nvSpPr>
        <p:spPr>
          <a:xfrm>
            <a:off x="6084168" y="1556792"/>
            <a:ext cx="22322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2800" dirty="0">
                <a:solidFill>
                  <a:srgbClr val="FF0000"/>
                </a:solidFill>
              </a:rPr>
              <a:t>輔導員填寫</a:t>
            </a:r>
          </a:p>
        </p:txBody>
      </p:sp>
    </p:spTree>
    <p:extLst>
      <p:ext uri="{BB962C8B-B14F-4D97-AF65-F5344CB8AC3E}">
        <p14:creationId xmlns:p14="http://schemas.microsoft.com/office/powerpoint/2010/main" val="3469471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67544" y="915333"/>
            <a:ext cx="6798734" cy="1303867"/>
          </a:xfrm>
        </p:spPr>
        <p:txBody>
          <a:bodyPr>
            <a:normAutofit/>
          </a:bodyPr>
          <a:lstStyle/>
          <a:p>
            <a:r>
              <a:rPr lang="zh-TW" altLang="en-US" sz="4000" dirty="0" smtClean="0"/>
              <a:t>觀察後會談紀錄表</a:t>
            </a:r>
            <a:endParaRPr lang="zh-TW" altLang="en-US" sz="4000" dirty="0"/>
          </a:p>
        </p:txBody>
      </p:sp>
      <p:sp>
        <p:nvSpPr>
          <p:cNvPr id="5" name="內容版面配置區 4"/>
          <p:cNvSpPr>
            <a:spLocks noGrp="1"/>
          </p:cNvSpPr>
          <p:nvPr>
            <p:ph idx="1"/>
          </p:nvPr>
        </p:nvSpPr>
        <p:spPr>
          <a:xfrm>
            <a:off x="827584" y="2492896"/>
            <a:ext cx="6798736" cy="3444997"/>
          </a:xfrm>
        </p:spPr>
        <p:txBody>
          <a:bodyPr>
            <a:normAutofit/>
          </a:bodyPr>
          <a:lstStyle/>
          <a:p>
            <a:r>
              <a:rPr lang="zh-TW" altLang="en-US" dirty="0" smtClean="0"/>
              <a:t>教學者優點及特色</a:t>
            </a:r>
            <a:endParaRPr lang="en-US" altLang="zh-TW" dirty="0" smtClean="0"/>
          </a:p>
          <a:p>
            <a:r>
              <a:rPr lang="zh-TW" altLang="en-US" dirty="0" smtClean="0"/>
              <a:t>教學者待調整或改 變處</a:t>
            </a:r>
            <a:endParaRPr lang="en-US" altLang="zh-TW" dirty="0" smtClean="0"/>
          </a:p>
          <a:p>
            <a:r>
              <a:rPr lang="zh-TW" altLang="en-US" dirty="0" smtClean="0"/>
              <a:t>對教學者之具體成建議</a:t>
            </a:r>
            <a:endParaRPr lang="zh-TW" altLang="en-US" dirty="0"/>
          </a:p>
        </p:txBody>
      </p:sp>
      <p:sp>
        <p:nvSpPr>
          <p:cNvPr id="7" name="文字方塊 6"/>
          <p:cNvSpPr txBox="1"/>
          <p:nvPr/>
        </p:nvSpPr>
        <p:spPr>
          <a:xfrm>
            <a:off x="6060860" y="1700808"/>
            <a:ext cx="22322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2800" dirty="0">
                <a:solidFill>
                  <a:srgbClr val="FF0000"/>
                </a:solidFill>
              </a:rPr>
              <a:t>輔導員填寫</a:t>
            </a:r>
          </a:p>
        </p:txBody>
      </p:sp>
    </p:spTree>
    <p:extLst>
      <p:ext uri="{BB962C8B-B14F-4D97-AF65-F5344CB8AC3E}">
        <p14:creationId xmlns:p14="http://schemas.microsoft.com/office/powerpoint/2010/main" val="4033303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省思回饋表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TW" altLang="en-US" dirty="0" smtClean="0"/>
              <a:t>其他同科觀課教師填寫</a:t>
            </a:r>
            <a:r>
              <a:rPr lang="en-US" altLang="zh-TW" dirty="0" smtClean="0"/>
              <a:t>(</a:t>
            </a:r>
            <a:r>
              <a:rPr lang="zh-TW" altLang="en-US" dirty="0" smtClean="0"/>
              <a:t>選擇性</a:t>
            </a:r>
            <a:r>
              <a:rPr lang="en-US" altLang="zh-TW" dirty="0" smtClean="0"/>
              <a:t>)</a:t>
            </a:r>
          </a:p>
          <a:p>
            <a:r>
              <a:rPr lang="zh-TW" altLang="en-US" dirty="0"/>
              <a:t>獎狀乙</a:t>
            </a:r>
            <a:r>
              <a:rPr lang="zh-TW" altLang="en-US" dirty="0" smtClean="0"/>
              <a:t>紙</a:t>
            </a:r>
            <a:endParaRPr lang="en-US" altLang="zh-TW" dirty="0" smtClean="0"/>
          </a:p>
          <a:p>
            <a:r>
              <a:rPr lang="zh-TW" altLang="en-US" dirty="0" smtClean="0"/>
              <a:t>另請觀課學校行政同仁或同科觀課教室協助攝影及拍照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3824156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043608" y="980728"/>
            <a:ext cx="6798734" cy="1303867"/>
          </a:xfrm>
        </p:spPr>
        <p:txBody>
          <a:bodyPr/>
          <a:lstStyle/>
          <a:p>
            <a:r>
              <a:rPr lang="zh-TW" altLang="en-US" dirty="0"/>
              <a:t>教學</a:t>
            </a:r>
            <a:r>
              <a:rPr lang="zh-TW" altLang="en-US" dirty="0" smtClean="0"/>
              <a:t>輔導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11560" y="2492896"/>
            <a:ext cx="8229600" cy="5184576"/>
          </a:xfrm>
        </p:spPr>
        <p:txBody>
          <a:bodyPr>
            <a:normAutofit/>
          </a:bodyPr>
          <a:lstStyle/>
          <a:p>
            <a:r>
              <a:rPr lang="zh-TW" altLang="en-US" sz="3200" dirty="0" smtClean="0"/>
              <a:t>課前說課</a:t>
            </a:r>
            <a:r>
              <a:rPr lang="en-US" altLang="zh-TW" sz="3200" dirty="0" smtClean="0"/>
              <a:t>:</a:t>
            </a:r>
            <a:r>
              <a:rPr lang="zh-TW" altLang="en-US" sz="3200" dirty="0" smtClean="0"/>
              <a:t>教學演示教師說明</a:t>
            </a:r>
            <a:r>
              <a:rPr lang="zh-TW" altLang="en-US" sz="3200" dirty="0" smtClean="0">
                <a:solidFill>
                  <a:srgbClr val="FF0000"/>
                </a:solidFill>
              </a:rPr>
              <a:t>教學單元</a:t>
            </a:r>
            <a:r>
              <a:rPr lang="en-US" altLang="zh-TW" sz="3200" dirty="0" smtClean="0">
                <a:solidFill>
                  <a:srgbClr val="FF0000"/>
                </a:solidFill>
              </a:rPr>
              <a:t>.</a:t>
            </a:r>
            <a:r>
              <a:rPr lang="zh-TW" altLang="en-US" sz="3200" dirty="0" smtClean="0">
                <a:solidFill>
                  <a:srgbClr val="FF0000"/>
                </a:solidFill>
              </a:rPr>
              <a:t>內容</a:t>
            </a:r>
            <a:r>
              <a:rPr lang="en-US" altLang="zh-TW" sz="3200" dirty="0" smtClean="0">
                <a:solidFill>
                  <a:srgbClr val="FF0000"/>
                </a:solidFill>
              </a:rPr>
              <a:t>.</a:t>
            </a:r>
            <a:r>
              <a:rPr lang="zh-TW" altLang="en-US" sz="3200" dirty="0" smtClean="0">
                <a:solidFill>
                  <a:srgbClr val="FF0000"/>
                </a:solidFill>
              </a:rPr>
              <a:t>方式</a:t>
            </a:r>
            <a:r>
              <a:rPr lang="en-US" altLang="zh-TW" sz="3200" dirty="0" smtClean="0">
                <a:solidFill>
                  <a:srgbClr val="FF0000"/>
                </a:solidFill>
              </a:rPr>
              <a:t>.</a:t>
            </a:r>
            <a:r>
              <a:rPr lang="zh-TW" altLang="en-US" sz="3200" dirty="0" smtClean="0">
                <a:solidFill>
                  <a:srgbClr val="FF0000"/>
                </a:solidFill>
              </a:rPr>
              <a:t>活動與學生背景等資訊</a:t>
            </a:r>
            <a:r>
              <a:rPr lang="zh-TW" altLang="en-US" sz="3200" dirty="0" smtClean="0"/>
              <a:t>以利填寫教學前觀會談紀錄表</a:t>
            </a:r>
            <a:endParaRPr lang="en-US" altLang="zh-TW" sz="3200" dirty="0" smtClean="0"/>
          </a:p>
          <a:p>
            <a:r>
              <a:rPr lang="zh-TW" altLang="en-US" sz="3200" dirty="0"/>
              <a:t>入班觀</a:t>
            </a:r>
            <a:r>
              <a:rPr lang="zh-TW" altLang="en-US" sz="3200" dirty="0" smtClean="0"/>
              <a:t>課</a:t>
            </a:r>
            <a:r>
              <a:rPr lang="en-US" altLang="zh-TW" sz="3200" dirty="0" smtClean="0"/>
              <a:t>:</a:t>
            </a:r>
            <a:r>
              <a:rPr lang="zh-TW" altLang="en-US" sz="3200" dirty="0" smtClean="0"/>
              <a:t>填寫教學觀察表</a:t>
            </a:r>
            <a:endParaRPr lang="en-US" altLang="zh-TW" sz="3200" dirty="0" smtClean="0"/>
          </a:p>
          <a:p>
            <a:r>
              <a:rPr lang="zh-TW" altLang="en-US" sz="3200" dirty="0"/>
              <a:t>觀後議</a:t>
            </a:r>
            <a:r>
              <a:rPr lang="zh-TW" altLang="en-US" sz="3200" dirty="0" smtClean="0"/>
              <a:t>課</a:t>
            </a:r>
            <a:r>
              <a:rPr lang="en-US" altLang="zh-TW" sz="3200" dirty="0" smtClean="0"/>
              <a:t>:</a:t>
            </a:r>
            <a:r>
              <a:rPr lang="zh-TW" altLang="en-US" sz="3200" dirty="0" smtClean="0"/>
              <a:t>給予回饋並填寫觀察後會談紀錄表</a:t>
            </a:r>
            <a:endParaRPr lang="en-US" altLang="zh-TW" sz="3200" dirty="0" smtClean="0"/>
          </a:p>
          <a:p>
            <a:pPr marL="0" indent="0" algn="ctr">
              <a:buNone/>
            </a:pP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3935323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教學輔導</a:t>
            </a:r>
            <a:r>
              <a:rPr lang="en-US" altLang="zh-TW" dirty="0" smtClean="0"/>
              <a:t>(</a:t>
            </a:r>
            <a:r>
              <a:rPr lang="zh-TW" altLang="en-US" dirty="0" smtClean="0"/>
              <a:t>完成電子檔</a:t>
            </a:r>
            <a:r>
              <a:rPr lang="en-US" altLang="zh-TW" dirty="0" smtClean="0"/>
              <a:t>)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1176865" y="2420888"/>
            <a:ext cx="6798736" cy="3444997"/>
          </a:xfrm>
        </p:spPr>
        <p:txBody>
          <a:bodyPr>
            <a:noAutofit/>
          </a:bodyPr>
          <a:lstStyle/>
          <a:p>
            <a:r>
              <a:rPr lang="zh-TW" altLang="en-US" sz="2800" dirty="0" smtClean="0"/>
              <a:t>課前說課</a:t>
            </a:r>
            <a:r>
              <a:rPr lang="en-US" altLang="zh-TW" sz="2800" dirty="0" smtClean="0"/>
              <a:t>:</a:t>
            </a:r>
            <a:r>
              <a:rPr lang="zh-TW" altLang="en-US" sz="2800" dirty="0" smtClean="0"/>
              <a:t>共備</a:t>
            </a:r>
            <a:r>
              <a:rPr lang="en-US" altLang="zh-TW" sz="2800" dirty="0" smtClean="0"/>
              <a:t>+</a:t>
            </a:r>
            <a:r>
              <a:rPr lang="zh-TW" altLang="en-US" sz="2800" dirty="0" smtClean="0"/>
              <a:t>將</a:t>
            </a:r>
            <a:r>
              <a:rPr lang="zh-TW" altLang="en-US" sz="2800" dirty="0" smtClean="0">
                <a:solidFill>
                  <a:srgbClr val="FF0000"/>
                </a:solidFill>
                <a:hlinkClick r:id="rId2" action="ppaction://hlinkfile"/>
              </a:rPr>
              <a:t>簡案與學習單</a:t>
            </a:r>
            <a:r>
              <a:rPr lang="zh-TW" altLang="en-US" sz="2800" dirty="0" smtClean="0"/>
              <a:t>跟輔導員討論說明</a:t>
            </a:r>
            <a:r>
              <a:rPr lang="zh-TW" altLang="en-US" sz="2800" dirty="0">
                <a:solidFill>
                  <a:srgbClr val="FF0000"/>
                </a:solidFill>
              </a:rPr>
              <a:t>教學單元</a:t>
            </a:r>
            <a:r>
              <a:rPr lang="en-US" altLang="zh-TW" sz="2800" dirty="0">
                <a:solidFill>
                  <a:srgbClr val="FF0000"/>
                </a:solidFill>
              </a:rPr>
              <a:t>.</a:t>
            </a:r>
            <a:r>
              <a:rPr lang="zh-TW" altLang="en-US" sz="2800" dirty="0">
                <a:solidFill>
                  <a:srgbClr val="FF0000"/>
                </a:solidFill>
              </a:rPr>
              <a:t>內容</a:t>
            </a:r>
            <a:r>
              <a:rPr lang="en-US" altLang="zh-TW" sz="2800" dirty="0">
                <a:solidFill>
                  <a:srgbClr val="FF0000"/>
                </a:solidFill>
              </a:rPr>
              <a:t>.</a:t>
            </a:r>
            <a:r>
              <a:rPr lang="zh-TW" altLang="en-US" sz="2800" dirty="0">
                <a:solidFill>
                  <a:srgbClr val="FF0000"/>
                </a:solidFill>
              </a:rPr>
              <a:t>方式</a:t>
            </a:r>
            <a:r>
              <a:rPr lang="en-US" altLang="zh-TW" sz="2800" dirty="0">
                <a:solidFill>
                  <a:srgbClr val="FF0000"/>
                </a:solidFill>
              </a:rPr>
              <a:t>.</a:t>
            </a:r>
            <a:r>
              <a:rPr lang="zh-TW" altLang="en-US" sz="2800" dirty="0">
                <a:solidFill>
                  <a:srgbClr val="FF0000"/>
                </a:solidFill>
              </a:rPr>
              <a:t>活動與學生背景等資訊</a:t>
            </a:r>
            <a:r>
              <a:rPr lang="zh-TW" altLang="en-US" sz="2800" dirty="0"/>
              <a:t>以利填寫教學前觀會談紀錄表</a:t>
            </a:r>
            <a:endParaRPr lang="en-US" altLang="zh-TW" sz="2800" dirty="0"/>
          </a:p>
          <a:p>
            <a:r>
              <a:rPr lang="zh-TW" altLang="en-US" sz="2800" dirty="0" smtClean="0"/>
              <a:t>以利填寫觀察前會談紀錄表</a:t>
            </a:r>
            <a:endParaRPr lang="en-US" altLang="zh-TW" sz="2800" dirty="0" smtClean="0"/>
          </a:p>
          <a:p>
            <a:r>
              <a:rPr lang="zh-TW" altLang="en-US" sz="2800" dirty="0"/>
              <a:t>接受入班觀</a:t>
            </a:r>
            <a:r>
              <a:rPr lang="zh-TW" altLang="en-US" sz="2800" dirty="0" smtClean="0"/>
              <a:t>課</a:t>
            </a:r>
            <a:r>
              <a:rPr lang="en-US" altLang="zh-TW" sz="2800" dirty="0" smtClean="0"/>
              <a:t>:</a:t>
            </a:r>
            <a:r>
              <a:rPr lang="zh-TW" altLang="en-US" sz="2800" dirty="0" smtClean="0"/>
              <a:t>觀課教師填寫教學觀察表</a:t>
            </a:r>
            <a:endParaRPr lang="en-US" altLang="zh-TW" sz="2800" dirty="0" smtClean="0"/>
          </a:p>
          <a:p>
            <a:r>
              <a:rPr lang="zh-TW" altLang="en-US" sz="2800" dirty="0"/>
              <a:t>觀後議課</a:t>
            </a:r>
            <a:r>
              <a:rPr lang="en-US" altLang="zh-TW" sz="2800" dirty="0" smtClean="0"/>
              <a:t>:</a:t>
            </a:r>
            <a:r>
              <a:rPr lang="zh-TW" altLang="en-US" sz="2800" dirty="0" smtClean="0"/>
              <a:t>與輔導員討論課程進行流程與建議等</a:t>
            </a:r>
            <a:endParaRPr lang="en-US" altLang="zh-TW" sz="2800" dirty="0" smtClean="0"/>
          </a:p>
        </p:txBody>
      </p:sp>
    </p:spTree>
    <p:extLst>
      <p:ext uri="{BB962C8B-B14F-4D97-AF65-F5344CB8AC3E}">
        <p14:creationId xmlns:p14="http://schemas.microsoft.com/office/powerpoint/2010/main" val="3834178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有機">
  <a:themeElements>
    <a:clrScheme name="有機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有機">
      <a:majorFont>
        <a:latin typeface="Garamond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有機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rnd" cmpd="sng" algn="ctr">
          <a:solidFill>
            <a:schemeClr val="phClr"/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254</TotalTime>
  <Words>574</Words>
  <Application>Microsoft Office PowerPoint</Application>
  <PresentationFormat>如螢幕大小 (4:3)</PresentationFormat>
  <Paragraphs>82</Paragraphs>
  <Slides>10</Slides>
  <Notes>0</Notes>
  <HiddenSlides>0</HiddenSlides>
  <MMClips>0</MMClips>
  <ScaleCrop>false</ScaleCrop>
  <HeadingPairs>
    <vt:vector size="4" baseType="variant">
      <vt:variant>
        <vt:lpstr>佈景主題</vt:lpstr>
      </vt:variant>
      <vt:variant>
        <vt:i4>1</vt:i4>
      </vt:variant>
      <vt:variant>
        <vt:lpstr>投影片標題</vt:lpstr>
      </vt:variant>
      <vt:variant>
        <vt:i4>10</vt:i4>
      </vt:variant>
    </vt:vector>
  </HeadingPairs>
  <TitlesOfParts>
    <vt:vector size="11" baseType="lpstr">
      <vt:lpstr>有機</vt:lpstr>
      <vt:lpstr>教學輔導流程說明</vt:lpstr>
      <vt:lpstr>第一階段  了解計畫</vt:lpstr>
      <vt:lpstr>第二階段 規劃與執行 </vt:lpstr>
      <vt:lpstr>觀察前會談紀錄表範例</vt:lpstr>
      <vt:lpstr>教學觀察表範例</vt:lpstr>
      <vt:lpstr>觀察後會談紀錄表</vt:lpstr>
      <vt:lpstr>省思回饋表</vt:lpstr>
      <vt:lpstr>教學輔導</vt:lpstr>
      <vt:lpstr>教學輔導(完成電子檔)</vt:lpstr>
      <vt:lpstr>輔導員聯絡資訊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教學輔導流程說明</dc:title>
  <dc:creator>user</dc:creator>
  <cp:lastModifiedBy>WeiLun Liu</cp:lastModifiedBy>
  <cp:revision>18</cp:revision>
  <dcterms:created xsi:type="dcterms:W3CDTF">2016-09-10T03:19:49Z</dcterms:created>
  <dcterms:modified xsi:type="dcterms:W3CDTF">2017-02-20T01:57:30Z</dcterms:modified>
</cp:coreProperties>
</file>